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Lst>
  <p:notesMasterIdLst>
    <p:notesMasterId r:id="rId296"/>
  </p:notesMasterIdLst>
  <p:handoutMasterIdLst>
    <p:handoutMasterId r:id="rId297"/>
  </p:handoutMasterIdLst>
  <p:sldIdLst>
    <p:sldId id="323" r:id="rId2"/>
    <p:sldId id="656" r:id="rId3"/>
    <p:sldId id="657" r:id="rId4"/>
    <p:sldId id="658" r:id="rId5"/>
    <p:sldId id="659" r:id="rId6"/>
    <p:sldId id="981" r:id="rId7"/>
    <p:sldId id="661" r:id="rId8"/>
    <p:sldId id="662" r:id="rId9"/>
    <p:sldId id="663" r:id="rId10"/>
    <p:sldId id="664" r:id="rId11"/>
    <p:sldId id="665" r:id="rId12"/>
    <p:sldId id="980" r:id="rId13"/>
    <p:sldId id="666" r:id="rId14"/>
    <p:sldId id="668" r:id="rId15"/>
    <p:sldId id="669" r:id="rId16"/>
    <p:sldId id="670" r:id="rId17"/>
    <p:sldId id="671" r:id="rId18"/>
    <p:sldId id="672" r:id="rId19"/>
    <p:sldId id="673" r:id="rId20"/>
    <p:sldId id="674" r:id="rId21"/>
    <p:sldId id="675" r:id="rId22"/>
    <p:sldId id="676" r:id="rId23"/>
    <p:sldId id="677" r:id="rId24"/>
    <p:sldId id="678" r:id="rId25"/>
    <p:sldId id="679" r:id="rId26"/>
    <p:sldId id="680" r:id="rId27"/>
    <p:sldId id="681" r:id="rId28"/>
    <p:sldId id="682" r:id="rId29"/>
    <p:sldId id="683" r:id="rId30"/>
    <p:sldId id="686" r:id="rId31"/>
    <p:sldId id="688" r:id="rId32"/>
    <p:sldId id="689" r:id="rId33"/>
    <p:sldId id="690" r:id="rId34"/>
    <p:sldId id="691" r:id="rId35"/>
    <p:sldId id="692" r:id="rId36"/>
    <p:sldId id="693" r:id="rId37"/>
    <p:sldId id="694" r:id="rId38"/>
    <p:sldId id="695" r:id="rId39"/>
    <p:sldId id="696" r:id="rId40"/>
    <p:sldId id="697" r:id="rId41"/>
    <p:sldId id="698" r:id="rId42"/>
    <p:sldId id="699" r:id="rId43"/>
    <p:sldId id="700" r:id="rId44"/>
    <p:sldId id="701" r:id="rId45"/>
    <p:sldId id="702" r:id="rId46"/>
    <p:sldId id="703" r:id="rId47"/>
    <p:sldId id="704" r:id="rId48"/>
    <p:sldId id="705" r:id="rId49"/>
    <p:sldId id="706" r:id="rId50"/>
    <p:sldId id="707" r:id="rId51"/>
    <p:sldId id="708" r:id="rId52"/>
    <p:sldId id="709" r:id="rId53"/>
    <p:sldId id="710" r:id="rId54"/>
    <p:sldId id="711" r:id="rId55"/>
    <p:sldId id="712" r:id="rId56"/>
    <p:sldId id="713" r:id="rId57"/>
    <p:sldId id="714" r:id="rId58"/>
    <p:sldId id="715" r:id="rId59"/>
    <p:sldId id="716" r:id="rId60"/>
    <p:sldId id="717" r:id="rId61"/>
    <p:sldId id="718" r:id="rId62"/>
    <p:sldId id="719" r:id="rId63"/>
    <p:sldId id="720" r:id="rId64"/>
    <p:sldId id="721" r:id="rId65"/>
    <p:sldId id="722" r:id="rId66"/>
    <p:sldId id="723" r:id="rId67"/>
    <p:sldId id="949" r:id="rId68"/>
    <p:sldId id="724" r:id="rId69"/>
    <p:sldId id="725" r:id="rId70"/>
    <p:sldId id="726" r:id="rId71"/>
    <p:sldId id="727" r:id="rId72"/>
    <p:sldId id="728" r:id="rId73"/>
    <p:sldId id="729" r:id="rId74"/>
    <p:sldId id="730" r:id="rId75"/>
    <p:sldId id="731" r:id="rId76"/>
    <p:sldId id="732" r:id="rId77"/>
    <p:sldId id="733" r:id="rId78"/>
    <p:sldId id="734" r:id="rId79"/>
    <p:sldId id="735" r:id="rId80"/>
    <p:sldId id="736" r:id="rId81"/>
    <p:sldId id="737" r:id="rId82"/>
    <p:sldId id="738" r:id="rId83"/>
    <p:sldId id="739" r:id="rId84"/>
    <p:sldId id="740" r:id="rId85"/>
    <p:sldId id="741" r:id="rId86"/>
    <p:sldId id="742" r:id="rId87"/>
    <p:sldId id="743" r:id="rId88"/>
    <p:sldId id="744" r:id="rId89"/>
    <p:sldId id="745" r:id="rId90"/>
    <p:sldId id="746" r:id="rId91"/>
    <p:sldId id="747" r:id="rId92"/>
    <p:sldId id="748" r:id="rId93"/>
    <p:sldId id="749" r:id="rId94"/>
    <p:sldId id="750" r:id="rId95"/>
    <p:sldId id="751" r:id="rId96"/>
    <p:sldId id="752" r:id="rId97"/>
    <p:sldId id="753" r:id="rId98"/>
    <p:sldId id="754" r:id="rId99"/>
    <p:sldId id="755" r:id="rId100"/>
    <p:sldId id="756" r:id="rId101"/>
    <p:sldId id="757" r:id="rId102"/>
    <p:sldId id="759" r:id="rId103"/>
    <p:sldId id="760" r:id="rId104"/>
    <p:sldId id="943" r:id="rId105"/>
    <p:sldId id="944" r:id="rId106"/>
    <p:sldId id="945" r:id="rId107"/>
    <p:sldId id="764" r:id="rId108"/>
    <p:sldId id="765" r:id="rId109"/>
    <p:sldId id="766" r:id="rId110"/>
    <p:sldId id="767" r:id="rId111"/>
    <p:sldId id="768" r:id="rId112"/>
    <p:sldId id="769" r:id="rId113"/>
    <p:sldId id="770" r:id="rId114"/>
    <p:sldId id="771" r:id="rId115"/>
    <p:sldId id="772" r:id="rId116"/>
    <p:sldId id="773" r:id="rId117"/>
    <p:sldId id="774" r:id="rId118"/>
    <p:sldId id="775" r:id="rId119"/>
    <p:sldId id="776" r:id="rId120"/>
    <p:sldId id="777" r:id="rId121"/>
    <p:sldId id="778" r:id="rId122"/>
    <p:sldId id="779" r:id="rId123"/>
    <p:sldId id="780" r:id="rId124"/>
    <p:sldId id="781" r:id="rId125"/>
    <p:sldId id="782" r:id="rId126"/>
    <p:sldId id="783" r:id="rId127"/>
    <p:sldId id="784" r:id="rId128"/>
    <p:sldId id="785" r:id="rId129"/>
    <p:sldId id="786" r:id="rId130"/>
    <p:sldId id="787" r:id="rId131"/>
    <p:sldId id="788" r:id="rId132"/>
    <p:sldId id="789" r:id="rId133"/>
    <p:sldId id="790" r:id="rId134"/>
    <p:sldId id="791" r:id="rId135"/>
    <p:sldId id="792" r:id="rId136"/>
    <p:sldId id="950" r:id="rId137"/>
    <p:sldId id="794" r:id="rId138"/>
    <p:sldId id="948" r:id="rId139"/>
    <p:sldId id="795" r:id="rId140"/>
    <p:sldId id="797" r:id="rId141"/>
    <p:sldId id="798" r:id="rId142"/>
    <p:sldId id="799" r:id="rId143"/>
    <p:sldId id="800" r:id="rId144"/>
    <p:sldId id="801" r:id="rId145"/>
    <p:sldId id="951" r:id="rId146"/>
    <p:sldId id="952" r:id="rId147"/>
    <p:sldId id="953" r:id="rId148"/>
    <p:sldId id="802" r:id="rId149"/>
    <p:sldId id="803" r:id="rId150"/>
    <p:sldId id="804" r:id="rId151"/>
    <p:sldId id="805" r:id="rId152"/>
    <p:sldId id="806" r:id="rId153"/>
    <p:sldId id="811" r:id="rId154"/>
    <p:sldId id="812" r:id="rId155"/>
    <p:sldId id="813" r:id="rId156"/>
    <p:sldId id="814" r:id="rId157"/>
    <p:sldId id="815" r:id="rId158"/>
    <p:sldId id="816" r:id="rId159"/>
    <p:sldId id="817" r:id="rId160"/>
    <p:sldId id="818" r:id="rId161"/>
    <p:sldId id="954" r:id="rId162"/>
    <p:sldId id="819" r:id="rId163"/>
    <p:sldId id="820" r:id="rId164"/>
    <p:sldId id="821" r:id="rId165"/>
    <p:sldId id="822" r:id="rId166"/>
    <p:sldId id="956" r:id="rId167"/>
    <p:sldId id="823" r:id="rId168"/>
    <p:sldId id="824" r:id="rId169"/>
    <p:sldId id="955" r:id="rId170"/>
    <p:sldId id="825" r:id="rId171"/>
    <p:sldId id="826" r:id="rId172"/>
    <p:sldId id="827" r:id="rId173"/>
    <p:sldId id="830" r:id="rId174"/>
    <p:sldId id="829" r:id="rId175"/>
    <p:sldId id="833" r:id="rId176"/>
    <p:sldId id="834" r:id="rId177"/>
    <p:sldId id="835" r:id="rId178"/>
    <p:sldId id="836" r:id="rId179"/>
    <p:sldId id="837" r:id="rId180"/>
    <p:sldId id="838" r:id="rId181"/>
    <p:sldId id="839" r:id="rId182"/>
    <p:sldId id="840" r:id="rId183"/>
    <p:sldId id="841" r:id="rId184"/>
    <p:sldId id="842" r:id="rId185"/>
    <p:sldId id="843" r:id="rId186"/>
    <p:sldId id="844" r:id="rId187"/>
    <p:sldId id="845" r:id="rId188"/>
    <p:sldId id="846" r:id="rId189"/>
    <p:sldId id="847" r:id="rId190"/>
    <p:sldId id="848" r:id="rId191"/>
    <p:sldId id="849" r:id="rId192"/>
    <p:sldId id="850" r:id="rId193"/>
    <p:sldId id="851" r:id="rId194"/>
    <p:sldId id="852" r:id="rId195"/>
    <p:sldId id="853" r:id="rId196"/>
    <p:sldId id="854" r:id="rId197"/>
    <p:sldId id="855" r:id="rId198"/>
    <p:sldId id="856" r:id="rId199"/>
    <p:sldId id="857" r:id="rId200"/>
    <p:sldId id="858" r:id="rId201"/>
    <p:sldId id="859" r:id="rId202"/>
    <p:sldId id="860" r:id="rId203"/>
    <p:sldId id="861" r:id="rId204"/>
    <p:sldId id="862" r:id="rId205"/>
    <p:sldId id="863" r:id="rId206"/>
    <p:sldId id="864" r:id="rId207"/>
    <p:sldId id="947" r:id="rId208"/>
    <p:sldId id="867" r:id="rId209"/>
    <p:sldId id="960" r:id="rId210"/>
    <p:sldId id="957" r:id="rId211"/>
    <p:sldId id="958" r:id="rId212"/>
    <p:sldId id="959" r:id="rId213"/>
    <p:sldId id="961" r:id="rId214"/>
    <p:sldId id="869" r:id="rId215"/>
    <p:sldId id="870" r:id="rId216"/>
    <p:sldId id="871" r:id="rId217"/>
    <p:sldId id="872" r:id="rId218"/>
    <p:sldId id="873" r:id="rId219"/>
    <p:sldId id="874" r:id="rId220"/>
    <p:sldId id="875" r:id="rId221"/>
    <p:sldId id="879" r:id="rId222"/>
    <p:sldId id="880" r:id="rId223"/>
    <p:sldId id="962" r:id="rId224"/>
    <p:sldId id="963" r:id="rId225"/>
    <p:sldId id="964" r:id="rId226"/>
    <p:sldId id="965" r:id="rId227"/>
    <p:sldId id="966" r:id="rId228"/>
    <p:sldId id="881" r:id="rId229"/>
    <p:sldId id="882" r:id="rId230"/>
    <p:sldId id="883" r:id="rId231"/>
    <p:sldId id="884" r:id="rId232"/>
    <p:sldId id="885" r:id="rId233"/>
    <p:sldId id="886" r:id="rId234"/>
    <p:sldId id="887" r:id="rId235"/>
    <p:sldId id="888" r:id="rId236"/>
    <p:sldId id="889" r:id="rId237"/>
    <p:sldId id="890" r:id="rId238"/>
    <p:sldId id="891" r:id="rId239"/>
    <p:sldId id="892" r:id="rId240"/>
    <p:sldId id="893" r:id="rId241"/>
    <p:sldId id="894" r:id="rId242"/>
    <p:sldId id="967" r:id="rId243"/>
    <p:sldId id="968" r:id="rId244"/>
    <p:sldId id="895" r:id="rId245"/>
    <p:sldId id="896" r:id="rId246"/>
    <p:sldId id="971" r:id="rId247"/>
    <p:sldId id="979" r:id="rId248"/>
    <p:sldId id="899" r:id="rId249"/>
    <p:sldId id="900" r:id="rId250"/>
    <p:sldId id="901" r:id="rId251"/>
    <p:sldId id="903" r:id="rId252"/>
    <p:sldId id="904" r:id="rId253"/>
    <p:sldId id="969" r:id="rId254"/>
    <p:sldId id="970" r:id="rId255"/>
    <p:sldId id="905" r:id="rId256"/>
    <p:sldId id="906" r:id="rId257"/>
    <p:sldId id="907" r:id="rId258"/>
    <p:sldId id="909" r:id="rId259"/>
    <p:sldId id="910" r:id="rId260"/>
    <p:sldId id="911" r:id="rId261"/>
    <p:sldId id="972" r:id="rId262"/>
    <p:sldId id="974" r:id="rId263"/>
    <p:sldId id="912" r:id="rId264"/>
    <p:sldId id="973" r:id="rId265"/>
    <p:sldId id="913" r:id="rId266"/>
    <p:sldId id="914" r:id="rId267"/>
    <p:sldId id="916" r:id="rId268"/>
    <p:sldId id="975" r:id="rId269"/>
    <p:sldId id="976" r:id="rId270"/>
    <p:sldId id="917" r:id="rId271"/>
    <p:sldId id="918" r:id="rId272"/>
    <p:sldId id="919" r:id="rId273"/>
    <p:sldId id="977" r:id="rId274"/>
    <p:sldId id="978" r:id="rId275"/>
    <p:sldId id="941" r:id="rId276"/>
    <p:sldId id="921" r:id="rId277"/>
    <p:sldId id="922" r:id="rId278"/>
    <p:sldId id="923" r:id="rId279"/>
    <p:sldId id="924" r:id="rId280"/>
    <p:sldId id="925" r:id="rId281"/>
    <p:sldId id="926" r:id="rId282"/>
    <p:sldId id="927" r:id="rId283"/>
    <p:sldId id="928" r:id="rId284"/>
    <p:sldId id="929" r:id="rId285"/>
    <p:sldId id="930" r:id="rId286"/>
    <p:sldId id="931" r:id="rId287"/>
    <p:sldId id="932" r:id="rId288"/>
    <p:sldId id="933" r:id="rId289"/>
    <p:sldId id="934" r:id="rId290"/>
    <p:sldId id="935" r:id="rId291"/>
    <p:sldId id="936" r:id="rId292"/>
    <p:sldId id="937" r:id="rId293"/>
    <p:sldId id="938" r:id="rId294"/>
    <p:sldId id="939" r:id="rId29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765" autoAdjust="0"/>
    <p:restoredTop sz="96379" autoAdjust="0"/>
  </p:normalViewPr>
  <p:slideViewPr>
    <p:cSldViewPr snapToGrid="0">
      <p:cViewPr>
        <p:scale>
          <a:sx n="101" d="100"/>
          <a:sy n="101" d="100"/>
        </p:scale>
        <p:origin x="54" y="54"/>
      </p:cViewPr>
      <p:guideLst>
        <p:guide orient="horz" pos="2160"/>
        <p:guide pos="2880"/>
      </p:guideLst>
    </p:cSldViewPr>
  </p:slideViewPr>
  <p:notesTextViewPr>
    <p:cViewPr>
      <p:scale>
        <a:sx n="1" d="1"/>
        <a:sy n="1" d="1"/>
      </p:scale>
      <p:origin x="0" y="0"/>
    </p:cViewPr>
  </p:notesTextViewPr>
  <p:sorterViewPr>
    <p:cViewPr>
      <p:scale>
        <a:sx n="100" d="100"/>
        <a:sy n="100" d="100"/>
      </p:scale>
      <p:origin x="0" y="-23676"/>
    </p:cViewPr>
  </p:sorterViewPr>
  <p:notesViewPr>
    <p:cSldViewPr snapToGrid="0">
      <p:cViewPr varScale="1">
        <p:scale>
          <a:sx n="63" d="100"/>
          <a:sy n="63" d="100"/>
        </p:scale>
        <p:origin x="-3163"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viewProps" Target="viewProps.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notesMaster" Target="notesMasters/notesMaster1.xml"/><Relationship Id="rId300" Type="http://schemas.openxmlformats.org/officeDocument/2006/relationships/theme" Target="theme/theme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handoutMaster" Target="handoutMasters/handoutMaster1.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presProps" Target="pres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39.w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4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dirty="0">
              <a:ea typeface="微软雅黑" panose="020B0503020204020204" pitchFamily="34" charset="-122"/>
            </a:endParaRPr>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DF68EF9-44F6-454D-8E41-A11389644662}" type="datetimeFigureOut">
              <a:rPr lang="zh-CN" altLang="en-US" smtClean="0">
                <a:ea typeface="微软雅黑" panose="020B0503020204020204" pitchFamily="34" charset="-122"/>
              </a:rPr>
              <a:pPr/>
              <a:t>2020/4/1</a:t>
            </a:fld>
            <a:endParaRPr lang="zh-CN" altLang="en-US" dirty="0">
              <a:ea typeface="微软雅黑" panose="020B0503020204020204" pitchFamily="34" charset="-122"/>
            </a:endParaRPr>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dirty="0">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20E1A9D-CFA1-44EA-A565-5A0946D382EA}" type="slidenum">
              <a:rPr lang="zh-CN" altLang="en-US" smtClean="0">
                <a:ea typeface="微软雅黑" panose="020B0503020204020204" pitchFamily="34" charset="-122"/>
              </a:rPr>
              <a:pPr/>
              <a:t>‹#›</a:t>
            </a:fld>
            <a:endParaRPr lang="zh-CN" altLang="en-US" dirty="0">
              <a:ea typeface="微软雅黑" panose="020B0503020204020204" pitchFamily="34" charset="-122"/>
            </a:endParaRPr>
          </a:p>
        </p:txBody>
      </p:sp>
    </p:spTree>
    <p:extLst>
      <p:ext uri="{BB962C8B-B14F-4D97-AF65-F5344CB8AC3E}">
        <p14:creationId xmlns:p14="http://schemas.microsoft.com/office/powerpoint/2010/main" val="26533363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DC0EC7-120E-464C-9B5F-CEFBF2B62932}" type="datetimeFigureOut">
              <a:rPr lang="zh-CN" altLang="en-US" smtClean="0"/>
              <a:pPr/>
              <a:t>2020/4/1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C88695-62D5-49EB-B718-1E634CFAFDB1}" type="slidenum">
              <a:rPr lang="zh-CN" altLang="en-US" smtClean="0"/>
              <a:pPr/>
              <a:t>‹#›</a:t>
            </a:fld>
            <a:endParaRPr lang="zh-CN" altLang="en-US"/>
          </a:p>
        </p:txBody>
      </p:sp>
    </p:spTree>
    <p:extLst>
      <p:ext uri="{BB962C8B-B14F-4D97-AF65-F5344CB8AC3E}">
        <p14:creationId xmlns:p14="http://schemas.microsoft.com/office/powerpoint/2010/main" val="2863500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5"/>
          <p:cNvSpPr>
            <a:spLocks noGrp="1" noChangeArrowheads="1"/>
          </p:cNvSpPr>
          <p:nvPr>
            <p:ph type="sldNum" sz="quarter" idx="5"/>
          </p:nvPr>
        </p:nvSpPr>
        <p:spPr>
          <a:noFill/>
        </p:spPr>
        <p:txBody>
          <a:bodyPr/>
          <a:lstStyle/>
          <a:p>
            <a:fld id="{8695F213-02EE-4337-BBDE-4FB8EFC6809A}" type="slidenum">
              <a:rPr lang="zh-CN" altLang="en-US"/>
              <a:pPr/>
              <a:t>1</a:t>
            </a:fld>
            <a:endParaRPr lang="zh-CN" altLang="en-US"/>
          </a:p>
        </p:txBody>
      </p:sp>
      <p:sp>
        <p:nvSpPr>
          <p:cNvPr id="6147" name="Rectangle 2"/>
          <p:cNvSpPr>
            <a:spLocks noGrp="1" noRot="1" noChangeAspect="1" noChangeArrowheads="1" noTextEdit="1"/>
          </p:cNvSpPr>
          <p:nvPr>
            <p:ph type="sldImg" idx="4294967295"/>
          </p:nvPr>
        </p:nvSpPr>
        <p:spPr>
          <a:ln/>
        </p:spPr>
      </p:sp>
      <p:sp>
        <p:nvSpPr>
          <p:cNvPr id="6148" name="Rectangle 3"/>
          <p:cNvSpPr>
            <a:spLocks noGrp="1" noChangeArrowheads="1"/>
          </p:cNvSpPr>
          <p:nvPr>
            <p:ph type="body" idx="4294967295"/>
          </p:nvPr>
        </p:nvSpPr>
        <p:spPr>
          <a:noFill/>
          <a:ln/>
        </p:spPr>
        <p:txBody>
          <a:bodyPr/>
          <a:lstStyle/>
          <a:p>
            <a:endParaRPr lang="en-US" altLang="zh-CN" smtClean="0"/>
          </a:p>
        </p:txBody>
      </p:sp>
      <p:sp>
        <p:nvSpPr>
          <p:cNvPr id="6149" name="日期占位符 1"/>
          <p:cNvSpPr>
            <a:spLocks noGrp="1" noChangeArrowheads="1"/>
          </p:cNvSpPr>
          <p:nvPr>
            <p:ph type="dt" sz="quarter" idx="1"/>
          </p:nvPr>
        </p:nvSpPr>
        <p:spPr>
          <a:noFill/>
        </p:spPr>
        <p:txBody>
          <a:bodyPr/>
          <a:lstStyle/>
          <a:p>
            <a:fld id="{4350B46D-A530-4DF0-96B6-03CBA1428F21}" type="datetime1">
              <a:rPr lang="zh-CN" altLang="en-US" smtClean="0"/>
              <a:pPr/>
              <a:t>2020/4/1</a:t>
            </a:fld>
            <a:endParaRPr lang="zh-CN" altLang="en-US" smtClean="0"/>
          </a:p>
        </p:txBody>
      </p:sp>
      <p:sp>
        <p:nvSpPr>
          <p:cNvPr id="6150" name="页脚占位符 2"/>
          <p:cNvSpPr>
            <a:spLocks noGrp="1" noChangeArrowheads="1"/>
          </p:cNvSpPr>
          <p:nvPr>
            <p:ph type="ftr" sz="quarter" idx="4"/>
          </p:nvPr>
        </p:nvSpPr>
        <p:spPr>
          <a:noFill/>
        </p:spPr>
        <p:txBody>
          <a:bodyPr/>
          <a:lstStyle/>
          <a:p>
            <a:endParaRPr lang="en-US" altLang="zh-CN" smtClean="0"/>
          </a:p>
        </p:txBody>
      </p:sp>
    </p:spTree>
    <p:extLst>
      <p:ext uri="{BB962C8B-B14F-4D97-AF65-F5344CB8AC3E}">
        <p14:creationId xmlns:p14="http://schemas.microsoft.com/office/powerpoint/2010/main" val="1352184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4130" name="Rectangle 7"/>
          <p:cNvSpPr>
            <a:spLocks noGrp="1" noChangeArrowheads="1"/>
          </p:cNvSpPr>
          <p:nvPr>
            <p:ph type="sldNum" sz="quarter"/>
          </p:nvPr>
        </p:nvSpPr>
        <p:spPr>
          <a:noFill/>
          <a:ln>
            <a:round/>
            <a:headEnd/>
            <a:tailEnd/>
          </a:ln>
        </p:spPr>
        <p:txBody>
          <a:bodyPr/>
          <a:lstStyle/>
          <a:p>
            <a:fld id="{85E759A2-E548-4F45-BA0F-60AA438904F0}" type="slidenum">
              <a:rPr lang="zh-CN" altLang="zh-CN" smtClean="0"/>
              <a:pPr/>
              <a:t>10</a:t>
            </a:fld>
            <a:endParaRPr lang="zh-CN" altLang="zh-CN" smtClean="0"/>
          </a:p>
        </p:txBody>
      </p:sp>
      <p:sp>
        <p:nvSpPr>
          <p:cNvPr id="304131"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04132"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42887664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8338" name="Rectangle 7"/>
          <p:cNvSpPr>
            <a:spLocks noGrp="1" noChangeArrowheads="1"/>
          </p:cNvSpPr>
          <p:nvPr>
            <p:ph type="sldNum" sz="quarter"/>
          </p:nvPr>
        </p:nvSpPr>
        <p:spPr>
          <a:noFill/>
          <a:ln>
            <a:round/>
            <a:headEnd/>
            <a:tailEnd/>
          </a:ln>
        </p:spPr>
        <p:txBody>
          <a:bodyPr/>
          <a:lstStyle/>
          <a:p>
            <a:fld id="{EA8B3D19-4EDA-48A9-B50E-406FB386AC8E}" type="slidenum">
              <a:rPr lang="zh-CN" altLang="zh-CN" smtClean="0"/>
              <a:pPr/>
              <a:t>100</a:t>
            </a:fld>
            <a:endParaRPr lang="zh-CN" altLang="zh-CN" smtClean="0"/>
          </a:p>
        </p:txBody>
      </p:sp>
      <p:sp>
        <p:nvSpPr>
          <p:cNvPr id="398339"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98340"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385112316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62" name="Rectangle 7"/>
          <p:cNvSpPr>
            <a:spLocks noGrp="1" noChangeArrowheads="1"/>
          </p:cNvSpPr>
          <p:nvPr>
            <p:ph type="sldNum" sz="quarter"/>
          </p:nvPr>
        </p:nvSpPr>
        <p:spPr>
          <a:noFill/>
          <a:ln>
            <a:round/>
            <a:headEnd/>
            <a:tailEnd/>
          </a:ln>
        </p:spPr>
        <p:txBody>
          <a:bodyPr/>
          <a:lstStyle/>
          <a:p>
            <a:fld id="{303AF2CF-3D3F-4754-A22E-CB3AAE1E5B1C}" type="slidenum">
              <a:rPr lang="zh-CN" altLang="zh-CN" smtClean="0"/>
              <a:pPr/>
              <a:t>101</a:t>
            </a:fld>
            <a:endParaRPr lang="zh-CN" altLang="zh-CN" smtClean="0"/>
          </a:p>
        </p:txBody>
      </p:sp>
      <p:sp>
        <p:nvSpPr>
          <p:cNvPr id="39936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99364"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260031012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1410" name="Rectangle 7"/>
          <p:cNvSpPr>
            <a:spLocks noGrp="1" noChangeArrowheads="1"/>
          </p:cNvSpPr>
          <p:nvPr>
            <p:ph type="sldNum" sz="quarter"/>
          </p:nvPr>
        </p:nvSpPr>
        <p:spPr>
          <a:noFill/>
          <a:ln>
            <a:round/>
            <a:headEnd/>
            <a:tailEnd/>
          </a:ln>
        </p:spPr>
        <p:txBody>
          <a:bodyPr/>
          <a:lstStyle/>
          <a:p>
            <a:fld id="{3EF80384-1EC5-42E6-A48C-E7BD4621B32E}" type="slidenum">
              <a:rPr lang="zh-CN" altLang="zh-CN" smtClean="0"/>
              <a:pPr/>
              <a:t>102</a:t>
            </a:fld>
            <a:endParaRPr lang="zh-CN" altLang="zh-CN" smtClean="0"/>
          </a:p>
        </p:txBody>
      </p:sp>
      <p:sp>
        <p:nvSpPr>
          <p:cNvPr id="401411"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01412"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99303617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2434" name="Rectangle 7"/>
          <p:cNvSpPr>
            <a:spLocks noGrp="1" noChangeArrowheads="1"/>
          </p:cNvSpPr>
          <p:nvPr>
            <p:ph type="sldNum" sz="quarter"/>
          </p:nvPr>
        </p:nvSpPr>
        <p:spPr>
          <a:noFill/>
          <a:ln>
            <a:round/>
            <a:headEnd/>
            <a:tailEnd/>
          </a:ln>
        </p:spPr>
        <p:txBody>
          <a:bodyPr/>
          <a:lstStyle/>
          <a:p>
            <a:fld id="{0247B119-4CA1-4BB8-9931-1F9ECE56A136}" type="slidenum">
              <a:rPr lang="zh-CN" altLang="zh-CN" smtClean="0"/>
              <a:pPr/>
              <a:t>103</a:t>
            </a:fld>
            <a:endParaRPr lang="zh-CN" altLang="zh-CN" smtClean="0"/>
          </a:p>
        </p:txBody>
      </p:sp>
      <p:sp>
        <p:nvSpPr>
          <p:cNvPr id="402435"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02436"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344188021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3762" name="Rectangle 7"/>
          <p:cNvSpPr>
            <a:spLocks noGrp="1" noChangeArrowheads="1"/>
          </p:cNvSpPr>
          <p:nvPr>
            <p:ph type="sldNum" sz="quarter"/>
          </p:nvPr>
        </p:nvSpPr>
        <p:spPr>
          <a:noFill/>
          <a:ln>
            <a:round/>
            <a:headEnd/>
            <a:tailEnd/>
          </a:ln>
        </p:spPr>
        <p:txBody>
          <a:bodyPr/>
          <a:lstStyle/>
          <a:p>
            <a:fld id="{8E2937A2-D885-4F20-8295-37AF20FD8B3F}" type="slidenum">
              <a:rPr lang="zh-CN" altLang="zh-CN" smtClean="0"/>
              <a:pPr/>
              <a:t>104</a:t>
            </a:fld>
            <a:endParaRPr lang="zh-CN" altLang="zh-CN" smtClean="0"/>
          </a:p>
        </p:txBody>
      </p:sp>
      <p:sp>
        <p:nvSpPr>
          <p:cNvPr id="37376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73764"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
        <p:nvSpPr>
          <p:cNvPr id="373765" name="Text Box 3"/>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000290B-398B-416C-80DC-96441F21BC74}" type="slidenum">
              <a:rPr lang="zh-CN"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104</a:t>
            </a:fld>
            <a:endParaRPr lang="zh-CN" altLang="zh-CN" sz="1200">
              <a:solidFill>
                <a:srgbClr val="000000"/>
              </a:solidFill>
            </a:endParaRPr>
          </a:p>
        </p:txBody>
      </p:sp>
    </p:spTree>
    <p:extLst>
      <p:ext uri="{BB962C8B-B14F-4D97-AF65-F5344CB8AC3E}">
        <p14:creationId xmlns:p14="http://schemas.microsoft.com/office/powerpoint/2010/main" val="360123245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4786" name="Rectangle 7"/>
          <p:cNvSpPr>
            <a:spLocks noGrp="1" noChangeArrowheads="1"/>
          </p:cNvSpPr>
          <p:nvPr>
            <p:ph type="sldNum" sz="quarter"/>
          </p:nvPr>
        </p:nvSpPr>
        <p:spPr>
          <a:noFill/>
          <a:ln>
            <a:round/>
            <a:headEnd/>
            <a:tailEnd/>
          </a:ln>
        </p:spPr>
        <p:txBody>
          <a:bodyPr/>
          <a:lstStyle/>
          <a:p>
            <a:fld id="{CB2EC08C-E3CF-4348-9976-CAF5C52319D0}" type="slidenum">
              <a:rPr lang="zh-CN" altLang="zh-CN" smtClean="0"/>
              <a:pPr/>
              <a:t>105</a:t>
            </a:fld>
            <a:endParaRPr lang="zh-CN" altLang="zh-CN" smtClean="0"/>
          </a:p>
        </p:txBody>
      </p:sp>
      <p:sp>
        <p:nvSpPr>
          <p:cNvPr id="374787"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74788"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61110200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5810" name="Rectangle 7"/>
          <p:cNvSpPr>
            <a:spLocks noGrp="1" noChangeArrowheads="1"/>
          </p:cNvSpPr>
          <p:nvPr>
            <p:ph type="sldNum" sz="quarter"/>
          </p:nvPr>
        </p:nvSpPr>
        <p:spPr>
          <a:noFill/>
          <a:ln>
            <a:round/>
            <a:headEnd/>
            <a:tailEnd/>
          </a:ln>
        </p:spPr>
        <p:txBody>
          <a:bodyPr/>
          <a:lstStyle/>
          <a:p>
            <a:fld id="{C887481F-676B-48D2-8766-110BB41496FB}" type="slidenum">
              <a:rPr lang="zh-CN" altLang="zh-CN" smtClean="0"/>
              <a:pPr/>
              <a:t>106</a:t>
            </a:fld>
            <a:endParaRPr lang="zh-CN" altLang="zh-CN" smtClean="0"/>
          </a:p>
        </p:txBody>
      </p:sp>
      <p:sp>
        <p:nvSpPr>
          <p:cNvPr id="375811"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75812"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285402955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6530" name="Rectangle 7"/>
          <p:cNvSpPr>
            <a:spLocks noGrp="1" noChangeArrowheads="1"/>
          </p:cNvSpPr>
          <p:nvPr>
            <p:ph type="sldNum" sz="quarter"/>
          </p:nvPr>
        </p:nvSpPr>
        <p:spPr>
          <a:noFill/>
          <a:ln>
            <a:round/>
            <a:headEnd/>
            <a:tailEnd/>
          </a:ln>
        </p:spPr>
        <p:txBody>
          <a:bodyPr/>
          <a:lstStyle/>
          <a:p>
            <a:fld id="{36173068-E813-4027-BC0A-25A71C7517B9}" type="slidenum">
              <a:rPr lang="zh-CN" altLang="zh-CN" smtClean="0"/>
              <a:pPr/>
              <a:t>107</a:t>
            </a:fld>
            <a:endParaRPr lang="zh-CN" altLang="zh-CN" smtClean="0"/>
          </a:p>
        </p:txBody>
      </p:sp>
      <p:sp>
        <p:nvSpPr>
          <p:cNvPr id="406531"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06532"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393287312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7554" name="Rectangle 7"/>
          <p:cNvSpPr>
            <a:spLocks noGrp="1" noChangeArrowheads="1"/>
          </p:cNvSpPr>
          <p:nvPr>
            <p:ph type="sldNum" sz="quarter"/>
          </p:nvPr>
        </p:nvSpPr>
        <p:spPr>
          <a:noFill/>
          <a:ln>
            <a:round/>
            <a:headEnd/>
            <a:tailEnd/>
          </a:ln>
        </p:spPr>
        <p:txBody>
          <a:bodyPr/>
          <a:lstStyle/>
          <a:p>
            <a:fld id="{F22F3812-9526-4532-998B-B6712E8AFBFA}" type="slidenum">
              <a:rPr lang="zh-CN" altLang="zh-CN" smtClean="0"/>
              <a:pPr/>
              <a:t>112</a:t>
            </a:fld>
            <a:endParaRPr lang="zh-CN" altLang="zh-CN" smtClean="0"/>
          </a:p>
        </p:txBody>
      </p:sp>
      <p:sp>
        <p:nvSpPr>
          <p:cNvPr id="407555" name="Text Box 1"/>
          <p:cNvSpPr txBox="1">
            <a:spLocks noChangeArrowheads="1"/>
          </p:cNvSpPr>
          <p:nvPr/>
        </p:nvSpPr>
        <p:spPr bwMode="auto">
          <a:xfrm>
            <a:off x="1222375" y="3267075"/>
            <a:ext cx="6718300" cy="3094038"/>
          </a:xfrm>
          <a:prstGeom prst="rect">
            <a:avLst/>
          </a:prstGeom>
          <a:noFill/>
          <a:ln w="9525">
            <a:noFill/>
            <a:round/>
            <a:headEnd/>
            <a:tailEnd/>
          </a:ln>
        </p:spPr>
        <p:txBody>
          <a:bodyPr lIns="92160" tIns="45360" rIns="92160" bIns="45360"/>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latin typeface="Arial" pitchFamily="34" charset="0"/>
              </a:rPr>
              <a:t>Resolve RAW memory conflict? (address in memory buffers)</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latin typeface="Arial" pitchFamily="34" charset="0"/>
              </a:rPr>
              <a:t>Integer unit executes in parallel</a:t>
            </a:r>
          </a:p>
        </p:txBody>
      </p:sp>
      <p:sp>
        <p:nvSpPr>
          <p:cNvPr id="407556" name="Rectangle 2"/>
          <p:cNvSpPr>
            <a:spLocks noGrp="1" noRot="1" noChangeAspect="1" noChangeArrowheads="1" noTextEdit="1"/>
          </p:cNvSpPr>
          <p:nvPr>
            <p:ph type="sldImg"/>
          </p:nvPr>
        </p:nvSpPr>
        <p:spPr>
          <a:xfrm>
            <a:off x="2870200" y="520700"/>
            <a:ext cx="3424238" cy="2568575"/>
          </a:xfrm>
          <a:solidFill>
            <a:srgbClr val="FFFFFF"/>
          </a:solidFill>
          <a:ln/>
        </p:spPr>
      </p:sp>
    </p:spTree>
    <p:extLst>
      <p:ext uri="{BB962C8B-B14F-4D97-AF65-F5344CB8AC3E}">
        <p14:creationId xmlns:p14="http://schemas.microsoft.com/office/powerpoint/2010/main" val="206312134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8578" name="Rectangle 7"/>
          <p:cNvSpPr>
            <a:spLocks noGrp="1" noChangeArrowheads="1"/>
          </p:cNvSpPr>
          <p:nvPr>
            <p:ph type="sldNum" sz="quarter"/>
          </p:nvPr>
        </p:nvSpPr>
        <p:spPr>
          <a:noFill/>
          <a:ln>
            <a:round/>
            <a:headEnd/>
            <a:tailEnd/>
          </a:ln>
        </p:spPr>
        <p:txBody>
          <a:bodyPr/>
          <a:lstStyle/>
          <a:p>
            <a:fld id="{064E9EB6-5D8A-4A7C-B3C9-2B639AA8BEF6}" type="slidenum">
              <a:rPr lang="zh-CN" altLang="zh-CN" smtClean="0"/>
              <a:pPr/>
              <a:t>118</a:t>
            </a:fld>
            <a:endParaRPr lang="zh-CN" altLang="zh-CN" smtClean="0"/>
          </a:p>
        </p:txBody>
      </p:sp>
      <p:sp>
        <p:nvSpPr>
          <p:cNvPr id="408579" name="Text Box 1"/>
          <p:cNvSpPr txBox="1">
            <a:spLocks noChangeArrowheads="1"/>
          </p:cNvSpPr>
          <p:nvPr/>
        </p:nvSpPr>
        <p:spPr bwMode="auto">
          <a:xfrm>
            <a:off x="1222375" y="3267075"/>
            <a:ext cx="6718300" cy="3094038"/>
          </a:xfrm>
          <a:prstGeom prst="rect">
            <a:avLst/>
          </a:prstGeom>
          <a:noFill/>
          <a:ln w="9525">
            <a:noFill/>
            <a:round/>
            <a:headEnd/>
            <a:tailEnd/>
          </a:ln>
        </p:spPr>
        <p:txBody>
          <a:bodyPr lIns="92160" tIns="45360" rIns="92160" bIns="45360"/>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latin typeface="Arial" pitchFamily="34" charset="0"/>
              </a:rPr>
              <a:t>Resolve RAW memory conflict? (address in memory buffers)</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latin typeface="Arial" pitchFamily="34" charset="0"/>
              </a:rPr>
              <a:t>Integer unit executes in parallel</a:t>
            </a:r>
          </a:p>
        </p:txBody>
      </p:sp>
      <p:sp>
        <p:nvSpPr>
          <p:cNvPr id="408580" name="Rectangle 2"/>
          <p:cNvSpPr>
            <a:spLocks noGrp="1" noRot="1" noChangeAspect="1" noChangeArrowheads="1" noTextEdit="1"/>
          </p:cNvSpPr>
          <p:nvPr>
            <p:ph type="sldImg"/>
          </p:nvPr>
        </p:nvSpPr>
        <p:spPr>
          <a:xfrm>
            <a:off x="2870200" y="520700"/>
            <a:ext cx="3424238" cy="2568575"/>
          </a:xfrm>
          <a:solidFill>
            <a:srgbClr val="FFFFFF"/>
          </a:solidFill>
          <a:ln/>
        </p:spPr>
      </p:sp>
    </p:spTree>
    <p:extLst>
      <p:ext uri="{BB962C8B-B14F-4D97-AF65-F5344CB8AC3E}">
        <p14:creationId xmlns:p14="http://schemas.microsoft.com/office/powerpoint/2010/main" val="3677971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5154" name="Rectangle 7"/>
          <p:cNvSpPr>
            <a:spLocks noGrp="1" noChangeArrowheads="1"/>
          </p:cNvSpPr>
          <p:nvPr>
            <p:ph type="sldNum" sz="quarter"/>
          </p:nvPr>
        </p:nvSpPr>
        <p:spPr>
          <a:noFill/>
          <a:ln>
            <a:round/>
            <a:headEnd/>
            <a:tailEnd/>
          </a:ln>
        </p:spPr>
        <p:txBody>
          <a:bodyPr/>
          <a:lstStyle/>
          <a:p>
            <a:fld id="{E5D6210C-B4AE-478D-91C1-6F71A898B676}" type="slidenum">
              <a:rPr lang="zh-CN" altLang="zh-CN" smtClean="0"/>
              <a:pPr/>
              <a:t>11</a:t>
            </a:fld>
            <a:endParaRPr lang="zh-CN" altLang="zh-CN" smtClean="0"/>
          </a:p>
        </p:txBody>
      </p:sp>
      <p:sp>
        <p:nvSpPr>
          <p:cNvPr id="305155"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05156"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28461273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0386" name="Rectangle 7"/>
          <p:cNvSpPr>
            <a:spLocks noGrp="1" noChangeArrowheads="1"/>
          </p:cNvSpPr>
          <p:nvPr>
            <p:ph type="sldNum" sz="quarter"/>
          </p:nvPr>
        </p:nvSpPr>
        <p:spPr>
          <a:noFill/>
          <a:ln>
            <a:round/>
            <a:headEnd/>
            <a:tailEnd/>
          </a:ln>
        </p:spPr>
        <p:txBody>
          <a:bodyPr/>
          <a:lstStyle/>
          <a:p>
            <a:fld id="{A32BECCA-4BD7-4D8F-BE25-559A87907CFB}" type="slidenum">
              <a:rPr lang="zh-CN" altLang="zh-CN" smtClean="0"/>
              <a:pPr/>
              <a:t>136</a:t>
            </a:fld>
            <a:endParaRPr lang="zh-CN" altLang="zh-CN" smtClean="0"/>
          </a:p>
        </p:txBody>
      </p:sp>
      <p:sp>
        <p:nvSpPr>
          <p:cNvPr id="400387"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00388"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421981166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0626" name="Rectangle 7"/>
          <p:cNvSpPr>
            <a:spLocks noGrp="1" noChangeArrowheads="1"/>
          </p:cNvSpPr>
          <p:nvPr>
            <p:ph type="sldNum" sz="quarter"/>
          </p:nvPr>
        </p:nvSpPr>
        <p:spPr>
          <a:noFill/>
          <a:ln>
            <a:round/>
            <a:headEnd/>
            <a:tailEnd/>
          </a:ln>
        </p:spPr>
        <p:txBody>
          <a:bodyPr/>
          <a:lstStyle/>
          <a:p>
            <a:fld id="{260ECDD4-E821-4F3E-9DB8-EC4781FEF3AF}" type="slidenum">
              <a:rPr lang="zh-CN" altLang="zh-CN" smtClean="0"/>
              <a:pPr/>
              <a:t>137</a:t>
            </a:fld>
            <a:endParaRPr lang="zh-CN" altLang="zh-CN" smtClean="0"/>
          </a:p>
        </p:txBody>
      </p:sp>
      <p:sp>
        <p:nvSpPr>
          <p:cNvPr id="410627"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10628"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284559079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3938" name="Rectangle 7"/>
          <p:cNvSpPr>
            <a:spLocks noGrp="1" noChangeArrowheads="1"/>
          </p:cNvSpPr>
          <p:nvPr>
            <p:ph type="sldNum" sz="quarter"/>
          </p:nvPr>
        </p:nvSpPr>
        <p:spPr>
          <a:noFill/>
          <a:ln>
            <a:round/>
            <a:headEnd/>
            <a:tailEnd/>
          </a:ln>
        </p:spPr>
        <p:txBody>
          <a:bodyPr/>
          <a:lstStyle/>
          <a:p>
            <a:fld id="{1F035CA6-C6F7-4226-8024-45F4640A170E}" type="slidenum">
              <a:rPr lang="zh-CN" altLang="zh-CN" smtClean="0"/>
              <a:pPr/>
              <a:t>138</a:t>
            </a:fld>
            <a:endParaRPr lang="zh-CN" altLang="zh-CN" smtClean="0"/>
          </a:p>
        </p:txBody>
      </p:sp>
      <p:sp>
        <p:nvSpPr>
          <p:cNvPr id="423939"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23940"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234183225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1650" name="Rectangle 7"/>
          <p:cNvSpPr>
            <a:spLocks noGrp="1" noChangeArrowheads="1"/>
          </p:cNvSpPr>
          <p:nvPr>
            <p:ph type="sldNum" sz="quarter"/>
          </p:nvPr>
        </p:nvSpPr>
        <p:spPr>
          <a:noFill/>
          <a:ln>
            <a:round/>
            <a:headEnd/>
            <a:tailEnd/>
          </a:ln>
        </p:spPr>
        <p:txBody>
          <a:bodyPr/>
          <a:lstStyle/>
          <a:p>
            <a:fld id="{29759575-2BFA-449B-B547-3D44304039D9}" type="slidenum">
              <a:rPr lang="zh-CN" altLang="zh-CN" smtClean="0"/>
              <a:pPr/>
              <a:t>139</a:t>
            </a:fld>
            <a:endParaRPr lang="zh-CN" altLang="zh-CN" smtClean="0"/>
          </a:p>
        </p:txBody>
      </p:sp>
      <p:sp>
        <p:nvSpPr>
          <p:cNvPr id="411651"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11652"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66377833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3698" name="Rectangle 7"/>
          <p:cNvSpPr>
            <a:spLocks noGrp="1" noChangeArrowheads="1"/>
          </p:cNvSpPr>
          <p:nvPr>
            <p:ph type="sldNum" sz="quarter"/>
          </p:nvPr>
        </p:nvSpPr>
        <p:spPr>
          <a:noFill/>
          <a:ln>
            <a:round/>
            <a:headEnd/>
            <a:tailEnd/>
          </a:ln>
        </p:spPr>
        <p:txBody>
          <a:bodyPr/>
          <a:lstStyle/>
          <a:p>
            <a:fld id="{BA5EA2EB-675D-4329-B8D7-1D359FAAD5BF}" type="slidenum">
              <a:rPr lang="zh-CN" altLang="zh-CN" smtClean="0"/>
              <a:pPr/>
              <a:t>140</a:t>
            </a:fld>
            <a:endParaRPr lang="zh-CN" altLang="zh-CN" smtClean="0"/>
          </a:p>
        </p:txBody>
      </p:sp>
      <p:sp>
        <p:nvSpPr>
          <p:cNvPr id="413699"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13700"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420404386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4722" name="Rectangle 7"/>
          <p:cNvSpPr>
            <a:spLocks noGrp="1" noChangeArrowheads="1"/>
          </p:cNvSpPr>
          <p:nvPr>
            <p:ph type="sldNum" sz="quarter"/>
          </p:nvPr>
        </p:nvSpPr>
        <p:spPr>
          <a:noFill/>
          <a:ln>
            <a:round/>
            <a:headEnd/>
            <a:tailEnd/>
          </a:ln>
        </p:spPr>
        <p:txBody>
          <a:bodyPr/>
          <a:lstStyle/>
          <a:p>
            <a:fld id="{F4A1C653-418A-4766-A3F2-325F34500FC8}" type="slidenum">
              <a:rPr lang="zh-CN" altLang="zh-CN" smtClean="0"/>
              <a:pPr/>
              <a:t>141</a:t>
            </a:fld>
            <a:endParaRPr lang="zh-CN" altLang="zh-CN" smtClean="0"/>
          </a:p>
        </p:txBody>
      </p:sp>
      <p:sp>
        <p:nvSpPr>
          <p:cNvPr id="41472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14724"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207597363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5746" name="Rectangle 7"/>
          <p:cNvSpPr>
            <a:spLocks noGrp="1" noChangeArrowheads="1"/>
          </p:cNvSpPr>
          <p:nvPr>
            <p:ph type="sldNum" sz="quarter"/>
          </p:nvPr>
        </p:nvSpPr>
        <p:spPr>
          <a:noFill/>
          <a:ln>
            <a:round/>
            <a:headEnd/>
            <a:tailEnd/>
          </a:ln>
        </p:spPr>
        <p:txBody>
          <a:bodyPr/>
          <a:lstStyle/>
          <a:p>
            <a:fld id="{8617697E-154C-4500-B3EA-F2F914A36D6A}" type="slidenum">
              <a:rPr lang="zh-CN" altLang="zh-CN" smtClean="0"/>
              <a:pPr/>
              <a:t>142</a:t>
            </a:fld>
            <a:endParaRPr lang="zh-CN" altLang="zh-CN" smtClean="0"/>
          </a:p>
        </p:txBody>
      </p:sp>
      <p:sp>
        <p:nvSpPr>
          <p:cNvPr id="415747"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15748"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43177006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6770" name="Rectangle 7"/>
          <p:cNvSpPr>
            <a:spLocks noGrp="1" noChangeArrowheads="1"/>
          </p:cNvSpPr>
          <p:nvPr>
            <p:ph type="sldNum" sz="quarter"/>
          </p:nvPr>
        </p:nvSpPr>
        <p:spPr>
          <a:noFill/>
          <a:ln>
            <a:round/>
            <a:headEnd/>
            <a:tailEnd/>
          </a:ln>
        </p:spPr>
        <p:txBody>
          <a:bodyPr/>
          <a:lstStyle/>
          <a:p>
            <a:fld id="{9A9279CE-DE5C-4034-806F-5633AC4BAECD}" type="slidenum">
              <a:rPr lang="zh-CN" altLang="zh-CN" smtClean="0"/>
              <a:pPr/>
              <a:t>143</a:t>
            </a:fld>
            <a:endParaRPr lang="zh-CN" altLang="zh-CN" smtClean="0"/>
          </a:p>
        </p:txBody>
      </p:sp>
      <p:sp>
        <p:nvSpPr>
          <p:cNvPr id="416771"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16772"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395066983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7794" name="Rectangle 7"/>
          <p:cNvSpPr>
            <a:spLocks noGrp="1" noChangeArrowheads="1"/>
          </p:cNvSpPr>
          <p:nvPr>
            <p:ph type="sldNum" sz="quarter"/>
          </p:nvPr>
        </p:nvSpPr>
        <p:spPr>
          <a:noFill/>
          <a:ln>
            <a:round/>
            <a:headEnd/>
            <a:tailEnd/>
          </a:ln>
        </p:spPr>
        <p:txBody>
          <a:bodyPr/>
          <a:lstStyle/>
          <a:p>
            <a:fld id="{7B034730-ADDE-4853-B93E-ECB258DB883F}" type="slidenum">
              <a:rPr lang="zh-CN" altLang="zh-CN" smtClean="0"/>
              <a:pPr/>
              <a:t>144</a:t>
            </a:fld>
            <a:endParaRPr lang="zh-CN" altLang="zh-CN" smtClean="0"/>
          </a:p>
        </p:txBody>
      </p:sp>
      <p:sp>
        <p:nvSpPr>
          <p:cNvPr id="417795"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17796"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
        <p:nvSpPr>
          <p:cNvPr id="417797" name="备注占位符 4"/>
          <p:cNvSpPr>
            <a:spLocks noGrp="1"/>
          </p:cNvSpPr>
          <p:nvPr>
            <p:ph type="body" idx="1"/>
          </p:nvPr>
        </p:nvSpPr>
        <p:spPr>
          <a:noFill/>
        </p:spPr>
        <p:txBody>
          <a:bodyPr/>
          <a:lstStyle/>
          <a:p>
            <a:r>
              <a:rPr lang="zh-CN" altLang="en-US" smtClean="0"/>
              <a:t>参考答案：</a:t>
            </a:r>
          </a:p>
          <a:p>
            <a:r>
              <a:rPr lang="en-US" altLang="zh-CN" smtClean="0"/>
              <a:t>T</a:t>
            </a:r>
            <a:r>
              <a:rPr lang="zh-CN" altLang="en-US" smtClean="0"/>
              <a:t>流水</a:t>
            </a:r>
            <a:r>
              <a:rPr lang="en-US" altLang="zh-CN" smtClean="0"/>
              <a:t> = kt+(n-1)t+npq(k-1)t</a:t>
            </a:r>
            <a:endParaRPr lang="zh-CN" altLang="en-US" smtClean="0"/>
          </a:p>
          <a:p>
            <a:r>
              <a:rPr lang="en-US" altLang="zh-CN" smtClean="0"/>
              <a:t>TPif = n/((n+k-1)t+npq(k-1)t)</a:t>
            </a:r>
            <a:endParaRPr lang="zh-CN" altLang="en-US" smtClean="0"/>
          </a:p>
          <a:p>
            <a:r>
              <a:rPr lang="en-US" altLang="zh-CN" smtClean="0"/>
              <a:t>TPmaxif= 1/((1+pq(k-1))t</a:t>
            </a:r>
            <a:endParaRPr lang="zh-CN" altLang="en-US" smtClean="0"/>
          </a:p>
          <a:p>
            <a:r>
              <a:rPr lang="en-US" altLang="zh-CN" smtClean="0"/>
              <a:t>TPmax = 1/t</a:t>
            </a:r>
            <a:endParaRPr lang="zh-CN" altLang="en-US" smtClean="0"/>
          </a:p>
          <a:p>
            <a:r>
              <a:rPr lang="en-US" altLang="zh-CN" smtClean="0"/>
              <a:t> </a:t>
            </a:r>
            <a:endParaRPr lang="zh-CN" altLang="en-US" smtClean="0"/>
          </a:p>
          <a:p>
            <a:r>
              <a:rPr lang="en-US" altLang="zh-CN" smtClean="0"/>
              <a:t>D = (TPmax-TPmaxif)/TPmax = 1- TPmaxif/TPmax = pq(k-1)/(1-pq(k-1))</a:t>
            </a:r>
            <a:endParaRPr lang="zh-CN" altLang="en-US" smtClean="0"/>
          </a:p>
          <a:p>
            <a:r>
              <a:rPr lang="en-US" altLang="zh-CN" smtClean="0"/>
              <a:t> </a:t>
            </a:r>
            <a:endParaRPr lang="zh-CN" altLang="en-US" smtClean="0"/>
          </a:p>
          <a:p>
            <a:endParaRPr lang="zh-CN" altLang="en-US" smtClean="0"/>
          </a:p>
        </p:txBody>
      </p:sp>
    </p:spTree>
    <p:extLst>
      <p:ext uri="{BB962C8B-B14F-4D97-AF65-F5344CB8AC3E}">
        <p14:creationId xmlns:p14="http://schemas.microsoft.com/office/powerpoint/2010/main" val="276104955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4962" name="Rectangle 7"/>
          <p:cNvSpPr>
            <a:spLocks noGrp="1" noChangeArrowheads="1"/>
          </p:cNvSpPr>
          <p:nvPr>
            <p:ph type="sldNum" sz="quarter"/>
          </p:nvPr>
        </p:nvSpPr>
        <p:spPr>
          <a:noFill/>
          <a:ln>
            <a:round/>
            <a:headEnd/>
            <a:tailEnd/>
          </a:ln>
        </p:spPr>
        <p:txBody>
          <a:bodyPr/>
          <a:lstStyle/>
          <a:p>
            <a:fld id="{561F25E2-79EF-4C53-B957-80CA677207E5}" type="slidenum">
              <a:rPr lang="zh-CN" altLang="zh-CN" smtClean="0"/>
              <a:pPr/>
              <a:t>145</a:t>
            </a:fld>
            <a:endParaRPr lang="zh-CN" altLang="zh-CN" smtClean="0"/>
          </a:p>
        </p:txBody>
      </p:sp>
      <p:sp>
        <p:nvSpPr>
          <p:cNvPr id="42496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24964"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21059648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02" name="Rectangle 7"/>
          <p:cNvSpPr>
            <a:spLocks noGrp="1" noChangeArrowheads="1"/>
          </p:cNvSpPr>
          <p:nvPr>
            <p:ph type="sldNum" sz="quarter"/>
          </p:nvPr>
        </p:nvSpPr>
        <p:spPr>
          <a:noFill/>
          <a:ln>
            <a:round/>
            <a:headEnd/>
            <a:tailEnd/>
          </a:ln>
        </p:spPr>
        <p:txBody>
          <a:bodyPr/>
          <a:lstStyle/>
          <a:p>
            <a:fld id="{C65431B2-9248-4573-960D-55510DF26256}" type="slidenum">
              <a:rPr lang="zh-CN" altLang="zh-CN" smtClean="0"/>
              <a:pPr/>
              <a:t>12</a:t>
            </a:fld>
            <a:endParaRPr lang="zh-CN" altLang="zh-CN" smtClean="0"/>
          </a:p>
        </p:txBody>
      </p:sp>
      <p:sp>
        <p:nvSpPr>
          <p:cNvPr id="30720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07204"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209196915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8818" name="Rectangle 7"/>
          <p:cNvSpPr>
            <a:spLocks noGrp="1" noChangeArrowheads="1"/>
          </p:cNvSpPr>
          <p:nvPr>
            <p:ph type="sldNum" sz="quarter"/>
          </p:nvPr>
        </p:nvSpPr>
        <p:spPr>
          <a:noFill/>
          <a:ln>
            <a:round/>
            <a:headEnd/>
            <a:tailEnd/>
          </a:ln>
        </p:spPr>
        <p:txBody>
          <a:bodyPr/>
          <a:lstStyle/>
          <a:p>
            <a:fld id="{E8367540-FC2F-47E2-8E9F-967786E527A9}" type="slidenum">
              <a:rPr lang="zh-CN" altLang="zh-CN" smtClean="0"/>
              <a:pPr/>
              <a:t>148</a:t>
            </a:fld>
            <a:endParaRPr lang="zh-CN" altLang="zh-CN" smtClean="0"/>
          </a:p>
        </p:txBody>
      </p:sp>
      <p:sp>
        <p:nvSpPr>
          <p:cNvPr id="418819"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18820"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87252300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42" name="Rectangle 7"/>
          <p:cNvSpPr>
            <a:spLocks noGrp="1" noChangeArrowheads="1"/>
          </p:cNvSpPr>
          <p:nvPr>
            <p:ph type="sldNum" sz="quarter"/>
          </p:nvPr>
        </p:nvSpPr>
        <p:spPr>
          <a:noFill/>
          <a:ln>
            <a:round/>
            <a:headEnd/>
            <a:tailEnd/>
          </a:ln>
        </p:spPr>
        <p:txBody>
          <a:bodyPr/>
          <a:lstStyle/>
          <a:p>
            <a:fld id="{45FBD8F0-96DE-4EDD-B54B-AAC4FE44A380}" type="slidenum">
              <a:rPr lang="zh-CN" altLang="zh-CN" smtClean="0"/>
              <a:pPr/>
              <a:t>149</a:t>
            </a:fld>
            <a:endParaRPr lang="zh-CN" altLang="zh-CN" smtClean="0"/>
          </a:p>
        </p:txBody>
      </p:sp>
      <p:sp>
        <p:nvSpPr>
          <p:cNvPr id="41984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19844"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294548002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0866" name="Rectangle 7"/>
          <p:cNvSpPr>
            <a:spLocks noGrp="1" noChangeArrowheads="1"/>
          </p:cNvSpPr>
          <p:nvPr>
            <p:ph type="sldNum" sz="quarter"/>
          </p:nvPr>
        </p:nvSpPr>
        <p:spPr>
          <a:noFill/>
          <a:ln>
            <a:round/>
            <a:headEnd/>
            <a:tailEnd/>
          </a:ln>
        </p:spPr>
        <p:txBody>
          <a:bodyPr/>
          <a:lstStyle/>
          <a:p>
            <a:fld id="{1C2CC8EA-2F2B-40BA-8697-E949883044D9}" type="slidenum">
              <a:rPr lang="zh-CN" altLang="zh-CN" smtClean="0"/>
              <a:pPr/>
              <a:t>150</a:t>
            </a:fld>
            <a:endParaRPr lang="zh-CN" altLang="zh-CN" smtClean="0"/>
          </a:p>
        </p:txBody>
      </p:sp>
      <p:sp>
        <p:nvSpPr>
          <p:cNvPr id="420867"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20868"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343228051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1890" name="Rectangle 7"/>
          <p:cNvSpPr>
            <a:spLocks noGrp="1" noChangeArrowheads="1"/>
          </p:cNvSpPr>
          <p:nvPr>
            <p:ph type="sldNum" sz="quarter"/>
          </p:nvPr>
        </p:nvSpPr>
        <p:spPr>
          <a:noFill/>
          <a:ln>
            <a:round/>
            <a:headEnd/>
            <a:tailEnd/>
          </a:ln>
        </p:spPr>
        <p:txBody>
          <a:bodyPr/>
          <a:lstStyle/>
          <a:p>
            <a:fld id="{2FE5DD0F-EA00-4C8D-8BCF-8EB872DAFD24}" type="slidenum">
              <a:rPr lang="zh-CN" altLang="zh-CN" smtClean="0"/>
              <a:pPr/>
              <a:t>151</a:t>
            </a:fld>
            <a:endParaRPr lang="zh-CN" altLang="zh-CN" smtClean="0"/>
          </a:p>
        </p:txBody>
      </p:sp>
      <p:sp>
        <p:nvSpPr>
          <p:cNvPr id="421891"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21892"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302849858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2914" name="Rectangle 7"/>
          <p:cNvSpPr>
            <a:spLocks noGrp="1" noChangeArrowheads="1"/>
          </p:cNvSpPr>
          <p:nvPr>
            <p:ph type="sldNum" sz="quarter"/>
          </p:nvPr>
        </p:nvSpPr>
        <p:spPr>
          <a:noFill/>
          <a:ln>
            <a:round/>
            <a:headEnd/>
            <a:tailEnd/>
          </a:ln>
        </p:spPr>
        <p:txBody>
          <a:bodyPr/>
          <a:lstStyle/>
          <a:p>
            <a:fld id="{C12C8754-3134-4136-8C33-4EE53CF0688C}" type="slidenum">
              <a:rPr lang="zh-CN" altLang="zh-CN" smtClean="0"/>
              <a:pPr/>
              <a:t>152</a:t>
            </a:fld>
            <a:endParaRPr lang="zh-CN" altLang="zh-CN" smtClean="0"/>
          </a:p>
        </p:txBody>
      </p:sp>
      <p:sp>
        <p:nvSpPr>
          <p:cNvPr id="422915"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22916"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44689383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5986" name="Rectangle 7"/>
          <p:cNvSpPr>
            <a:spLocks noGrp="1" noChangeArrowheads="1"/>
          </p:cNvSpPr>
          <p:nvPr>
            <p:ph type="sldNum" sz="quarter"/>
          </p:nvPr>
        </p:nvSpPr>
        <p:spPr>
          <a:noFill/>
          <a:ln>
            <a:round/>
            <a:headEnd/>
            <a:tailEnd/>
          </a:ln>
        </p:spPr>
        <p:txBody>
          <a:bodyPr/>
          <a:lstStyle/>
          <a:p>
            <a:fld id="{B308BA0F-4D31-489C-B6D9-C64B35F2AB63}" type="slidenum">
              <a:rPr lang="zh-CN" altLang="zh-CN" smtClean="0"/>
              <a:pPr/>
              <a:t>153</a:t>
            </a:fld>
            <a:endParaRPr lang="zh-CN" altLang="zh-CN" smtClean="0"/>
          </a:p>
        </p:txBody>
      </p:sp>
      <p:sp>
        <p:nvSpPr>
          <p:cNvPr id="425987"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25988"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296925798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7010" name="Rectangle 7"/>
          <p:cNvSpPr>
            <a:spLocks noGrp="1" noChangeArrowheads="1"/>
          </p:cNvSpPr>
          <p:nvPr>
            <p:ph type="sldNum" sz="quarter"/>
          </p:nvPr>
        </p:nvSpPr>
        <p:spPr>
          <a:noFill/>
          <a:ln>
            <a:round/>
            <a:headEnd/>
            <a:tailEnd/>
          </a:ln>
        </p:spPr>
        <p:txBody>
          <a:bodyPr/>
          <a:lstStyle/>
          <a:p>
            <a:fld id="{0A1C974E-8487-4AE8-9887-BC866A5142CF}" type="slidenum">
              <a:rPr lang="zh-CN" altLang="zh-CN" smtClean="0"/>
              <a:pPr/>
              <a:t>154</a:t>
            </a:fld>
            <a:endParaRPr lang="zh-CN" altLang="zh-CN" smtClean="0"/>
          </a:p>
        </p:txBody>
      </p:sp>
      <p:sp>
        <p:nvSpPr>
          <p:cNvPr id="427011"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27012" name="Text Box 2"/>
          <p:cNvSpPr txBox="1">
            <a:spLocks noChangeArrowheads="1"/>
          </p:cNvSpPr>
          <p:nvPr/>
        </p:nvSpPr>
        <p:spPr bwMode="auto">
          <a:xfrm>
            <a:off x="685800" y="4400550"/>
            <a:ext cx="5486400" cy="3600450"/>
          </a:xfrm>
          <a:prstGeom prst="rect">
            <a:avLst/>
          </a:prstGeom>
          <a:noFill/>
          <a:ln w="9525">
            <a:noFill/>
            <a:round/>
            <a:headEnd/>
            <a:tailEnd/>
          </a:ln>
        </p:spPr>
        <p:txBody>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latin typeface="Arial" pitchFamily="34" charset="0"/>
              </a:rPr>
              <a:t>Branch Predictors that use the behavior of other branches to make a prediction are called correlating predictors or two-level predictors. </a:t>
            </a:r>
          </a:p>
        </p:txBody>
      </p:sp>
    </p:spTree>
    <p:extLst>
      <p:ext uri="{BB962C8B-B14F-4D97-AF65-F5344CB8AC3E}">
        <p14:creationId xmlns:p14="http://schemas.microsoft.com/office/powerpoint/2010/main" val="419075462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8034" name="Rectangle 7"/>
          <p:cNvSpPr>
            <a:spLocks noGrp="1" noChangeArrowheads="1"/>
          </p:cNvSpPr>
          <p:nvPr>
            <p:ph type="sldNum" sz="quarter"/>
          </p:nvPr>
        </p:nvSpPr>
        <p:spPr>
          <a:noFill/>
          <a:ln>
            <a:round/>
            <a:headEnd/>
            <a:tailEnd/>
          </a:ln>
        </p:spPr>
        <p:txBody>
          <a:bodyPr/>
          <a:lstStyle/>
          <a:p>
            <a:fld id="{34632499-A222-493D-968F-488F3A83C55E}" type="slidenum">
              <a:rPr lang="zh-CN" altLang="zh-CN" smtClean="0"/>
              <a:pPr/>
              <a:t>155</a:t>
            </a:fld>
            <a:endParaRPr lang="zh-CN" altLang="zh-CN" smtClean="0"/>
          </a:p>
        </p:txBody>
      </p:sp>
      <p:sp>
        <p:nvSpPr>
          <p:cNvPr id="428035"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28036"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61048106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9058" name="Rectangle 7"/>
          <p:cNvSpPr>
            <a:spLocks noGrp="1" noChangeArrowheads="1"/>
          </p:cNvSpPr>
          <p:nvPr>
            <p:ph type="sldNum" sz="quarter"/>
          </p:nvPr>
        </p:nvSpPr>
        <p:spPr>
          <a:noFill/>
          <a:ln>
            <a:round/>
            <a:headEnd/>
            <a:tailEnd/>
          </a:ln>
        </p:spPr>
        <p:txBody>
          <a:bodyPr/>
          <a:lstStyle/>
          <a:p>
            <a:fld id="{B3F02B34-A5FE-463D-B408-734319E98F5E}" type="slidenum">
              <a:rPr lang="zh-CN" altLang="zh-CN" smtClean="0"/>
              <a:pPr/>
              <a:t>156</a:t>
            </a:fld>
            <a:endParaRPr lang="zh-CN" altLang="zh-CN" smtClean="0"/>
          </a:p>
        </p:txBody>
      </p:sp>
      <p:sp>
        <p:nvSpPr>
          <p:cNvPr id="429059"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29060"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62705475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082" name="Rectangle 7"/>
          <p:cNvSpPr>
            <a:spLocks noGrp="1" noChangeArrowheads="1"/>
          </p:cNvSpPr>
          <p:nvPr>
            <p:ph type="sldNum" sz="quarter"/>
          </p:nvPr>
        </p:nvSpPr>
        <p:spPr>
          <a:noFill/>
          <a:ln>
            <a:round/>
            <a:headEnd/>
            <a:tailEnd/>
          </a:ln>
        </p:spPr>
        <p:txBody>
          <a:bodyPr/>
          <a:lstStyle/>
          <a:p>
            <a:fld id="{08A57B89-3CE8-446B-9AD0-0F8E750BFF81}" type="slidenum">
              <a:rPr lang="zh-CN" altLang="zh-CN" smtClean="0"/>
              <a:pPr/>
              <a:t>157</a:t>
            </a:fld>
            <a:endParaRPr lang="zh-CN" altLang="zh-CN" smtClean="0"/>
          </a:p>
        </p:txBody>
      </p:sp>
      <p:sp>
        <p:nvSpPr>
          <p:cNvPr id="43008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30084"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2568249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6178" name="Rectangle 7"/>
          <p:cNvSpPr>
            <a:spLocks noGrp="1" noChangeArrowheads="1"/>
          </p:cNvSpPr>
          <p:nvPr>
            <p:ph type="sldNum" sz="quarter"/>
          </p:nvPr>
        </p:nvSpPr>
        <p:spPr>
          <a:noFill/>
          <a:ln>
            <a:round/>
            <a:headEnd/>
            <a:tailEnd/>
          </a:ln>
        </p:spPr>
        <p:txBody>
          <a:bodyPr/>
          <a:lstStyle/>
          <a:p>
            <a:fld id="{024F6E70-EE35-41B5-99B1-98B1B8B7AADB}" type="slidenum">
              <a:rPr lang="zh-CN" altLang="zh-CN" smtClean="0"/>
              <a:pPr/>
              <a:t>13</a:t>
            </a:fld>
            <a:endParaRPr lang="zh-CN" altLang="zh-CN" smtClean="0"/>
          </a:p>
        </p:txBody>
      </p:sp>
      <p:sp>
        <p:nvSpPr>
          <p:cNvPr id="306179" name="Text Box 1"/>
          <p:cNvSpPr txBox="1">
            <a:spLocks noChangeArrowheads="1"/>
          </p:cNvSpPr>
          <p:nvPr/>
        </p:nvSpPr>
        <p:spPr bwMode="auto">
          <a:xfrm>
            <a:off x="685800" y="4400550"/>
            <a:ext cx="5486400" cy="3600450"/>
          </a:xfrm>
          <a:prstGeom prst="rect">
            <a:avLst/>
          </a:prstGeom>
          <a:noFill/>
          <a:ln w="9525">
            <a:noFill/>
            <a:round/>
            <a:headEnd/>
            <a:tailEnd/>
          </a:ln>
        </p:spPr>
        <p:txBody>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3 clocks doing work, 3 overhead (stall, branch, sub)</a:t>
            </a:r>
          </a:p>
        </p:txBody>
      </p:sp>
      <p:sp>
        <p:nvSpPr>
          <p:cNvPr id="306180" name="Rectangle 2"/>
          <p:cNvSpPr>
            <a:spLocks noGrp="1" noRot="1" noChangeAspect="1" noChangeArrowheads="1" noTextEdit="1"/>
          </p:cNvSpPr>
          <p:nvPr>
            <p:ph type="sldImg"/>
          </p:nvPr>
        </p:nvSpPr>
        <p:spPr>
          <a:xfrm>
            <a:off x="1371600" y="1143000"/>
            <a:ext cx="4114800" cy="3086100"/>
          </a:xfrm>
          <a:solidFill>
            <a:srgbClr val="FFFFFF"/>
          </a:solidFill>
          <a:ln/>
        </p:spPr>
      </p:sp>
    </p:spTree>
    <p:extLst>
      <p:ext uri="{BB962C8B-B14F-4D97-AF65-F5344CB8AC3E}">
        <p14:creationId xmlns:p14="http://schemas.microsoft.com/office/powerpoint/2010/main" val="62830995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1106" name="Rectangle 7"/>
          <p:cNvSpPr>
            <a:spLocks noGrp="1" noChangeArrowheads="1"/>
          </p:cNvSpPr>
          <p:nvPr>
            <p:ph type="sldNum" sz="quarter"/>
          </p:nvPr>
        </p:nvSpPr>
        <p:spPr>
          <a:noFill/>
          <a:ln>
            <a:round/>
            <a:headEnd/>
            <a:tailEnd/>
          </a:ln>
        </p:spPr>
        <p:txBody>
          <a:bodyPr/>
          <a:lstStyle/>
          <a:p>
            <a:fld id="{924238DD-B97C-46D5-B2FC-A3B162FACE1D}" type="slidenum">
              <a:rPr lang="zh-CN" altLang="zh-CN" smtClean="0"/>
              <a:pPr/>
              <a:t>158</a:t>
            </a:fld>
            <a:endParaRPr lang="zh-CN" altLang="zh-CN" smtClean="0"/>
          </a:p>
        </p:txBody>
      </p:sp>
      <p:sp>
        <p:nvSpPr>
          <p:cNvPr id="431107"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31108"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386630352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2130" name="Rectangle 7"/>
          <p:cNvSpPr>
            <a:spLocks noGrp="1" noChangeArrowheads="1"/>
          </p:cNvSpPr>
          <p:nvPr>
            <p:ph type="sldNum" sz="quarter"/>
          </p:nvPr>
        </p:nvSpPr>
        <p:spPr>
          <a:noFill/>
          <a:ln>
            <a:round/>
            <a:headEnd/>
            <a:tailEnd/>
          </a:ln>
        </p:spPr>
        <p:txBody>
          <a:bodyPr/>
          <a:lstStyle/>
          <a:p>
            <a:fld id="{AD206DBE-B455-4FD7-9380-84DBB6D0AB89}" type="slidenum">
              <a:rPr lang="zh-CN" altLang="zh-CN" smtClean="0"/>
              <a:pPr/>
              <a:t>159</a:t>
            </a:fld>
            <a:endParaRPr lang="zh-CN" altLang="zh-CN" smtClean="0"/>
          </a:p>
        </p:txBody>
      </p:sp>
      <p:sp>
        <p:nvSpPr>
          <p:cNvPr id="432131"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32132"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1720163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3154" name="Rectangle 7"/>
          <p:cNvSpPr>
            <a:spLocks noGrp="1" noChangeArrowheads="1"/>
          </p:cNvSpPr>
          <p:nvPr>
            <p:ph type="sldNum" sz="quarter"/>
          </p:nvPr>
        </p:nvSpPr>
        <p:spPr>
          <a:noFill/>
          <a:ln>
            <a:round/>
            <a:headEnd/>
            <a:tailEnd/>
          </a:ln>
        </p:spPr>
        <p:txBody>
          <a:bodyPr/>
          <a:lstStyle/>
          <a:p>
            <a:fld id="{B705450C-AAFC-4A93-A78E-83B90DBCE4A4}" type="slidenum">
              <a:rPr lang="zh-CN" altLang="zh-CN" smtClean="0"/>
              <a:pPr/>
              <a:t>160</a:t>
            </a:fld>
            <a:endParaRPr lang="zh-CN" altLang="zh-CN" smtClean="0"/>
          </a:p>
        </p:txBody>
      </p:sp>
      <p:sp>
        <p:nvSpPr>
          <p:cNvPr id="433155"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33156"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363636465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4178" name="Rectangle 7"/>
          <p:cNvSpPr>
            <a:spLocks noGrp="1" noChangeArrowheads="1"/>
          </p:cNvSpPr>
          <p:nvPr>
            <p:ph type="sldNum" sz="quarter"/>
          </p:nvPr>
        </p:nvSpPr>
        <p:spPr>
          <a:noFill/>
          <a:ln>
            <a:round/>
            <a:headEnd/>
            <a:tailEnd/>
          </a:ln>
        </p:spPr>
        <p:txBody>
          <a:bodyPr/>
          <a:lstStyle/>
          <a:p>
            <a:fld id="{99E140CC-C98C-43A1-8ADA-E8CC7ADDD9A8}" type="slidenum">
              <a:rPr lang="zh-CN" altLang="zh-CN" smtClean="0"/>
              <a:pPr/>
              <a:t>162</a:t>
            </a:fld>
            <a:endParaRPr lang="zh-CN" altLang="zh-CN" smtClean="0"/>
          </a:p>
        </p:txBody>
      </p:sp>
      <p:sp>
        <p:nvSpPr>
          <p:cNvPr id="434179"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34180"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217457949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5202" name="Rectangle 7"/>
          <p:cNvSpPr>
            <a:spLocks noGrp="1" noChangeArrowheads="1"/>
          </p:cNvSpPr>
          <p:nvPr>
            <p:ph type="sldNum" sz="quarter"/>
          </p:nvPr>
        </p:nvSpPr>
        <p:spPr>
          <a:noFill/>
          <a:ln>
            <a:round/>
            <a:headEnd/>
            <a:tailEnd/>
          </a:ln>
        </p:spPr>
        <p:txBody>
          <a:bodyPr/>
          <a:lstStyle/>
          <a:p>
            <a:fld id="{B03C9D14-2511-4208-ABE7-B58D9AEF6AC5}" type="slidenum">
              <a:rPr lang="zh-CN" altLang="zh-CN" smtClean="0"/>
              <a:pPr/>
              <a:t>163</a:t>
            </a:fld>
            <a:endParaRPr lang="zh-CN" altLang="zh-CN" smtClean="0"/>
          </a:p>
        </p:txBody>
      </p:sp>
      <p:sp>
        <p:nvSpPr>
          <p:cNvPr id="43520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35204"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378337959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6226" name="Rectangle 7"/>
          <p:cNvSpPr>
            <a:spLocks noGrp="1" noChangeArrowheads="1"/>
          </p:cNvSpPr>
          <p:nvPr>
            <p:ph type="sldNum" sz="quarter"/>
          </p:nvPr>
        </p:nvSpPr>
        <p:spPr>
          <a:noFill/>
          <a:ln>
            <a:round/>
            <a:headEnd/>
            <a:tailEnd/>
          </a:ln>
        </p:spPr>
        <p:txBody>
          <a:bodyPr/>
          <a:lstStyle/>
          <a:p>
            <a:fld id="{0BCFBC73-663D-435D-A2ED-CD2E871CAA98}" type="slidenum">
              <a:rPr lang="zh-CN" altLang="zh-CN" smtClean="0"/>
              <a:pPr/>
              <a:t>164</a:t>
            </a:fld>
            <a:endParaRPr lang="zh-CN" altLang="zh-CN" smtClean="0"/>
          </a:p>
        </p:txBody>
      </p:sp>
      <p:sp>
        <p:nvSpPr>
          <p:cNvPr id="436227" name="Text Box 1"/>
          <p:cNvSpPr txBox="1">
            <a:spLocks noChangeArrowheads="1"/>
          </p:cNvSpPr>
          <p:nvPr/>
        </p:nvSpPr>
        <p:spPr bwMode="auto">
          <a:xfrm>
            <a:off x="0" y="0"/>
            <a:ext cx="2971800" cy="458788"/>
          </a:xfrm>
          <a:prstGeom prst="rect">
            <a:avLst/>
          </a:prstGeom>
          <a:noFill/>
          <a:ln w="9525">
            <a:noFill/>
            <a:round/>
            <a:headEnd/>
            <a:tailEnd/>
          </a:ln>
        </p:spPr>
        <p:txBody>
          <a:bodyPr lIns="90000" tIns="46800" rIns="90000" bIns="46800"/>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The University of Adelaide, School of Computer Science</a:t>
            </a:r>
          </a:p>
        </p:txBody>
      </p:sp>
      <p:sp>
        <p:nvSpPr>
          <p:cNvPr id="436228" name="Text Box 2"/>
          <p:cNvSpPr txBox="1">
            <a:spLocks noChangeArrowheads="1"/>
          </p:cNvSpPr>
          <p:nvPr/>
        </p:nvSpPr>
        <p:spPr bwMode="auto">
          <a:xfrm>
            <a:off x="3884613" y="0"/>
            <a:ext cx="2971800" cy="458788"/>
          </a:xfrm>
          <a:prstGeom prst="rect">
            <a:avLst/>
          </a:prstGeom>
          <a:noFill/>
          <a:ln w="9525">
            <a:noFill/>
            <a:round/>
            <a:headEnd/>
            <a:tailEnd/>
          </a:ln>
        </p:spPr>
        <p:txBody>
          <a:bodyPr lIns="90000" tIns="46800" rIns="90000" bIns="46800"/>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52FC563F-2655-43E8-9020-CB3DCD747E60}" type="datetime1">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4/1/2020</a:t>
            </a:fld>
            <a:endParaRPr lang="en-US" altLang="zh-CN" sz="1200">
              <a:solidFill>
                <a:srgbClr val="000000"/>
              </a:solidFill>
            </a:endParaRPr>
          </a:p>
        </p:txBody>
      </p:sp>
      <p:sp>
        <p:nvSpPr>
          <p:cNvPr id="436229" name="Text Box 3"/>
          <p:cNvSpPr txBox="1">
            <a:spLocks noChangeArrowheads="1"/>
          </p:cNvSpPr>
          <p:nvPr/>
        </p:nvSpPr>
        <p:spPr bwMode="auto">
          <a:xfrm>
            <a:off x="0" y="8685213"/>
            <a:ext cx="2971800" cy="458787"/>
          </a:xfrm>
          <a:prstGeom prst="rect">
            <a:avLst/>
          </a:prstGeom>
          <a:noFill/>
          <a:ln w="9525">
            <a:noFill/>
            <a:round/>
            <a:headEnd/>
            <a:tailEnd/>
          </a:ln>
        </p:spPr>
        <p:txBody>
          <a:bodyPr lIns="90000" tIns="46800" rIns="90000" bIns="46800" anchor="b"/>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Chapter 2 — Instructions: Language of the Computer</a:t>
            </a:r>
          </a:p>
        </p:txBody>
      </p:sp>
      <p:sp>
        <p:nvSpPr>
          <p:cNvPr id="436230" name="Text Box 4"/>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8B10B5A-DE6A-4C7C-8C6F-115FD06B1667}" type="slidenum">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164</a:t>
            </a:fld>
            <a:endParaRPr lang="en-US" altLang="zh-CN" sz="1200">
              <a:solidFill>
                <a:srgbClr val="000000"/>
              </a:solidFill>
            </a:endParaRPr>
          </a:p>
        </p:txBody>
      </p:sp>
      <p:sp>
        <p:nvSpPr>
          <p:cNvPr id="436231" name="Rectangle 5"/>
          <p:cNvSpPr>
            <a:spLocks noGrp="1" noRot="1" noChangeAspect="1" noChangeArrowheads="1" noTextEdit="1"/>
          </p:cNvSpPr>
          <p:nvPr>
            <p:ph type="sldImg"/>
          </p:nvPr>
        </p:nvSpPr>
        <p:spPr>
          <a:xfrm>
            <a:off x="1371600" y="1143000"/>
            <a:ext cx="4114800" cy="3086100"/>
          </a:xfrm>
          <a:solidFill>
            <a:srgbClr val="FFFFFF"/>
          </a:solidFill>
          <a:ln/>
        </p:spPr>
      </p:sp>
      <p:sp>
        <p:nvSpPr>
          <p:cNvPr id="436232" name="Text Box 6"/>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322677974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7250" name="Rectangle 7"/>
          <p:cNvSpPr>
            <a:spLocks noGrp="1" noChangeArrowheads="1"/>
          </p:cNvSpPr>
          <p:nvPr>
            <p:ph type="sldNum" sz="quarter"/>
          </p:nvPr>
        </p:nvSpPr>
        <p:spPr>
          <a:noFill/>
          <a:ln>
            <a:round/>
            <a:headEnd/>
            <a:tailEnd/>
          </a:ln>
        </p:spPr>
        <p:txBody>
          <a:bodyPr/>
          <a:lstStyle/>
          <a:p>
            <a:fld id="{B9790F4F-C126-4EDD-9022-A74BEA30B1D6}" type="slidenum">
              <a:rPr lang="zh-CN" altLang="zh-CN" smtClean="0"/>
              <a:pPr/>
              <a:t>168</a:t>
            </a:fld>
            <a:endParaRPr lang="zh-CN" altLang="zh-CN" smtClean="0"/>
          </a:p>
        </p:txBody>
      </p:sp>
      <p:sp>
        <p:nvSpPr>
          <p:cNvPr id="437251" name="Text Box 1"/>
          <p:cNvSpPr txBox="1">
            <a:spLocks noChangeArrowheads="1"/>
          </p:cNvSpPr>
          <p:nvPr/>
        </p:nvSpPr>
        <p:spPr bwMode="auto">
          <a:xfrm>
            <a:off x="0" y="0"/>
            <a:ext cx="2971800" cy="458788"/>
          </a:xfrm>
          <a:prstGeom prst="rect">
            <a:avLst/>
          </a:prstGeom>
          <a:noFill/>
          <a:ln w="9525">
            <a:noFill/>
            <a:round/>
            <a:headEnd/>
            <a:tailEnd/>
          </a:ln>
        </p:spPr>
        <p:txBody>
          <a:bodyPr lIns="90000" tIns="46800" rIns="90000" bIns="46800"/>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The University of Adelaide, School of Computer Science</a:t>
            </a:r>
          </a:p>
        </p:txBody>
      </p:sp>
      <p:sp>
        <p:nvSpPr>
          <p:cNvPr id="437252" name="Text Box 2"/>
          <p:cNvSpPr txBox="1">
            <a:spLocks noChangeArrowheads="1"/>
          </p:cNvSpPr>
          <p:nvPr/>
        </p:nvSpPr>
        <p:spPr bwMode="auto">
          <a:xfrm>
            <a:off x="3884613" y="0"/>
            <a:ext cx="2971800" cy="458788"/>
          </a:xfrm>
          <a:prstGeom prst="rect">
            <a:avLst/>
          </a:prstGeom>
          <a:noFill/>
          <a:ln w="9525">
            <a:noFill/>
            <a:round/>
            <a:headEnd/>
            <a:tailEnd/>
          </a:ln>
        </p:spPr>
        <p:txBody>
          <a:bodyPr lIns="90000" tIns="46800" rIns="90000" bIns="46800"/>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36389FD-C946-4ABE-ABA4-A0E88397BBF0}" type="datetime1">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4/1/2020</a:t>
            </a:fld>
            <a:endParaRPr lang="en-US" altLang="zh-CN" sz="1200">
              <a:solidFill>
                <a:srgbClr val="000000"/>
              </a:solidFill>
            </a:endParaRPr>
          </a:p>
        </p:txBody>
      </p:sp>
      <p:sp>
        <p:nvSpPr>
          <p:cNvPr id="437253" name="Text Box 3"/>
          <p:cNvSpPr txBox="1">
            <a:spLocks noChangeArrowheads="1"/>
          </p:cNvSpPr>
          <p:nvPr/>
        </p:nvSpPr>
        <p:spPr bwMode="auto">
          <a:xfrm>
            <a:off x="0" y="8685213"/>
            <a:ext cx="2971800" cy="458787"/>
          </a:xfrm>
          <a:prstGeom prst="rect">
            <a:avLst/>
          </a:prstGeom>
          <a:noFill/>
          <a:ln w="9525">
            <a:noFill/>
            <a:round/>
            <a:headEnd/>
            <a:tailEnd/>
          </a:ln>
        </p:spPr>
        <p:txBody>
          <a:bodyPr lIns="90000" tIns="46800" rIns="90000" bIns="46800" anchor="b"/>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Chapter 2 — Instructions: Language of the Computer</a:t>
            </a:r>
          </a:p>
        </p:txBody>
      </p:sp>
      <p:sp>
        <p:nvSpPr>
          <p:cNvPr id="437254" name="Text Box 4"/>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2CEA5AC-229C-4EED-9132-1F05EFB89A8E}" type="slidenum">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168</a:t>
            </a:fld>
            <a:endParaRPr lang="en-US" altLang="zh-CN" sz="1200">
              <a:solidFill>
                <a:srgbClr val="000000"/>
              </a:solidFill>
            </a:endParaRPr>
          </a:p>
        </p:txBody>
      </p:sp>
      <p:sp>
        <p:nvSpPr>
          <p:cNvPr id="437255" name="Rectangle 5"/>
          <p:cNvSpPr>
            <a:spLocks noGrp="1" noRot="1" noChangeAspect="1" noChangeArrowheads="1" noTextEdit="1"/>
          </p:cNvSpPr>
          <p:nvPr>
            <p:ph type="sldImg"/>
          </p:nvPr>
        </p:nvSpPr>
        <p:spPr>
          <a:xfrm>
            <a:off x="1371600" y="1143000"/>
            <a:ext cx="4114800" cy="3086100"/>
          </a:xfrm>
          <a:solidFill>
            <a:srgbClr val="FFFFFF"/>
          </a:solidFill>
          <a:ln/>
        </p:spPr>
      </p:sp>
      <p:sp>
        <p:nvSpPr>
          <p:cNvPr id="437256" name="Text Box 6"/>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8466855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1346" name="Rectangle 7"/>
          <p:cNvSpPr>
            <a:spLocks noGrp="1" noChangeArrowheads="1"/>
          </p:cNvSpPr>
          <p:nvPr>
            <p:ph type="sldNum" sz="quarter"/>
          </p:nvPr>
        </p:nvSpPr>
        <p:spPr>
          <a:noFill/>
          <a:ln>
            <a:round/>
            <a:headEnd/>
            <a:tailEnd/>
          </a:ln>
        </p:spPr>
        <p:txBody>
          <a:bodyPr/>
          <a:lstStyle/>
          <a:p>
            <a:fld id="{2BCA95E3-B44A-4E52-9E25-4A9A0F50A384}" type="slidenum">
              <a:rPr lang="zh-CN" altLang="zh-CN" smtClean="0"/>
              <a:pPr/>
              <a:t>169</a:t>
            </a:fld>
            <a:endParaRPr lang="zh-CN" altLang="zh-CN" smtClean="0"/>
          </a:p>
        </p:txBody>
      </p:sp>
      <p:sp>
        <p:nvSpPr>
          <p:cNvPr id="441347"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41348"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348578714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8274" name="Rectangle 7"/>
          <p:cNvSpPr>
            <a:spLocks noGrp="1" noChangeArrowheads="1"/>
          </p:cNvSpPr>
          <p:nvPr>
            <p:ph type="sldNum" sz="quarter"/>
          </p:nvPr>
        </p:nvSpPr>
        <p:spPr>
          <a:noFill/>
          <a:ln>
            <a:round/>
            <a:headEnd/>
            <a:tailEnd/>
          </a:ln>
        </p:spPr>
        <p:txBody>
          <a:bodyPr/>
          <a:lstStyle/>
          <a:p>
            <a:fld id="{4D99B7F4-49A9-4CE2-A173-73B47E02D7CB}" type="slidenum">
              <a:rPr lang="zh-CN" altLang="zh-CN" smtClean="0"/>
              <a:pPr/>
              <a:t>170</a:t>
            </a:fld>
            <a:endParaRPr lang="zh-CN" altLang="zh-CN" smtClean="0"/>
          </a:p>
        </p:txBody>
      </p:sp>
      <p:sp>
        <p:nvSpPr>
          <p:cNvPr id="438275"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38276"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247455404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9298" name="Rectangle 7"/>
          <p:cNvSpPr>
            <a:spLocks noGrp="1" noChangeArrowheads="1"/>
          </p:cNvSpPr>
          <p:nvPr>
            <p:ph type="sldNum" sz="quarter"/>
          </p:nvPr>
        </p:nvSpPr>
        <p:spPr>
          <a:noFill/>
          <a:ln>
            <a:round/>
            <a:headEnd/>
            <a:tailEnd/>
          </a:ln>
        </p:spPr>
        <p:txBody>
          <a:bodyPr/>
          <a:lstStyle/>
          <a:p>
            <a:fld id="{9735FA3D-EB2A-4C7B-A9B4-29FE8A870365}" type="slidenum">
              <a:rPr lang="zh-CN" altLang="zh-CN" smtClean="0"/>
              <a:pPr/>
              <a:t>171</a:t>
            </a:fld>
            <a:endParaRPr lang="zh-CN" altLang="zh-CN" smtClean="0"/>
          </a:p>
        </p:txBody>
      </p:sp>
      <p:sp>
        <p:nvSpPr>
          <p:cNvPr id="439299"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39300"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13177557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8226" name="Rectangle 7"/>
          <p:cNvSpPr>
            <a:spLocks noGrp="1" noChangeArrowheads="1"/>
          </p:cNvSpPr>
          <p:nvPr>
            <p:ph type="sldNum" sz="quarter"/>
          </p:nvPr>
        </p:nvSpPr>
        <p:spPr>
          <a:noFill/>
          <a:ln>
            <a:round/>
            <a:headEnd/>
            <a:tailEnd/>
          </a:ln>
        </p:spPr>
        <p:txBody>
          <a:bodyPr/>
          <a:lstStyle/>
          <a:p>
            <a:fld id="{4AACABB0-15D9-4A23-8DB7-19C9232086A9}" type="slidenum">
              <a:rPr lang="zh-CN" altLang="zh-CN" smtClean="0"/>
              <a:pPr/>
              <a:t>14</a:t>
            </a:fld>
            <a:endParaRPr lang="zh-CN" altLang="zh-CN" smtClean="0"/>
          </a:p>
        </p:txBody>
      </p:sp>
      <p:sp>
        <p:nvSpPr>
          <p:cNvPr id="308227" name="Text Box 1"/>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
        <p:nvSpPr>
          <p:cNvPr id="308228" name="Rectangle 2"/>
          <p:cNvSpPr>
            <a:spLocks noGrp="1" noRot="1" noChangeAspect="1" noChangeArrowheads="1" noTextEdit="1"/>
          </p:cNvSpPr>
          <p:nvPr>
            <p:ph type="sldImg"/>
          </p:nvPr>
        </p:nvSpPr>
        <p:spPr>
          <a:xfrm>
            <a:off x="1371600" y="1143000"/>
            <a:ext cx="4114800" cy="3086100"/>
          </a:xfrm>
          <a:solidFill>
            <a:srgbClr val="FFFFFF"/>
          </a:solidFill>
          <a:ln/>
        </p:spPr>
      </p:sp>
    </p:spTree>
    <p:extLst>
      <p:ext uri="{BB962C8B-B14F-4D97-AF65-F5344CB8AC3E}">
        <p14:creationId xmlns:p14="http://schemas.microsoft.com/office/powerpoint/2010/main" val="259808283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22" name="Rectangle 7"/>
          <p:cNvSpPr>
            <a:spLocks noGrp="1" noChangeArrowheads="1"/>
          </p:cNvSpPr>
          <p:nvPr>
            <p:ph type="sldNum" sz="quarter"/>
          </p:nvPr>
        </p:nvSpPr>
        <p:spPr>
          <a:noFill/>
          <a:ln>
            <a:round/>
            <a:headEnd/>
            <a:tailEnd/>
          </a:ln>
        </p:spPr>
        <p:txBody>
          <a:bodyPr/>
          <a:lstStyle/>
          <a:p>
            <a:fld id="{2B0653D1-92FA-4A97-B2B1-330E2DC39B92}" type="slidenum">
              <a:rPr lang="zh-CN" altLang="zh-CN" smtClean="0"/>
              <a:pPr/>
              <a:t>172</a:t>
            </a:fld>
            <a:endParaRPr lang="zh-CN" altLang="zh-CN" smtClean="0"/>
          </a:p>
        </p:txBody>
      </p:sp>
      <p:sp>
        <p:nvSpPr>
          <p:cNvPr id="44032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40324" name="Rectangle 2"/>
          <p:cNvSpPr>
            <a:spLocks noGrp="1" noChangeArrowheads="1"/>
          </p:cNvSpPr>
          <p:nvPr>
            <p:ph type="body" idx="1"/>
          </p:nvPr>
        </p:nvSpPr>
        <p:spPr>
          <a:xfrm>
            <a:off x="685800" y="4400550"/>
            <a:ext cx="5486400" cy="3600450"/>
          </a:xfrm>
          <a:noFill/>
        </p:spPr>
        <p:txBody>
          <a:bodyPr wrap="none" anchor="ctr"/>
          <a:lstStyle/>
          <a:p>
            <a:endParaRPr lang="zh-CN" altLang="zh-CN" dirty="0" smtClean="0"/>
          </a:p>
        </p:txBody>
      </p:sp>
    </p:spTree>
    <p:extLst>
      <p:ext uri="{BB962C8B-B14F-4D97-AF65-F5344CB8AC3E}">
        <p14:creationId xmlns:p14="http://schemas.microsoft.com/office/powerpoint/2010/main" val="352833203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3394" name="Rectangle 7"/>
          <p:cNvSpPr>
            <a:spLocks noGrp="1" noChangeArrowheads="1"/>
          </p:cNvSpPr>
          <p:nvPr>
            <p:ph type="sldNum" sz="quarter"/>
          </p:nvPr>
        </p:nvSpPr>
        <p:spPr>
          <a:noFill/>
          <a:ln>
            <a:round/>
            <a:headEnd/>
            <a:tailEnd/>
          </a:ln>
        </p:spPr>
        <p:txBody>
          <a:bodyPr/>
          <a:lstStyle/>
          <a:p>
            <a:fld id="{AFF6D1D0-F1B2-443D-9843-F66DD75AD264}" type="slidenum">
              <a:rPr lang="zh-CN" altLang="zh-CN" smtClean="0"/>
              <a:pPr/>
              <a:t>175</a:t>
            </a:fld>
            <a:endParaRPr lang="zh-CN" altLang="zh-CN" smtClean="0"/>
          </a:p>
        </p:txBody>
      </p:sp>
      <p:sp>
        <p:nvSpPr>
          <p:cNvPr id="443395"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43396"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287417628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4418" name="Rectangle 7"/>
          <p:cNvSpPr>
            <a:spLocks noGrp="1" noChangeArrowheads="1"/>
          </p:cNvSpPr>
          <p:nvPr>
            <p:ph type="sldNum" sz="quarter"/>
          </p:nvPr>
        </p:nvSpPr>
        <p:spPr>
          <a:noFill/>
          <a:ln>
            <a:round/>
            <a:headEnd/>
            <a:tailEnd/>
          </a:ln>
        </p:spPr>
        <p:txBody>
          <a:bodyPr/>
          <a:lstStyle/>
          <a:p>
            <a:fld id="{FD3736C3-5AB4-4AB9-8029-5318D27524B8}" type="slidenum">
              <a:rPr lang="zh-CN" altLang="zh-CN" smtClean="0"/>
              <a:pPr/>
              <a:t>176</a:t>
            </a:fld>
            <a:endParaRPr lang="zh-CN" altLang="zh-CN" smtClean="0"/>
          </a:p>
        </p:txBody>
      </p:sp>
      <p:sp>
        <p:nvSpPr>
          <p:cNvPr id="444419"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44420"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201840351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5442" name="Rectangle 7"/>
          <p:cNvSpPr>
            <a:spLocks noGrp="1" noChangeArrowheads="1"/>
          </p:cNvSpPr>
          <p:nvPr>
            <p:ph type="sldNum" sz="quarter"/>
          </p:nvPr>
        </p:nvSpPr>
        <p:spPr>
          <a:noFill/>
          <a:ln>
            <a:round/>
            <a:headEnd/>
            <a:tailEnd/>
          </a:ln>
        </p:spPr>
        <p:txBody>
          <a:bodyPr/>
          <a:lstStyle/>
          <a:p>
            <a:fld id="{C400BED1-0E14-4E1A-9900-F934C427009E}" type="slidenum">
              <a:rPr lang="zh-CN" altLang="zh-CN" smtClean="0"/>
              <a:pPr/>
              <a:t>180</a:t>
            </a:fld>
            <a:endParaRPr lang="zh-CN" altLang="zh-CN" smtClean="0"/>
          </a:p>
        </p:txBody>
      </p:sp>
      <p:sp>
        <p:nvSpPr>
          <p:cNvPr id="44544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45444"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160538441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4242" name="Rectangle 7"/>
          <p:cNvSpPr>
            <a:spLocks noGrp="1" noChangeArrowheads="1"/>
          </p:cNvSpPr>
          <p:nvPr>
            <p:ph type="sldNum" sz="quarter"/>
          </p:nvPr>
        </p:nvSpPr>
        <p:spPr>
          <a:noFill/>
          <a:ln>
            <a:round/>
            <a:headEnd/>
            <a:tailEnd/>
          </a:ln>
        </p:spPr>
        <p:txBody>
          <a:bodyPr/>
          <a:lstStyle/>
          <a:p>
            <a:fld id="{DDA9766E-806A-43AF-BBD2-FA6796B6E730}" type="slidenum">
              <a:rPr lang="zh-CN" altLang="zh-CN" smtClean="0"/>
              <a:pPr/>
              <a:t>200</a:t>
            </a:fld>
            <a:endParaRPr lang="zh-CN" altLang="zh-CN" smtClean="0"/>
          </a:p>
        </p:txBody>
      </p:sp>
      <p:sp>
        <p:nvSpPr>
          <p:cNvPr id="39424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94244"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374725539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0"/>
          </p:nvPr>
        </p:nvSpPr>
        <p:spPr/>
        <p:txBody>
          <a:bodyPr/>
          <a:lstStyle/>
          <a:p>
            <a:pPr>
              <a:defRPr/>
            </a:pPr>
            <a:fld id="{41663963-8C6F-4653-A387-293135D45834}" type="slidenum">
              <a:rPr lang="zh-CN" altLang="zh-CN" smtClean="0"/>
              <a:pPr>
                <a:defRPr/>
              </a:pPr>
              <a:t>202</a:t>
            </a:fld>
            <a:endParaRPr lang="zh-CN" altLang="zh-CN"/>
          </a:p>
        </p:txBody>
      </p:sp>
    </p:spTree>
    <p:extLst>
      <p:ext uri="{BB962C8B-B14F-4D97-AF65-F5344CB8AC3E}">
        <p14:creationId xmlns:p14="http://schemas.microsoft.com/office/powerpoint/2010/main" val="182727434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0"/>
          </p:nvPr>
        </p:nvSpPr>
        <p:spPr/>
        <p:txBody>
          <a:bodyPr/>
          <a:lstStyle/>
          <a:p>
            <a:pPr>
              <a:defRPr/>
            </a:pPr>
            <a:fld id="{41663963-8C6F-4653-A387-293135D45834}" type="slidenum">
              <a:rPr lang="zh-CN" altLang="zh-CN" smtClean="0"/>
              <a:pPr>
                <a:defRPr/>
              </a:pPr>
              <a:t>205</a:t>
            </a:fld>
            <a:endParaRPr lang="zh-CN" altLang="zh-CN"/>
          </a:p>
        </p:txBody>
      </p:sp>
    </p:spTree>
    <p:extLst>
      <p:ext uri="{BB962C8B-B14F-4D97-AF65-F5344CB8AC3E}">
        <p14:creationId xmlns:p14="http://schemas.microsoft.com/office/powerpoint/2010/main" val="224975874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5922" name="Rectangle 7"/>
          <p:cNvSpPr>
            <a:spLocks noGrp="1" noChangeArrowheads="1"/>
          </p:cNvSpPr>
          <p:nvPr>
            <p:ph type="sldNum" sz="quarter"/>
          </p:nvPr>
        </p:nvSpPr>
        <p:spPr>
          <a:noFill/>
          <a:ln>
            <a:round/>
            <a:headEnd/>
            <a:tailEnd/>
          </a:ln>
        </p:spPr>
        <p:txBody>
          <a:bodyPr/>
          <a:lstStyle/>
          <a:p>
            <a:fld id="{8D9D2D17-A150-4BBD-ACBE-A27D35E8E79A}" type="slidenum">
              <a:rPr lang="zh-CN" altLang="zh-CN" smtClean="0"/>
              <a:pPr/>
              <a:t>206</a:t>
            </a:fld>
            <a:endParaRPr lang="zh-CN" altLang="zh-CN" smtClean="0"/>
          </a:p>
        </p:txBody>
      </p:sp>
      <p:sp>
        <p:nvSpPr>
          <p:cNvPr id="46592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65924"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322392202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7970" name="Rectangle 7"/>
          <p:cNvSpPr>
            <a:spLocks noGrp="1" noChangeArrowheads="1"/>
          </p:cNvSpPr>
          <p:nvPr>
            <p:ph type="sldNum" sz="quarter"/>
          </p:nvPr>
        </p:nvSpPr>
        <p:spPr>
          <a:noFill/>
          <a:ln>
            <a:round/>
            <a:headEnd/>
            <a:tailEnd/>
          </a:ln>
        </p:spPr>
        <p:txBody>
          <a:bodyPr/>
          <a:lstStyle/>
          <a:p>
            <a:fld id="{3E1A2F7B-D694-4BA5-9E61-5AB746789BEA}" type="slidenum">
              <a:rPr lang="zh-CN" altLang="zh-CN" smtClean="0"/>
              <a:pPr/>
              <a:t>208</a:t>
            </a:fld>
            <a:endParaRPr lang="zh-CN" altLang="zh-CN" smtClean="0"/>
          </a:p>
        </p:txBody>
      </p:sp>
      <p:sp>
        <p:nvSpPr>
          <p:cNvPr id="467971"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67972"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357681776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4114" name="Rectangle 7"/>
          <p:cNvSpPr>
            <a:spLocks noGrp="1" noChangeArrowheads="1"/>
          </p:cNvSpPr>
          <p:nvPr>
            <p:ph type="sldNum" sz="quarter"/>
          </p:nvPr>
        </p:nvSpPr>
        <p:spPr>
          <a:noFill/>
          <a:ln>
            <a:round/>
            <a:headEnd/>
            <a:tailEnd/>
          </a:ln>
        </p:spPr>
        <p:txBody>
          <a:bodyPr/>
          <a:lstStyle/>
          <a:p>
            <a:fld id="{2791ECCC-00C5-464C-9C88-B8C2FAF3725C}" type="slidenum">
              <a:rPr lang="zh-CN" altLang="zh-CN" smtClean="0"/>
              <a:pPr/>
              <a:t>210</a:t>
            </a:fld>
            <a:endParaRPr lang="zh-CN" altLang="zh-CN" smtClean="0"/>
          </a:p>
        </p:txBody>
      </p:sp>
      <p:sp>
        <p:nvSpPr>
          <p:cNvPr id="474115"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74116"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2453100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9250" name="Rectangle 7"/>
          <p:cNvSpPr>
            <a:spLocks noGrp="1" noChangeArrowheads="1"/>
          </p:cNvSpPr>
          <p:nvPr>
            <p:ph type="sldNum" sz="quarter"/>
          </p:nvPr>
        </p:nvSpPr>
        <p:spPr>
          <a:noFill/>
          <a:ln>
            <a:round/>
            <a:headEnd/>
            <a:tailEnd/>
          </a:ln>
        </p:spPr>
        <p:txBody>
          <a:bodyPr/>
          <a:lstStyle/>
          <a:p>
            <a:fld id="{0FB44C1A-AD36-4A1E-8934-DD0133F31470}" type="slidenum">
              <a:rPr lang="zh-CN" altLang="zh-CN" smtClean="0"/>
              <a:pPr/>
              <a:t>15</a:t>
            </a:fld>
            <a:endParaRPr lang="zh-CN" altLang="zh-CN" smtClean="0"/>
          </a:p>
        </p:txBody>
      </p:sp>
      <p:sp>
        <p:nvSpPr>
          <p:cNvPr id="309251" name="Text Box 1"/>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
        <p:nvSpPr>
          <p:cNvPr id="309252" name="Rectangle 2"/>
          <p:cNvSpPr>
            <a:spLocks noGrp="1" noRot="1" noChangeAspect="1" noChangeArrowheads="1" noTextEdit="1"/>
          </p:cNvSpPr>
          <p:nvPr>
            <p:ph type="sldImg"/>
          </p:nvPr>
        </p:nvSpPr>
        <p:spPr>
          <a:xfrm>
            <a:off x="1371600" y="1143000"/>
            <a:ext cx="4114800" cy="3086100"/>
          </a:xfrm>
          <a:solidFill>
            <a:srgbClr val="FFFFFF"/>
          </a:solidFill>
          <a:ln/>
        </p:spPr>
      </p:sp>
    </p:spTree>
    <p:extLst>
      <p:ext uri="{BB962C8B-B14F-4D97-AF65-F5344CB8AC3E}">
        <p14:creationId xmlns:p14="http://schemas.microsoft.com/office/powerpoint/2010/main" val="24899032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3090" name="Rectangle 7"/>
          <p:cNvSpPr>
            <a:spLocks noGrp="1" noChangeArrowheads="1"/>
          </p:cNvSpPr>
          <p:nvPr>
            <p:ph type="sldNum" sz="quarter"/>
          </p:nvPr>
        </p:nvSpPr>
        <p:spPr>
          <a:noFill/>
          <a:ln>
            <a:round/>
            <a:headEnd/>
            <a:tailEnd/>
          </a:ln>
        </p:spPr>
        <p:txBody>
          <a:bodyPr/>
          <a:lstStyle/>
          <a:p>
            <a:fld id="{337FC31C-F400-438A-BDC9-21674859DF91}" type="slidenum">
              <a:rPr lang="zh-CN" altLang="zh-CN" smtClean="0"/>
              <a:pPr/>
              <a:t>211</a:t>
            </a:fld>
            <a:endParaRPr lang="zh-CN" altLang="zh-CN" smtClean="0"/>
          </a:p>
        </p:txBody>
      </p:sp>
      <p:sp>
        <p:nvSpPr>
          <p:cNvPr id="473091"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73092"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187625274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幻灯片图像占位符 1"/>
          <p:cNvSpPr>
            <a:spLocks noGrp="1" noRot="1" noChangeAspect="1" noTextEdit="1"/>
          </p:cNvSpPr>
          <p:nvPr>
            <p:ph type="sldImg"/>
          </p:nvPr>
        </p:nvSpPr>
        <p:spPr>
          <a:ln/>
        </p:spPr>
      </p:sp>
      <p:sp>
        <p:nvSpPr>
          <p:cNvPr id="468995" name="备注占位符 2"/>
          <p:cNvSpPr>
            <a:spLocks noGrp="1"/>
          </p:cNvSpPr>
          <p:nvPr>
            <p:ph type="body" idx="1"/>
          </p:nvPr>
        </p:nvSpPr>
        <p:spPr>
          <a:noFill/>
        </p:spPr>
        <p:txBody>
          <a:bodyPr/>
          <a:lstStyle/>
          <a:p>
            <a:endParaRPr lang="zh-CN" altLang="en-US" smtClean="0"/>
          </a:p>
        </p:txBody>
      </p:sp>
      <p:sp>
        <p:nvSpPr>
          <p:cNvPr id="468996" name="灯片编号占位符 3"/>
          <p:cNvSpPr>
            <a:spLocks noGrp="1"/>
          </p:cNvSpPr>
          <p:nvPr>
            <p:ph type="sldNum" sz="quarter"/>
          </p:nvPr>
        </p:nvSpPr>
        <p:spPr>
          <a:noFill/>
          <a:ln>
            <a:round/>
            <a:headEnd/>
            <a:tailEnd/>
          </a:ln>
        </p:spPr>
        <p:txBody>
          <a:bodyPr/>
          <a:lstStyle/>
          <a:p>
            <a:fld id="{D47D17BD-DD3D-4888-AAD3-2C7F7A22DE11}" type="slidenum">
              <a:rPr lang="zh-CN" altLang="zh-CN" smtClean="0"/>
              <a:pPr/>
              <a:t>214</a:t>
            </a:fld>
            <a:endParaRPr lang="zh-CN" altLang="zh-CN" smtClean="0"/>
          </a:p>
        </p:txBody>
      </p:sp>
    </p:spTree>
    <p:extLst>
      <p:ext uri="{BB962C8B-B14F-4D97-AF65-F5344CB8AC3E}">
        <p14:creationId xmlns:p14="http://schemas.microsoft.com/office/powerpoint/2010/main" val="290674725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幻灯片图像占位符 1"/>
          <p:cNvSpPr>
            <a:spLocks noGrp="1" noRot="1" noChangeAspect="1" noTextEdit="1"/>
          </p:cNvSpPr>
          <p:nvPr>
            <p:ph type="sldImg"/>
          </p:nvPr>
        </p:nvSpPr>
        <p:spPr>
          <a:ln/>
        </p:spPr>
      </p:sp>
      <p:sp>
        <p:nvSpPr>
          <p:cNvPr id="470019" name="备注占位符 2"/>
          <p:cNvSpPr>
            <a:spLocks noGrp="1"/>
          </p:cNvSpPr>
          <p:nvPr>
            <p:ph type="body" idx="1"/>
          </p:nvPr>
        </p:nvSpPr>
        <p:spPr>
          <a:noFill/>
        </p:spPr>
        <p:txBody>
          <a:bodyPr/>
          <a:lstStyle/>
          <a:p>
            <a:endParaRPr lang="zh-CN" altLang="en-US" smtClean="0"/>
          </a:p>
        </p:txBody>
      </p:sp>
      <p:sp>
        <p:nvSpPr>
          <p:cNvPr id="470020" name="灯片编号占位符 3"/>
          <p:cNvSpPr>
            <a:spLocks noGrp="1"/>
          </p:cNvSpPr>
          <p:nvPr>
            <p:ph type="sldNum" sz="quarter"/>
          </p:nvPr>
        </p:nvSpPr>
        <p:spPr>
          <a:noFill/>
          <a:ln>
            <a:round/>
            <a:headEnd/>
            <a:tailEnd/>
          </a:ln>
        </p:spPr>
        <p:txBody>
          <a:bodyPr/>
          <a:lstStyle/>
          <a:p>
            <a:fld id="{19C0C287-4A37-46FD-A340-9202DF5AFDDE}" type="slidenum">
              <a:rPr lang="zh-CN" altLang="zh-CN" smtClean="0"/>
              <a:pPr/>
              <a:t>217</a:t>
            </a:fld>
            <a:endParaRPr lang="zh-CN" altLang="zh-CN" smtClean="0"/>
          </a:p>
        </p:txBody>
      </p:sp>
    </p:spTree>
    <p:extLst>
      <p:ext uri="{BB962C8B-B14F-4D97-AF65-F5344CB8AC3E}">
        <p14:creationId xmlns:p14="http://schemas.microsoft.com/office/powerpoint/2010/main" val="97566805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2066" name="Rectangle 7"/>
          <p:cNvSpPr>
            <a:spLocks noGrp="1" noChangeArrowheads="1"/>
          </p:cNvSpPr>
          <p:nvPr>
            <p:ph type="sldNum" sz="quarter"/>
          </p:nvPr>
        </p:nvSpPr>
        <p:spPr>
          <a:noFill/>
          <a:ln>
            <a:round/>
            <a:headEnd/>
            <a:tailEnd/>
          </a:ln>
        </p:spPr>
        <p:txBody>
          <a:bodyPr/>
          <a:lstStyle/>
          <a:p>
            <a:fld id="{A8658CAC-C5E6-4901-8CD3-44FB052121F9}" type="slidenum">
              <a:rPr lang="zh-CN" altLang="zh-CN" smtClean="0"/>
              <a:pPr/>
              <a:t>220</a:t>
            </a:fld>
            <a:endParaRPr lang="zh-CN" altLang="zh-CN" smtClean="0"/>
          </a:p>
        </p:txBody>
      </p:sp>
      <p:sp>
        <p:nvSpPr>
          <p:cNvPr id="472067" name="Text Box 1"/>
          <p:cNvSpPr txBox="1">
            <a:spLocks noChangeArrowheads="1"/>
          </p:cNvSpPr>
          <p:nvPr/>
        </p:nvSpPr>
        <p:spPr bwMode="auto">
          <a:xfrm>
            <a:off x="1222375" y="3267075"/>
            <a:ext cx="6718300" cy="3095625"/>
          </a:xfrm>
          <a:prstGeom prst="rect">
            <a:avLst/>
          </a:prstGeom>
          <a:noFill/>
          <a:ln w="9525">
            <a:noFill/>
            <a:round/>
            <a:headEnd/>
            <a:tailEnd/>
          </a:ln>
        </p:spPr>
        <p:txBody>
          <a:bodyPr lIns="92160" tIns="45360" rIns="92160" bIns="45360"/>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latin typeface="Arial" pitchFamily="34" charset="0"/>
              </a:rPr>
              <a:t>Resolve RAW memory conflict? (address in memory buffers)</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latin typeface="Arial" pitchFamily="34" charset="0"/>
              </a:rPr>
              <a:t>Integer unit executes in parallel</a:t>
            </a:r>
          </a:p>
        </p:txBody>
      </p:sp>
      <p:sp>
        <p:nvSpPr>
          <p:cNvPr id="472068" name="Rectangle 2"/>
          <p:cNvSpPr>
            <a:spLocks noGrp="1" noRot="1" noChangeAspect="1" noChangeArrowheads="1" noTextEdit="1"/>
          </p:cNvSpPr>
          <p:nvPr>
            <p:ph type="sldImg"/>
          </p:nvPr>
        </p:nvSpPr>
        <p:spPr>
          <a:xfrm>
            <a:off x="2867025" y="519113"/>
            <a:ext cx="3429000" cy="2571750"/>
          </a:xfrm>
          <a:solidFill>
            <a:srgbClr val="FFFFFF"/>
          </a:solidFill>
          <a:ln/>
        </p:spPr>
      </p:sp>
    </p:spTree>
    <p:extLst>
      <p:ext uri="{BB962C8B-B14F-4D97-AF65-F5344CB8AC3E}">
        <p14:creationId xmlns:p14="http://schemas.microsoft.com/office/powerpoint/2010/main" val="265133175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6162" name="Rectangle 7"/>
          <p:cNvSpPr>
            <a:spLocks noGrp="1" noChangeArrowheads="1"/>
          </p:cNvSpPr>
          <p:nvPr>
            <p:ph type="sldNum" sz="quarter"/>
          </p:nvPr>
        </p:nvSpPr>
        <p:spPr>
          <a:noFill/>
          <a:ln>
            <a:round/>
            <a:headEnd/>
            <a:tailEnd/>
          </a:ln>
        </p:spPr>
        <p:txBody>
          <a:bodyPr/>
          <a:lstStyle/>
          <a:p>
            <a:fld id="{FBF20C60-2E5E-4025-8826-2DB4B5FF0869}" type="slidenum">
              <a:rPr lang="zh-CN" altLang="zh-CN" smtClean="0"/>
              <a:pPr/>
              <a:t>221</a:t>
            </a:fld>
            <a:endParaRPr lang="zh-CN" altLang="zh-CN" smtClean="0"/>
          </a:p>
        </p:txBody>
      </p:sp>
      <p:sp>
        <p:nvSpPr>
          <p:cNvPr id="47616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76164"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79000065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7186" name="Rectangle 7"/>
          <p:cNvSpPr>
            <a:spLocks noGrp="1" noChangeArrowheads="1"/>
          </p:cNvSpPr>
          <p:nvPr>
            <p:ph type="sldNum" sz="quarter"/>
          </p:nvPr>
        </p:nvSpPr>
        <p:spPr>
          <a:noFill/>
          <a:ln>
            <a:round/>
            <a:headEnd/>
            <a:tailEnd/>
          </a:ln>
        </p:spPr>
        <p:txBody>
          <a:bodyPr/>
          <a:lstStyle/>
          <a:p>
            <a:fld id="{D3D4A958-E5F6-4873-8732-14476F21816C}" type="slidenum">
              <a:rPr lang="zh-CN" altLang="zh-CN" smtClean="0"/>
              <a:pPr/>
              <a:t>222</a:t>
            </a:fld>
            <a:endParaRPr lang="zh-CN" altLang="zh-CN" smtClean="0"/>
          </a:p>
        </p:txBody>
      </p:sp>
      <p:sp>
        <p:nvSpPr>
          <p:cNvPr id="477187"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77188"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246663201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8210" name="Rectangle 7"/>
          <p:cNvSpPr>
            <a:spLocks noGrp="1" noChangeArrowheads="1"/>
          </p:cNvSpPr>
          <p:nvPr>
            <p:ph type="sldNum" sz="quarter"/>
          </p:nvPr>
        </p:nvSpPr>
        <p:spPr>
          <a:noFill/>
          <a:ln>
            <a:round/>
            <a:headEnd/>
            <a:tailEnd/>
          </a:ln>
        </p:spPr>
        <p:txBody>
          <a:bodyPr/>
          <a:lstStyle/>
          <a:p>
            <a:fld id="{9CA38AF3-DA74-43DE-9316-86DE4A6AA743}" type="slidenum">
              <a:rPr lang="zh-CN" altLang="zh-CN" smtClean="0"/>
              <a:pPr/>
              <a:t>228</a:t>
            </a:fld>
            <a:endParaRPr lang="zh-CN" altLang="zh-CN" smtClean="0"/>
          </a:p>
        </p:txBody>
      </p:sp>
      <p:sp>
        <p:nvSpPr>
          <p:cNvPr id="478211"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78212"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32259138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9234" name="Rectangle 7"/>
          <p:cNvSpPr>
            <a:spLocks noGrp="1" noChangeArrowheads="1"/>
          </p:cNvSpPr>
          <p:nvPr>
            <p:ph type="sldNum" sz="quarter"/>
          </p:nvPr>
        </p:nvSpPr>
        <p:spPr>
          <a:noFill/>
          <a:ln>
            <a:round/>
            <a:headEnd/>
            <a:tailEnd/>
          </a:ln>
        </p:spPr>
        <p:txBody>
          <a:bodyPr/>
          <a:lstStyle/>
          <a:p>
            <a:fld id="{F10349D1-4ACD-4EAB-8ACF-9CA029C83EC8}" type="slidenum">
              <a:rPr lang="zh-CN" altLang="zh-CN" smtClean="0"/>
              <a:pPr/>
              <a:t>229</a:t>
            </a:fld>
            <a:endParaRPr lang="zh-CN" altLang="zh-CN" smtClean="0"/>
          </a:p>
        </p:txBody>
      </p:sp>
      <p:sp>
        <p:nvSpPr>
          <p:cNvPr id="479235"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79236"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43055520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0258" name="Rectangle 7"/>
          <p:cNvSpPr>
            <a:spLocks noGrp="1" noChangeArrowheads="1"/>
          </p:cNvSpPr>
          <p:nvPr>
            <p:ph type="sldNum" sz="quarter"/>
          </p:nvPr>
        </p:nvSpPr>
        <p:spPr>
          <a:noFill/>
          <a:ln>
            <a:round/>
            <a:headEnd/>
            <a:tailEnd/>
          </a:ln>
        </p:spPr>
        <p:txBody>
          <a:bodyPr/>
          <a:lstStyle/>
          <a:p>
            <a:fld id="{2B05D526-F8AE-40ED-A943-5179D780BDEE}" type="slidenum">
              <a:rPr lang="zh-CN" altLang="zh-CN" smtClean="0"/>
              <a:pPr/>
              <a:t>230</a:t>
            </a:fld>
            <a:endParaRPr lang="zh-CN" altLang="zh-CN" smtClean="0"/>
          </a:p>
        </p:txBody>
      </p:sp>
      <p:sp>
        <p:nvSpPr>
          <p:cNvPr id="480259"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80260"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07027364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282" name="Rectangle 7"/>
          <p:cNvSpPr>
            <a:spLocks noGrp="1" noChangeArrowheads="1"/>
          </p:cNvSpPr>
          <p:nvPr>
            <p:ph type="sldNum" sz="quarter"/>
          </p:nvPr>
        </p:nvSpPr>
        <p:spPr>
          <a:noFill/>
          <a:ln>
            <a:round/>
            <a:headEnd/>
            <a:tailEnd/>
          </a:ln>
        </p:spPr>
        <p:txBody>
          <a:bodyPr/>
          <a:lstStyle/>
          <a:p>
            <a:fld id="{A1A63B9A-22A5-4BD0-978B-3C0DAA9D3674}" type="slidenum">
              <a:rPr lang="zh-CN" altLang="zh-CN" smtClean="0"/>
              <a:pPr/>
              <a:t>231</a:t>
            </a:fld>
            <a:endParaRPr lang="zh-CN" altLang="zh-CN" smtClean="0"/>
          </a:p>
        </p:txBody>
      </p:sp>
      <p:sp>
        <p:nvSpPr>
          <p:cNvPr id="48128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81284"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596962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0274" name="Rectangle 7"/>
          <p:cNvSpPr>
            <a:spLocks noGrp="1" noChangeArrowheads="1"/>
          </p:cNvSpPr>
          <p:nvPr>
            <p:ph type="sldNum" sz="quarter"/>
          </p:nvPr>
        </p:nvSpPr>
        <p:spPr>
          <a:noFill/>
          <a:ln>
            <a:round/>
            <a:headEnd/>
            <a:tailEnd/>
          </a:ln>
        </p:spPr>
        <p:txBody>
          <a:bodyPr/>
          <a:lstStyle/>
          <a:p>
            <a:fld id="{DAEE2CDC-0F7C-4B15-96CA-BC3232F6D4E8}" type="slidenum">
              <a:rPr lang="zh-CN" altLang="zh-CN" smtClean="0"/>
              <a:pPr/>
              <a:t>16</a:t>
            </a:fld>
            <a:endParaRPr lang="zh-CN" altLang="zh-CN" smtClean="0"/>
          </a:p>
        </p:txBody>
      </p:sp>
      <p:sp>
        <p:nvSpPr>
          <p:cNvPr id="310275"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10276" name="Text Box 2"/>
          <p:cNvSpPr txBox="1">
            <a:spLocks noChangeArrowheads="1"/>
          </p:cNvSpPr>
          <p:nvPr/>
        </p:nvSpPr>
        <p:spPr bwMode="auto">
          <a:xfrm>
            <a:off x="685800" y="4400550"/>
            <a:ext cx="5486400" cy="3600450"/>
          </a:xfrm>
          <a:prstGeom prst="rect">
            <a:avLst/>
          </a:prstGeom>
          <a:noFill/>
          <a:ln w="9525">
            <a:noFill/>
            <a:round/>
            <a:headEnd/>
            <a:tailEnd/>
          </a:ln>
        </p:spPr>
        <p:txBody>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2009-11-16</a:t>
            </a:r>
          </a:p>
        </p:txBody>
      </p:sp>
    </p:spTree>
    <p:extLst>
      <p:ext uri="{BB962C8B-B14F-4D97-AF65-F5344CB8AC3E}">
        <p14:creationId xmlns:p14="http://schemas.microsoft.com/office/powerpoint/2010/main" val="230563709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2306" name="Rectangle 7"/>
          <p:cNvSpPr>
            <a:spLocks noGrp="1" noChangeArrowheads="1"/>
          </p:cNvSpPr>
          <p:nvPr>
            <p:ph type="sldNum" sz="quarter"/>
          </p:nvPr>
        </p:nvSpPr>
        <p:spPr>
          <a:noFill/>
          <a:ln>
            <a:round/>
            <a:headEnd/>
            <a:tailEnd/>
          </a:ln>
        </p:spPr>
        <p:txBody>
          <a:bodyPr/>
          <a:lstStyle/>
          <a:p>
            <a:fld id="{C597F651-04D3-4827-B559-3FFC61CBA25E}" type="slidenum">
              <a:rPr lang="zh-CN" altLang="zh-CN" smtClean="0"/>
              <a:pPr/>
              <a:t>232</a:t>
            </a:fld>
            <a:endParaRPr lang="zh-CN" altLang="zh-CN" smtClean="0"/>
          </a:p>
        </p:txBody>
      </p:sp>
      <p:sp>
        <p:nvSpPr>
          <p:cNvPr id="482307"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82308"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51611036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3330" name="Rectangle 7"/>
          <p:cNvSpPr>
            <a:spLocks noGrp="1" noChangeArrowheads="1"/>
          </p:cNvSpPr>
          <p:nvPr>
            <p:ph type="sldNum" sz="quarter"/>
          </p:nvPr>
        </p:nvSpPr>
        <p:spPr>
          <a:noFill/>
          <a:ln>
            <a:round/>
            <a:headEnd/>
            <a:tailEnd/>
          </a:ln>
        </p:spPr>
        <p:txBody>
          <a:bodyPr/>
          <a:lstStyle/>
          <a:p>
            <a:fld id="{A3D1C98F-D291-49EF-9706-5F7933D01502}" type="slidenum">
              <a:rPr lang="zh-CN" altLang="zh-CN" smtClean="0"/>
              <a:pPr/>
              <a:t>233</a:t>
            </a:fld>
            <a:endParaRPr lang="zh-CN" altLang="zh-CN" smtClean="0"/>
          </a:p>
        </p:txBody>
      </p:sp>
      <p:sp>
        <p:nvSpPr>
          <p:cNvPr id="483331"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83332"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58856665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4354" name="Rectangle 7"/>
          <p:cNvSpPr>
            <a:spLocks noGrp="1" noChangeArrowheads="1"/>
          </p:cNvSpPr>
          <p:nvPr>
            <p:ph type="sldNum" sz="quarter"/>
          </p:nvPr>
        </p:nvSpPr>
        <p:spPr>
          <a:noFill/>
          <a:ln>
            <a:round/>
            <a:headEnd/>
            <a:tailEnd/>
          </a:ln>
        </p:spPr>
        <p:txBody>
          <a:bodyPr/>
          <a:lstStyle/>
          <a:p>
            <a:fld id="{6C13CAB5-501A-4DE2-ABD6-AD186960A998}" type="slidenum">
              <a:rPr lang="zh-CN" altLang="zh-CN" smtClean="0"/>
              <a:pPr/>
              <a:t>234</a:t>
            </a:fld>
            <a:endParaRPr lang="zh-CN" altLang="zh-CN" smtClean="0"/>
          </a:p>
        </p:txBody>
      </p:sp>
      <p:sp>
        <p:nvSpPr>
          <p:cNvPr id="484355"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84356"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517537700"/>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5378" name="Rectangle 7"/>
          <p:cNvSpPr>
            <a:spLocks noGrp="1" noChangeArrowheads="1"/>
          </p:cNvSpPr>
          <p:nvPr>
            <p:ph type="sldNum" sz="quarter"/>
          </p:nvPr>
        </p:nvSpPr>
        <p:spPr>
          <a:noFill/>
          <a:ln>
            <a:round/>
            <a:headEnd/>
            <a:tailEnd/>
          </a:ln>
        </p:spPr>
        <p:txBody>
          <a:bodyPr/>
          <a:lstStyle/>
          <a:p>
            <a:fld id="{B0870401-2615-45E0-BB76-858FC3627701}" type="slidenum">
              <a:rPr lang="zh-CN" altLang="zh-CN" smtClean="0"/>
              <a:pPr/>
              <a:t>235</a:t>
            </a:fld>
            <a:endParaRPr lang="zh-CN" altLang="zh-CN" smtClean="0"/>
          </a:p>
        </p:txBody>
      </p:sp>
      <p:sp>
        <p:nvSpPr>
          <p:cNvPr id="485379"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85380"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854368747"/>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6402" name="Rectangle 7"/>
          <p:cNvSpPr>
            <a:spLocks noGrp="1" noChangeArrowheads="1"/>
          </p:cNvSpPr>
          <p:nvPr>
            <p:ph type="sldNum" sz="quarter"/>
          </p:nvPr>
        </p:nvSpPr>
        <p:spPr>
          <a:noFill/>
          <a:ln>
            <a:round/>
            <a:headEnd/>
            <a:tailEnd/>
          </a:ln>
        </p:spPr>
        <p:txBody>
          <a:bodyPr/>
          <a:lstStyle/>
          <a:p>
            <a:fld id="{3D2FF232-344A-46E7-BA3A-37028563305A}" type="slidenum">
              <a:rPr lang="zh-CN" altLang="zh-CN" smtClean="0"/>
              <a:pPr/>
              <a:t>236</a:t>
            </a:fld>
            <a:endParaRPr lang="zh-CN" altLang="zh-CN" smtClean="0"/>
          </a:p>
        </p:txBody>
      </p:sp>
      <p:sp>
        <p:nvSpPr>
          <p:cNvPr id="48640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86404"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2651194146"/>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7426" name="Rectangle 7"/>
          <p:cNvSpPr>
            <a:spLocks noGrp="1" noChangeArrowheads="1"/>
          </p:cNvSpPr>
          <p:nvPr>
            <p:ph type="sldNum" sz="quarter"/>
          </p:nvPr>
        </p:nvSpPr>
        <p:spPr>
          <a:noFill/>
          <a:ln>
            <a:round/>
            <a:headEnd/>
            <a:tailEnd/>
          </a:ln>
        </p:spPr>
        <p:txBody>
          <a:bodyPr/>
          <a:lstStyle/>
          <a:p>
            <a:fld id="{7BCEA846-D356-431F-A56D-45C217A77FAE}" type="slidenum">
              <a:rPr lang="zh-CN" altLang="zh-CN" smtClean="0"/>
              <a:pPr/>
              <a:t>237</a:t>
            </a:fld>
            <a:endParaRPr lang="zh-CN" altLang="zh-CN" smtClean="0"/>
          </a:p>
        </p:txBody>
      </p:sp>
      <p:sp>
        <p:nvSpPr>
          <p:cNvPr id="487427"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87428"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282328405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8450" name="Rectangle 7"/>
          <p:cNvSpPr>
            <a:spLocks noGrp="1" noChangeArrowheads="1"/>
          </p:cNvSpPr>
          <p:nvPr>
            <p:ph type="sldNum" sz="quarter"/>
          </p:nvPr>
        </p:nvSpPr>
        <p:spPr>
          <a:noFill/>
          <a:ln>
            <a:round/>
            <a:headEnd/>
            <a:tailEnd/>
          </a:ln>
        </p:spPr>
        <p:txBody>
          <a:bodyPr/>
          <a:lstStyle/>
          <a:p>
            <a:fld id="{560A9F77-1B41-45BF-8FA9-9624A5573357}" type="slidenum">
              <a:rPr lang="zh-CN" altLang="zh-CN" smtClean="0"/>
              <a:pPr/>
              <a:t>238</a:t>
            </a:fld>
            <a:endParaRPr lang="zh-CN" altLang="zh-CN" smtClean="0"/>
          </a:p>
        </p:txBody>
      </p:sp>
      <p:sp>
        <p:nvSpPr>
          <p:cNvPr id="488451"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88452"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27359390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9474" name="Rectangle 7"/>
          <p:cNvSpPr>
            <a:spLocks noGrp="1" noChangeArrowheads="1"/>
          </p:cNvSpPr>
          <p:nvPr>
            <p:ph type="sldNum" sz="quarter"/>
          </p:nvPr>
        </p:nvSpPr>
        <p:spPr>
          <a:noFill/>
          <a:ln>
            <a:round/>
            <a:headEnd/>
            <a:tailEnd/>
          </a:ln>
        </p:spPr>
        <p:txBody>
          <a:bodyPr/>
          <a:lstStyle/>
          <a:p>
            <a:fld id="{DF65CE81-D891-403A-A166-F60A4547F577}" type="slidenum">
              <a:rPr lang="zh-CN" altLang="zh-CN" smtClean="0"/>
              <a:pPr/>
              <a:t>239</a:t>
            </a:fld>
            <a:endParaRPr lang="zh-CN" altLang="zh-CN" smtClean="0"/>
          </a:p>
        </p:txBody>
      </p:sp>
      <p:sp>
        <p:nvSpPr>
          <p:cNvPr id="489475"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89476"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2243169823"/>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0498" name="Rectangle 7"/>
          <p:cNvSpPr>
            <a:spLocks noGrp="1" noChangeArrowheads="1"/>
          </p:cNvSpPr>
          <p:nvPr>
            <p:ph type="sldNum" sz="quarter"/>
          </p:nvPr>
        </p:nvSpPr>
        <p:spPr>
          <a:noFill/>
          <a:ln>
            <a:round/>
            <a:headEnd/>
            <a:tailEnd/>
          </a:ln>
        </p:spPr>
        <p:txBody>
          <a:bodyPr/>
          <a:lstStyle/>
          <a:p>
            <a:fld id="{3BECE7A6-CE47-427C-81B4-B8178B06A29B}" type="slidenum">
              <a:rPr lang="zh-CN" altLang="zh-CN" smtClean="0"/>
              <a:pPr/>
              <a:t>240</a:t>
            </a:fld>
            <a:endParaRPr lang="zh-CN" altLang="zh-CN" smtClean="0"/>
          </a:p>
        </p:txBody>
      </p:sp>
      <p:sp>
        <p:nvSpPr>
          <p:cNvPr id="490499"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90500"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282830377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22" name="Rectangle 7"/>
          <p:cNvSpPr>
            <a:spLocks noGrp="1" noChangeArrowheads="1"/>
          </p:cNvSpPr>
          <p:nvPr>
            <p:ph type="sldNum" sz="quarter"/>
          </p:nvPr>
        </p:nvSpPr>
        <p:spPr>
          <a:noFill/>
          <a:ln>
            <a:round/>
            <a:headEnd/>
            <a:tailEnd/>
          </a:ln>
        </p:spPr>
        <p:txBody>
          <a:bodyPr/>
          <a:lstStyle/>
          <a:p>
            <a:fld id="{C4442CFD-00C1-4FFC-895D-C815026D6013}" type="slidenum">
              <a:rPr lang="zh-CN" altLang="zh-CN" smtClean="0"/>
              <a:pPr/>
              <a:t>241</a:t>
            </a:fld>
            <a:endParaRPr lang="zh-CN" altLang="zh-CN" smtClean="0"/>
          </a:p>
        </p:txBody>
      </p:sp>
      <p:sp>
        <p:nvSpPr>
          <p:cNvPr id="49152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91524"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9647317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1298" name="Rectangle 7"/>
          <p:cNvSpPr>
            <a:spLocks noGrp="1" noChangeArrowheads="1"/>
          </p:cNvSpPr>
          <p:nvPr>
            <p:ph type="sldNum" sz="quarter"/>
          </p:nvPr>
        </p:nvSpPr>
        <p:spPr>
          <a:noFill/>
          <a:ln>
            <a:round/>
            <a:headEnd/>
            <a:tailEnd/>
          </a:ln>
        </p:spPr>
        <p:txBody>
          <a:bodyPr/>
          <a:lstStyle/>
          <a:p>
            <a:fld id="{993730D7-1149-44A1-865C-92E8F138BCE2}" type="slidenum">
              <a:rPr lang="zh-CN" altLang="zh-CN" smtClean="0"/>
              <a:pPr/>
              <a:t>17</a:t>
            </a:fld>
            <a:endParaRPr lang="zh-CN" altLang="zh-CN" smtClean="0"/>
          </a:p>
        </p:txBody>
      </p:sp>
      <p:sp>
        <p:nvSpPr>
          <p:cNvPr id="311299"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11300" name="Text Box 2"/>
          <p:cNvSpPr txBox="1">
            <a:spLocks noChangeArrowheads="1"/>
          </p:cNvSpPr>
          <p:nvPr/>
        </p:nvSpPr>
        <p:spPr bwMode="auto">
          <a:xfrm>
            <a:off x="685800" y="4400550"/>
            <a:ext cx="5486400" cy="3600450"/>
          </a:xfrm>
          <a:prstGeom prst="rect">
            <a:avLst/>
          </a:prstGeom>
          <a:noFill/>
          <a:ln w="9525">
            <a:noFill/>
            <a:round/>
            <a:headEnd/>
            <a:tailEnd/>
          </a:ln>
        </p:spPr>
        <p:txBody>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2013-04-02</a:t>
            </a:r>
          </a:p>
        </p:txBody>
      </p:sp>
    </p:spTree>
    <p:extLst>
      <p:ext uri="{BB962C8B-B14F-4D97-AF65-F5344CB8AC3E}">
        <p14:creationId xmlns:p14="http://schemas.microsoft.com/office/powerpoint/2010/main" val="170055983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5618" name="Rectangle 7"/>
          <p:cNvSpPr>
            <a:spLocks noGrp="1" noChangeArrowheads="1"/>
          </p:cNvSpPr>
          <p:nvPr>
            <p:ph type="sldNum" sz="quarter"/>
          </p:nvPr>
        </p:nvSpPr>
        <p:spPr>
          <a:noFill/>
          <a:ln>
            <a:round/>
            <a:headEnd/>
            <a:tailEnd/>
          </a:ln>
        </p:spPr>
        <p:txBody>
          <a:bodyPr/>
          <a:lstStyle/>
          <a:p>
            <a:fld id="{AD6DB7CC-38B1-47AD-8BDF-5277BF7227FB}" type="slidenum">
              <a:rPr lang="zh-CN" altLang="zh-CN" smtClean="0"/>
              <a:pPr/>
              <a:t>242</a:t>
            </a:fld>
            <a:endParaRPr lang="zh-CN" altLang="zh-CN" smtClean="0"/>
          </a:p>
        </p:txBody>
      </p:sp>
      <p:sp>
        <p:nvSpPr>
          <p:cNvPr id="495619"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95620"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966058928"/>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2546" name="Rectangle 7"/>
          <p:cNvSpPr>
            <a:spLocks noGrp="1" noChangeArrowheads="1"/>
          </p:cNvSpPr>
          <p:nvPr>
            <p:ph type="sldNum" sz="quarter"/>
          </p:nvPr>
        </p:nvSpPr>
        <p:spPr>
          <a:noFill/>
          <a:ln>
            <a:round/>
            <a:headEnd/>
            <a:tailEnd/>
          </a:ln>
        </p:spPr>
        <p:txBody>
          <a:bodyPr/>
          <a:lstStyle/>
          <a:p>
            <a:fld id="{E2614B26-25AC-4E62-828D-105A4A4F18CC}" type="slidenum">
              <a:rPr lang="zh-CN" altLang="zh-CN" smtClean="0"/>
              <a:pPr/>
              <a:t>244</a:t>
            </a:fld>
            <a:endParaRPr lang="zh-CN" altLang="zh-CN" smtClean="0"/>
          </a:p>
        </p:txBody>
      </p:sp>
      <p:sp>
        <p:nvSpPr>
          <p:cNvPr id="492547"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92548"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3015481906"/>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3570" name="Rectangle 7"/>
          <p:cNvSpPr>
            <a:spLocks noGrp="1" noChangeArrowheads="1"/>
          </p:cNvSpPr>
          <p:nvPr>
            <p:ph type="sldNum" sz="quarter"/>
          </p:nvPr>
        </p:nvSpPr>
        <p:spPr>
          <a:noFill/>
          <a:ln>
            <a:round/>
            <a:headEnd/>
            <a:tailEnd/>
          </a:ln>
        </p:spPr>
        <p:txBody>
          <a:bodyPr/>
          <a:lstStyle/>
          <a:p>
            <a:fld id="{2C8C8D4A-FEE4-4E2E-9010-CECBDDB4E749}" type="slidenum">
              <a:rPr lang="zh-CN" altLang="zh-CN" smtClean="0"/>
              <a:pPr/>
              <a:t>245</a:t>
            </a:fld>
            <a:endParaRPr lang="zh-CN" altLang="zh-CN" smtClean="0"/>
          </a:p>
        </p:txBody>
      </p:sp>
      <p:sp>
        <p:nvSpPr>
          <p:cNvPr id="493571"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93572"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99099952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02" name="Rectangle 7"/>
          <p:cNvSpPr>
            <a:spLocks noGrp="1" noChangeArrowheads="1"/>
          </p:cNvSpPr>
          <p:nvPr>
            <p:ph type="sldNum" sz="quarter"/>
          </p:nvPr>
        </p:nvSpPr>
        <p:spPr>
          <a:noFill/>
          <a:ln>
            <a:round/>
            <a:headEnd/>
            <a:tailEnd/>
          </a:ln>
        </p:spPr>
        <p:txBody>
          <a:bodyPr/>
          <a:lstStyle/>
          <a:p>
            <a:fld id="{43A9B5A7-909E-4011-8710-5FD04BDB7B75}" type="slidenum">
              <a:rPr lang="zh-CN" altLang="zh-CN" smtClean="0"/>
              <a:pPr/>
              <a:t>246</a:t>
            </a:fld>
            <a:endParaRPr lang="zh-CN" altLang="zh-CN" smtClean="0"/>
          </a:p>
        </p:txBody>
      </p:sp>
      <p:sp>
        <p:nvSpPr>
          <p:cNvPr id="512003" name="Text Box 1"/>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321394F-D984-4882-A530-8BE064B9B60E}" type="slidenum">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246</a:t>
            </a:fld>
            <a:endParaRPr lang="en-US" altLang="zh-CN" sz="1200">
              <a:solidFill>
                <a:srgbClr val="000000"/>
              </a:solidFill>
            </a:endParaRPr>
          </a:p>
        </p:txBody>
      </p:sp>
      <p:sp>
        <p:nvSpPr>
          <p:cNvPr id="512004" name="Rectangle 2"/>
          <p:cNvSpPr>
            <a:spLocks noGrp="1" noRot="1" noChangeAspect="1" noChangeArrowheads="1" noTextEdit="1"/>
          </p:cNvSpPr>
          <p:nvPr>
            <p:ph type="sldImg"/>
          </p:nvPr>
        </p:nvSpPr>
        <p:spPr>
          <a:xfrm>
            <a:off x="1527175" y="923925"/>
            <a:ext cx="4260850" cy="3195638"/>
          </a:xfrm>
          <a:solidFill>
            <a:srgbClr val="FFFFFF"/>
          </a:solidFill>
          <a:ln/>
        </p:spPr>
      </p:sp>
      <p:sp>
        <p:nvSpPr>
          <p:cNvPr id="512005" name="Text Box 3"/>
          <p:cNvSpPr txBox="1">
            <a:spLocks noChangeArrowheads="1"/>
          </p:cNvSpPr>
          <p:nvPr/>
        </p:nvSpPr>
        <p:spPr bwMode="auto">
          <a:xfrm>
            <a:off x="974725" y="4559300"/>
            <a:ext cx="5365750" cy="4321175"/>
          </a:xfrm>
          <a:prstGeom prst="rect">
            <a:avLst/>
          </a:prstGeom>
          <a:solidFill>
            <a:srgbClr val="FFFFFF"/>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3046092675"/>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6882" name="Rectangle 7"/>
          <p:cNvSpPr>
            <a:spLocks noGrp="1" noChangeArrowheads="1"/>
          </p:cNvSpPr>
          <p:nvPr>
            <p:ph type="sldNum" sz="quarter"/>
          </p:nvPr>
        </p:nvSpPr>
        <p:spPr>
          <a:noFill/>
          <a:ln>
            <a:round/>
            <a:headEnd/>
            <a:tailEnd/>
          </a:ln>
        </p:spPr>
        <p:txBody>
          <a:bodyPr/>
          <a:lstStyle/>
          <a:p>
            <a:fld id="{41561A84-8031-4D94-BD62-C21E8F3E2037}" type="slidenum">
              <a:rPr lang="zh-CN" altLang="zh-CN" smtClean="0"/>
              <a:pPr/>
              <a:t>247</a:t>
            </a:fld>
            <a:endParaRPr lang="zh-CN" altLang="zh-CN" smtClean="0"/>
          </a:p>
        </p:txBody>
      </p:sp>
      <p:sp>
        <p:nvSpPr>
          <p:cNvPr id="506883" name="Text Box 1"/>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DD04DED-5876-471B-92AA-31C7E2B229DD}" type="slidenum">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247</a:t>
            </a:fld>
            <a:endParaRPr lang="en-US" altLang="zh-CN" sz="1200">
              <a:solidFill>
                <a:srgbClr val="000000"/>
              </a:solidFill>
            </a:endParaRPr>
          </a:p>
        </p:txBody>
      </p:sp>
      <p:sp>
        <p:nvSpPr>
          <p:cNvPr id="506884" name="Rectangle 2"/>
          <p:cNvSpPr>
            <a:spLocks noGrp="1" noRot="1" noChangeAspect="1" noChangeArrowheads="1" noTextEdit="1"/>
          </p:cNvSpPr>
          <p:nvPr>
            <p:ph type="sldImg"/>
          </p:nvPr>
        </p:nvSpPr>
        <p:spPr>
          <a:xfrm>
            <a:off x="1266825" y="727075"/>
            <a:ext cx="4783138" cy="3587750"/>
          </a:xfrm>
          <a:solidFill>
            <a:srgbClr val="FFFFFF"/>
          </a:solidFill>
          <a:ln/>
        </p:spPr>
      </p:sp>
      <p:sp>
        <p:nvSpPr>
          <p:cNvPr id="506885" name="Text Box 3"/>
          <p:cNvSpPr txBox="1">
            <a:spLocks noChangeArrowheads="1"/>
          </p:cNvSpPr>
          <p:nvPr/>
        </p:nvSpPr>
        <p:spPr bwMode="auto">
          <a:xfrm>
            <a:off x="974725" y="4559300"/>
            <a:ext cx="5365750" cy="4321175"/>
          </a:xfrm>
          <a:prstGeom prst="rect">
            <a:avLst/>
          </a:prstGeom>
          <a:solidFill>
            <a:srgbClr val="FFFFFF"/>
          </a:solidFill>
          <a:ln w="9360" cap="sq">
            <a:solidFill>
              <a:srgbClr val="000000"/>
            </a:solidFill>
            <a:miter lim="800000"/>
            <a:headEnd/>
            <a:tailEnd/>
          </a:ln>
        </p:spPr>
        <p:txBody>
          <a:bodyPr lIns="95400" tIns="47520" rIns="95400" bIns="47520"/>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Focus is switching to function unit efficiency (as a measure of throughput).</a:t>
            </a:r>
          </a:p>
        </p:txBody>
      </p:sp>
    </p:spTree>
    <p:extLst>
      <p:ext uri="{BB962C8B-B14F-4D97-AF65-F5344CB8AC3E}">
        <p14:creationId xmlns:p14="http://schemas.microsoft.com/office/powerpoint/2010/main" val="315188307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8690" name="Rectangle 7"/>
          <p:cNvSpPr>
            <a:spLocks noGrp="1" noChangeArrowheads="1"/>
          </p:cNvSpPr>
          <p:nvPr>
            <p:ph type="sldNum" sz="quarter"/>
          </p:nvPr>
        </p:nvSpPr>
        <p:spPr>
          <a:noFill/>
          <a:ln>
            <a:round/>
            <a:headEnd/>
            <a:tailEnd/>
          </a:ln>
        </p:spPr>
        <p:txBody>
          <a:bodyPr/>
          <a:lstStyle/>
          <a:p>
            <a:fld id="{B12257DE-C6D1-43EC-AA69-A28214EBA47E}" type="slidenum">
              <a:rPr lang="zh-CN" altLang="zh-CN" smtClean="0"/>
              <a:pPr/>
              <a:t>248</a:t>
            </a:fld>
            <a:endParaRPr lang="zh-CN" altLang="zh-CN" smtClean="0"/>
          </a:p>
        </p:txBody>
      </p:sp>
      <p:sp>
        <p:nvSpPr>
          <p:cNvPr id="498691" name="Text Box 1"/>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A6C20909-7F9E-443F-A52F-3DAA01F2032C}" type="slidenum">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248</a:t>
            </a:fld>
            <a:endParaRPr lang="en-US" altLang="zh-CN" sz="1200">
              <a:solidFill>
                <a:srgbClr val="000000"/>
              </a:solidFill>
            </a:endParaRPr>
          </a:p>
        </p:txBody>
      </p:sp>
      <p:sp>
        <p:nvSpPr>
          <p:cNvPr id="498692" name="Rectangle 2"/>
          <p:cNvSpPr>
            <a:spLocks noGrp="1" noRot="1" noChangeAspect="1" noChangeArrowheads="1" noTextEdit="1"/>
          </p:cNvSpPr>
          <p:nvPr>
            <p:ph type="sldImg"/>
          </p:nvPr>
        </p:nvSpPr>
        <p:spPr>
          <a:xfrm>
            <a:off x="1527175" y="923925"/>
            <a:ext cx="4260850" cy="3195638"/>
          </a:xfrm>
          <a:solidFill>
            <a:srgbClr val="FFFFFF"/>
          </a:solidFill>
          <a:ln/>
        </p:spPr>
      </p:sp>
      <p:sp>
        <p:nvSpPr>
          <p:cNvPr id="498693" name="Text Box 3"/>
          <p:cNvSpPr txBox="1">
            <a:spLocks noChangeArrowheads="1"/>
          </p:cNvSpPr>
          <p:nvPr/>
        </p:nvSpPr>
        <p:spPr bwMode="auto">
          <a:xfrm>
            <a:off x="974725" y="4559300"/>
            <a:ext cx="5365750" cy="4321175"/>
          </a:xfrm>
          <a:prstGeom prst="rect">
            <a:avLst/>
          </a:prstGeom>
          <a:solidFill>
            <a:srgbClr val="FFFFFF"/>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33394560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9714" name="Rectangle 7"/>
          <p:cNvSpPr>
            <a:spLocks noGrp="1" noChangeArrowheads="1"/>
          </p:cNvSpPr>
          <p:nvPr>
            <p:ph type="sldNum" sz="quarter"/>
          </p:nvPr>
        </p:nvSpPr>
        <p:spPr>
          <a:noFill/>
          <a:ln>
            <a:round/>
            <a:headEnd/>
            <a:tailEnd/>
          </a:ln>
        </p:spPr>
        <p:txBody>
          <a:bodyPr/>
          <a:lstStyle/>
          <a:p>
            <a:fld id="{BCA99EB1-C50B-4327-AC30-54C9AF8E30D8}" type="slidenum">
              <a:rPr lang="zh-CN" altLang="zh-CN" smtClean="0"/>
              <a:pPr/>
              <a:t>249</a:t>
            </a:fld>
            <a:endParaRPr lang="zh-CN" altLang="zh-CN" smtClean="0"/>
          </a:p>
        </p:txBody>
      </p:sp>
      <p:sp>
        <p:nvSpPr>
          <p:cNvPr id="499715" name="Text Box 1"/>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2E19A27-FD23-4684-A9F8-6F00FC78B505}" type="slidenum">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249</a:t>
            </a:fld>
            <a:endParaRPr lang="en-US" altLang="zh-CN" sz="1200">
              <a:solidFill>
                <a:srgbClr val="000000"/>
              </a:solidFill>
            </a:endParaRPr>
          </a:p>
        </p:txBody>
      </p:sp>
      <p:sp>
        <p:nvSpPr>
          <p:cNvPr id="499716" name="Rectangle 2"/>
          <p:cNvSpPr>
            <a:spLocks noGrp="1" noRot="1" noChangeAspect="1" noChangeArrowheads="1" noTextEdit="1"/>
          </p:cNvSpPr>
          <p:nvPr>
            <p:ph type="sldImg"/>
          </p:nvPr>
        </p:nvSpPr>
        <p:spPr>
          <a:xfrm>
            <a:off x="1527175" y="923925"/>
            <a:ext cx="4260850" cy="3195638"/>
          </a:xfrm>
          <a:solidFill>
            <a:srgbClr val="FFFFFF"/>
          </a:solidFill>
          <a:ln/>
        </p:spPr>
      </p:sp>
      <p:sp>
        <p:nvSpPr>
          <p:cNvPr id="499717" name="Text Box 3"/>
          <p:cNvSpPr txBox="1">
            <a:spLocks noChangeArrowheads="1"/>
          </p:cNvSpPr>
          <p:nvPr/>
        </p:nvSpPr>
        <p:spPr bwMode="auto">
          <a:xfrm>
            <a:off x="974725" y="4559300"/>
            <a:ext cx="5365750" cy="4321175"/>
          </a:xfrm>
          <a:prstGeom prst="rect">
            <a:avLst/>
          </a:prstGeom>
          <a:solidFill>
            <a:srgbClr val="FFFFFF"/>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341153692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0738" name="Rectangle 7"/>
          <p:cNvSpPr>
            <a:spLocks noGrp="1" noChangeArrowheads="1"/>
          </p:cNvSpPr>
          <p:nvPr>
            <p:ph type="sldNum" sz="quarter"/>
          </p:nvPr>
        </p:nvSpPr>
        <p:spPr>
          <a:noFill/>
          <a:ln>
            <a:round/>
            <a:headEnd/>
            <a:tailEnd/>
          </a:ln>
        </p:spPr>
        <p:txBody>
          <a:bodyPr/>
          <a:lstStyle/>
          <a:p>
            <a:fld id="{37A9ADCE-4372-4336-965E-CC1F66F72DC5}" type="slidenum">
              <a:rPr lang="zh-CN" altLang="zh-CN" smtClean="0"/>
              <a:pPr/>
              <a:t>250</a:t>
            </a:fld>
            <a:endParaRPr lang="zh-CN" altLang="zh-CN" smtClean="0"/>
          </a:p>
        </p:txBody>
      </p:sp>
      <p:sp>
        <p:nvSpPr>
          <p:cNvPr id="500739" name="Text Box 1"/>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2433475-88FB-4941-B901-7D572B470F34}" type="slidenum">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250</a:t>
            </a:fld>
            <a:endParaRPr lang="en-US" altLang="zh-CN" sz="1200">
              <a:solidFill>
                <a:srgbClr val="000000"/>
              </a:solidFill>
            </a:endParaRPr>
          </a:p>
        </p:txBody>
      </p:sp>
      <p:sp>
        <p:nvSpPr>
          <p:cNvPr id="500740" name="Rectangle 2"/>
          <p:cNvSpPr>
            <a:spLocks noGrp="1" noRot="1" noChangeAspect="1" noChangeArrowheads="1" noTextEdit="1"/>
          </p:cNvSpPr>
          <p:nvPr>
            <p:ph type="sldImg"/>
          </p:nvPr>
        </p:nvSpPr>
        <p:spPr>
          <a:xfrm>
            <a:off x="1527175" y="923925"/>
            <a:ext cx="4260850" cy="3195638"/>
          </a:xfrm>
          <a:solidFill>
            <a:srgbClr val="FFFFFF"/>
          </a:solidFill>
          <a:ln/>
        </p:spPr>
      </p:sp>
      <p:sp>
        <p:nvSpPr>
          <p:cNvPr id="500741" name="Text Box 3"/>
          <p:cNvSpPr txBox="1">
            <a:spLocks noChangeArrowheads="1"/>
          </p:cNvSpPr>
          <p:nvPr/>
        </p:nvSpPr>
        <p:spPr bwMode="auto">
          <a:xfrm>
            <a:off x="974725" y="4559300"/>
            <a:ext cx="5365750" cy="4321175"/>
          </a:xfrm>
          <a:prstGeom prst="rect">
            <a:avLst/>
          </a:prstGeom>
          <a:solidFill>
            <a:srgbClr val="FFFFFF"/>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3230080136"/>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幻灯片图像占位符 1"/>
          <p:cNvSpPr>
            <a:spLocks noGrp="1" noRot="1" noChangeAspect="1" noTextEdit="1"/>
          </p:cNvSpPr>
          <p:nvPr>
            <p:ph type="sldImg"/>
          </p:nvPr>
        </p:nvSpPr>
        <p:spPr>
          <a:ln/>
        </p:spPr>
      </p:sp>
      <p:sp>
        <p:nvSpPr>
          <p:cNvPr id="501763" name="备注占位符 2"/>
          <p:cNvSpPr>
            <a:spLocks noGrp="1"/>
          </p:cNvSpPr>
          <p:nvPr>
            <p:ph type="body" idx="1"/>
          </p:nvPr>
        </p:nvSpPr>
        <p:spPr>
          <a:noFill/>
        </p:spPr>
        <p:txBody>
          <a:bodyPr/>
          <a:lstStyle/>
          <a:p>
            <a:endParaRPr lang="zh-CN" altLang="en-US" smtClean="0"/>
          </a:p>
        </p:txBody>
      </p:sp>
      <p:sp>
        <p:nvSpPr>
          <p:cNvPr id="501764" name="灯片编号占位符 3"/>
          <p:cNvSpPr>
            <a:spLocks noGrp="1"/>
          </p:cNvSpPr>
          <p:nvPr>
            <p:ph type="sldNum" sz="quarter"/>
          </p:nvPr>
        </p:nvSpPr>
        <p:spPr>
          <a:noFill/>
          <a:ln>
            <a:round/>
            <a:headEnd/>
            <a:tailEnd/>
          </a:ln>
        </p:spPr>
        <p:txBody>
          <a:bodyPr/>
          <a:lstStyle/>
          <a:p>
            <a:fld id="{CAB89BC1-7303-4A84-9810-A8C68354E7EA}" type="slidenum">
              <a:rPr lang="zh-CN" altLang="zh-CN" smtClean="0"/>
              <a:pPr/>
              <a:t>251</a:t>
            </a:fld>
            <a:endParaRPr lang="zh-CN" altLang="zh-CN" smtClean="0"/>
          </a:p>
        </p:txBody>
      </p:sp>
    </p:spTree>
    <p:extLst>
      <p:ext uri="{BB962C8B-B14F-4D97-AF65-F5344CB8AC3E}">
        <p14:creationId xmlns:p14="http://schemas.microsoft.com/office/powerpoint/2010/main" val="591932198"/>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2786" name="Rectangle 7"/>
          <p:cNvSpPr>
            <a:spLocks noGrp="1" noChangeArrowheads="1"/>
          </p:cNvSpPr>
          <p:nvPr>
            <p:ph type="sldNum" sz="quarter"/>
          </p:nvPr>
        </p:nvSpPr>
        <p:spPr>
          <a:noFill/>
          <a:ln>
            <a:round/>
            <a:headEnd/>
            <a:tailEnd/>
          </a:ln>
        </p:spPr>
        <p:txBody>
          <a:bodyPr/>
          <a:lstStyle/>
          <a:p>
            <a:fld id="{2E512FAD-5EAB-4CBE-992E-5AD1701CE37F}" type="slidenum">
              <a:rPr lang="zh-CN" altLang="zh-CN" smtClean="0"/>
              <a:pPr/>
              <a:t>252</a:t>
            </a:fld>
            <a:endParaRPr lang="zh-CN" altLang="zh-CN" smtClean="0"/>
          </a:p>
        </p:txBody>
      </p:sp>
      <p:sp>
        <p:nvSpPr>
          <p:cNvPr id="502787" name="Text Box 1"/>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2A3A3E5-7AD2-47F4-8E8A-15556D00B440}" type="slidenum">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252</a:t>
            </a:fld>
            <a:endParaRPr lang="en-US" altLang="zh-CN" sz="1200">
              <a:solidFill>
                <a:srgbClr val="000000"/>
              </a:solidFill>
            </a:endParaRPr>
          </a:p>
        </p:txBody>
      </p:sp>
      <p:sp>
        <p:nvSpPr>
          <p:cNvPr id="502788" name="Rectangle 2"/>
          <p:cNvSpPr>
            <a:spLocks noGrp="1" noRot="1" noChangeAspect="1" noChangeArrowheads="1" noTextEdit="1"/>
          </p:cNvSpPr>
          <p:nvPr>
            <p:ph type="sldImg"/>
          </p:nvPr>
        </p:nvSpPr>
        <p:spPr>
          <a:xfrm>
            <a:off x="1266825" y="727075"/>
            <a:ext cx="4783138" cy="3587750"/>
          </a:xfrm>
          <a:solidFill>
            <a:srgbClr val="FFFFFF"/>
          </a:solidFill>
          <a:ln/>
        </p:spPr>
      </p:sp>
      <p:sp>
        <p:nvSpPr>
          <p:cNvPr id="502789" name="Text Box 3"/>
          <p:cNvSpPr txBox="1">
            <a:spLocks noChangeArrowheads="1"/>
          </p:cNvSpPr>
          <p:nvPr/>
        </p:nvSpPr>
        <p:spPr bwMode="auto">
          <a:xfrm>
            <a:off x="974725" y="4559300"/>
            <a:ext cx="5365750" cy="4321175"/>
          </a:xfrm>
          <a:prstGeom prst="rect">
            <a:avLst/>
          </a:prstGeom>
          <a:solidFill>
            <a:srgbClr val="FFFFFF"/>
          </a:solidFill>
          <a:ln w="9360" cap="sq">
            <a:solidFill>
              <a:srgbClr val="000000"/>
            </a:solidFill>
            <a:miter lim="800000"/>
            <a:headEnd/>
            <a:tailEnd/>
          </a:ln>
        </p:spPr>
        <p:txBody>
          <a:bodyPr lIns="95400" tIns="47520" rIns="95400" bIns="47520"/>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Was objective was to cope with long I/O latencies?</a:t>
            </a:r>
          </a:p>
        </p:txBody>
      </p:sp>
    </p:spTree>
    <p:extLst>
      <p:ext uri="{BB962C8B-B14F-4D97-AF65-F5344CB8AC3E}">
        <p14:creationId xmlns:p14="http://schemas.microsoft.com/office/powerpoint/2010/main" val="130914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2322" name="Rectangle 7"/>
          <p:cNvSpPr>
            <a:spLocks noGrp="1" noChangeArrowheads="1"/>
          </p:cNvSpPr>
          <p:nvPr>
            <p:ph type="sldNum" sz="quarter"/>
          </p:nvPr>
        </p:nvSpPr>
        <p:spPr>
          <a:noFill/>
          <a:ln>
            <a:round/>
            <a:headEnd/>
            <a:tailEnd/>
          </a:ln>
        </p:spPr>
        <p:txBody>
          <a:bodyPr/>
          <a:lstStyle/>
          <a:p>
            <a:fld id="{058E6F08-3EF5-4912-99A5-CD7FD51E82FF}" type="slidenum">
              <a:rPr lang="zh-CN" altLang="zh-CN" smtClean="0"/>
              <a:pPr/>
              <a:t>18</a:t>
            </a:fld>
            <a:endParaRPr lang="zh-CN" altLang="zh-CN" smtClean="0"/>
          </a:p>
        </p:txBody>
      </p:sp>
      <p:sp>
        <p:nvSpPr>
          <p:cNvPr id="31232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12324"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
        <p:nvSpPr>
          <p:cNvPr id="2" name="备注占位符 1"/>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62439800"/>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3810" name="Rectangle 7"/>
          <p:cNvSpPr>
            <a:spLocks noGrp="1" noChangeArrowheads="1"/>
          </p:cNvSpPr>
          <p:nvPr>
            <p:ph type="sldNum" sz="quarter"/>
          </p:nvPr>
        </p:nvSpPr>
        <p:spPr>
          <a:noFill/>
          <a:ln>
            <a:round/>
            <a:headEnd/>
            <a:tailEnd/>
          </a:ln>
        </p:spPr>
        <p:txBody>
          <a:bodyPr/>
          <a:lstStyle/>
          <a:p>
            <a:fld id="{2B199F92-F764-4BC2-BDBA-5A9702B3964D}" type="slidenum">
              <a:rPr lang="zh-CN" altLang="zh-CN" smtClean="0"/>
              <a:pPr/>
              <a:t>255</a:t>
            </a:fld>
            <a:endParaRPr lang="zh-CN" altLang="zh-CN" smtClean="0"/>
          </a:p>
        </p:txBody>
      </p:sp>
      <p:sp>
        <p:nvSpPr>
          <p:cNvPr id="503811" name="Text Box 1"/>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5AB3469-5ACD-42BE-8033-2ACF673F2F4A}" type="slidenum">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255</a:t>
            </a:fld>
            <a:endParaRPr lang="en-US" altLang="zh-CN" sz="1200">
              <a:solidFill>
                <a:srgbClr val="000000"/>
              </a:solidFill>
            </a:endParaRPr>
          </a:p>
        </p:txBody>
      </p:sp>
      <p:sp>
        <p:nvSpPr>
          <p:cNvPr id="503812" name="Rectangle 2"/>
          <p:cNvSpPr>
            <a:spLocks noGrp="1" noRot="1" noChangeAspect="1" noChangeArrowheads="1" noTextEdit="1"/>
          </p:cNvSpPr>
          <p:nvPr>
            <p:ph type="sldImg"/>
          </p:nvPr>
        </p:nvSpPr>
        <p:spPr>
          <a:xfrm>
            <a:off x="1527175" y="923925"/>
            <a:ext cx="4260850" cy="3195638"/>
          </a:xfrm>
          <a:solidFill>
            <a:srgbClr val="FFFFFF"/>
          </a:solidFill>
          <a:ln/>
        </p:spPr>
      </p:sp>
      <p:sp>
        <p:nvSpPr>
          <p:cNvPr id="503813" name="Text Box 3"/>
          <p:cNvSpPr txBox="1">
            <a:spLocks noChangeArrowheads="1"/>
          </p:cNvSpPr>
          <p:nvPr/>
        </p:nvSpPr>
        <p:spPr bwMode="auto">
          <a:xfrm>
            <a:off x="974725" y="4559300"/>
            <a:ext cx="5365750" cy="4321175"/>
          </a:xfrm>
          <a:prstGeom prst="rect">
            <a:avLst/>
          </a:prstGeom>
          <a:solidFill>
            <a:srgbClr val="FFFFFF"/>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210699088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4834" name="Rectangle 7"/>
          <p:cNvSpPr>
            <a:spLocks noGrp="1" noChangeArrowheads="1"/>
          </p:cNvSpPr>
          <p:nvPr>
            <p:ph type="sldNum" sz="quarter"/>
          </p:nvPr>
        </p:nvSpPr>
        <p:spPr>
          <a:noFill/>
          <a:ln>
            <a:round/>
            <a:headEnd/>
            <a:tailEnd/>
          </a:ln>
        </p:spPr>
        <p:txBody>
          <a:bodyPr/>
          <a:lstStyle/>
          <a:p>
            <a:fld id="{A4D4F6DA-827C-4B35-B1B5-C8B1840DB17B}" type="slidenum">
              <a:rPr lang="zh-CN" altLang="zh-CN" smtClean="0"/>
              <a:pPr/>
              <a:t>256</a:t>
            </a:fld>
            <a:endParaRPr lang="zh-CN" altLang="zh-CN" smtClean="0"/>
          </a:p>
        </p:txBody>
      </p:sp>
      <p:sp>
        <p:nvSpPr>
          <p:cNvPr id="504835" name="Text Box 1"/>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D22F14B3-C9C2-4C08-88CA-1D427A0904EF}" type="slidenum">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256</a:t>
            </a:fld>
            <a:endParaRPr lang="en-US" altLang="zh-CN" sz="1200">
              <a:solidFill>
                <a:srgbClr val="000000"/>
              </a:solidFill>
            </a:endParaRPr>
          </a:p>
        </p:txBody>
      </p:sp>
      <p:sp>
        <p:nvSpPr>
          <p:cNvPr id="504836" name="Rectangle 2"/>
          <p:cNvSpPr>
            <a:spLocks noGrp="1" noRot="1" noChangeAspect="1" noChangeArrowheads="1" noTextEdit="1"/>
          </p:cNvSpPr>
          <p:nvPr>
            <p:ph type="sldImg"/>
          </p:nvPr>
        </p:nvSpPr>
        <p:spPr>
          <a:xfrm>
            <a:off x="1266825" y="727075"/>
            <a:ext cx="4781550" cy="3586163"/>
          </a:xfrm>
          <a:solidFill>
            <a:srgbClr val="FFFFFF"/>
          </a:solidFill>
          <a:ln/>
        </p:spPr>
      </p:sp>
      <p:sp>
        <p:nvSpPr>
          <p:cNvPr id="504837" name="Text Box 3"/>
          <p:cNvSpPr txBox="1">
            <a:spLocks noChangeArrowheads="1"/>
          </p:cNvSpPr>
          <p:nvPr/>
        </p:nvSpPr>
        <p:spPr bwMode="auto">
          <a:xfrm>
            <a:off x="973138" y="4557713"/>
            <a:ext cx="5367337" cy="4322762"/>
          </a:xfrm>
          <a:prstGeom prst="rect">
            <a:avLst/>
          </a:prstGeom>
          <a:solidFill>
            <a:srgbClr val="FFFFFF"/>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12906920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5858" name="Rectangle 7"/>
          <p:cNvSpPr>
            <a:spLocks noGrp="1" noChangeArrowheads="1"/>
          </p:cNvSpPr>
          <p:nvPr>
            <p:ph type="sldNum" sz="quarter"/>
          </p:nvPr>
        </p:nvSpPr>
        <p:spPr>
          <a:noFill/>
          <a:ln>
            <a:round/>
            <a:headEnd/>
            <a:tailEnd/>
          </a:ln>
        </p:spPr>
        <p:txBody>
          <a:bodyPr/>
          <a:lstStyle/>
          <a:p>
            <a:fld id="{7351871B-4C8B-4EAB-980D-5687BBC6C653}" type="slidenum">
              <a:rPr lang="zh-CN" altLang="zh-CN" smtClean="0"/>
              <a:pPr/>
              <a:t>257</a:t>
            </a:fld>
            <a:endParaRPr lang="zh-CN" altLang="zh-CN" smtClean="0"/>
          </a:p>
        </p:txBody>
      </p:sp>
      <p:sp>
        <p:nvSpPr>
          <p:cNvPr id="505859" name="Text Box 1"/>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F03B5BE-A3B0-4C69-A47F-5D6E5FD1B993}" type="slidenum">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257</a:t>
            </a:fld>
            <a:endParaRPr lang="en-US" altLang="zh-CN" sz="1200">
              <a:solidFill>
                <a:srgbClr val="000000"/>
              </a:solidFill>
            </a:endParaRPr>
          </a:p>
        </p:txBody>
      </p:sp>
      <p:sp>
        <p:nvSpPr>
          <p:cNvPr id="505860" name="Rectangle 2"/>
          <p:cNvSpPr>
            <a:spLocks noGrp="1" noRot="1" noChangeAspect="1" noChangeArrowheads="1" noTextEdit="1"/>
          </p:cNvSpPr>
          <p:nvPr>
            <p:ph type="sldImg"/>
          </p:nvPr>
        </p:nvSpPr>
        <p:spPr>
          <a:xfrm>
            <a:off x="1266825" y="727075"/>
            <a:ext cx="4781550" cy="3586163"/>
          </a:xfrm>
          <a:solidFill>
            <a:srgbClr val="FFFFFF"/>
          </a:solidFill>
          <a:ln/>
        </p:spPr>
      </p:sp>
      <p:sp>
        <p:nvSpPr>
          <p:cNvPr id="505861" name="Text Box 3"/>
          <p:cNvSpPr txBox="1">
            <a:spLocks noChangeArrowheads="1"/>
          </p:cNvSpPr>
          <p:nvPr/>
        </p:nvSpPr>
        <p:spPr bwMode="auto">
          <a:xfrm>
            <a:off x="973138" y="4557713"/>
            <a:ext cx="5367337" cy="4322762"/>
          </a:xfrm>
          <a:prstGeom prst="rect">
            <a:avLst/>
          </a:prstGeom>
          <a:solidFill>
            <a:srgbClr val="FFFFFF"/>
          </a:solidFill>
          <a:ln w="9360" cap="sq">
            <a:solidFill>
              <a:srgbClr val="000000"/>
            </a:solidFill>
            <a:miter lim="800000"/>
            <a:headEnd/>
            <a:tailEnd/>
          </a:ln>
        </p:spPr>
        <p:txBody>
          <a:bodyPr lIns="95400" tIns="47520" rIns="95400" bIns="47520"/>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Software-controlled interleave, S &gt; N.  Wheel with the threads in each slot. If thread is ready to go</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It goes, else NOP, I.e., pipeline bubble.</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1200">
              <a:solidFill>
                <a:srgbClr val="000000"/>
              </a:solidFill>
            </a:endParaRP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1200">
              <a:solidFill>
                <a:srgbClr val="000000"/>
              </a:solidFill>
            </a:endParaRPr>
          </a:p>
        </p:txBody>
      </p:sp>
    </p:spTree>
    <p:extLst>
      <p:ext uri="{BB962C8B-B14F-4D97-AF65-F5344CB8AC3E}">
        <p14:creationId xmlns:p14="http://schemas.microsoft.com/office/powerpoint/2010/main" val="134787518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6882" name="Rectangle 7"/>
          <p:cNvSpPr>
            <a:spLocks noGrp="1" noChangeArrowheads="1"/>
          </p:cNvSpPr>
          <p:nvPr>
            <p:ph type="sldNum" sz="quarter"/>
          </p:nvPr>
        </p:nvSpPr>
        <p:spPr>
          <a:noFill/>
          <a:ln>
            <a:round/>
            <a:headEnd/>
            <a:tailEnd/>
          </a:ln>
        </p:spPr>
        <p:txBody>
          <a:bodyPr/>
          <a:lstStyle/>
          <a:p>
            <a:fld id="{41561A84-8031-4D94-BD62-C21E8F3E2037}" type="slidenum">
              <a:rPr lang="zh-CN" altLang="zh-CN" smtClean="0"/>
              <a:pPr/>
              <a:t>258</a:t>
            </a:fld>
            <a:endParaRPr lang="zh-CN" altLang="zh-CN" smtClean="0"/>
          </a:p>
        </p:txBody>
      </p:sp>
      <p:sp>
        <p:nvSpPr>
          <p:cNvPr id="506883" name="Text Box 1"/>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DD04DED-5876-471B-92AA-31C7E2B229DD}" type="slidenum">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258</a:t>
            </a:fld>
            <a:endParaRPr lang="en-US" altLang="zh-CN" sz="1200">
              <a:solidFill>
                <a:srgbClr val="000000"/>
              </a:solidFill>
            </a:endParaRPr>
          </a:p>
        </p:txBody>
      </p:sp>
      <p:sp>
        <p:nvSpPr>
          <p:cNvPr id="506884" name="Rectangle 2"/>
          <p:cNvSpPr>
            <a:spLocks noGrp="1" noRot="1" noChangeAspect="1" noChangeArrowheads="1" noTextEdit="1"/>
          </p:cNvSpPr>
          <p:nvPr>
            <p:ph type="sldImg"/>
          </p:nvPr>
        </p:nvSpPr>
        <p:spPr>
          <a:xfrm>
            <a:off x="1266825" y="727075"/>
            <a:ext cx="4783138" cy="3587750"/>
          </a:xfrm>
          <a:solidFill>
            <a:srgbClr val="FFFFFF"/>
          </a:solidFill>
          <a:ln/>
        </p:spPr>
      </p:sp>
      <p:sp>
        <p:nvSpPr>
          <p:cNvPr id="506885" name="Text Box 3"/>
          <p:cNvSpPr txBox="1">
            <a:spLocks noChangeArrowheads="1"/>
          </p:cNvSpPr>
          <p:nvPr/>
        </p:nvSpPr>
        <p:spPr bwMode="auto">
          <a:xfrm>
            <a:off x="974725" y="4559300"/>
            <a:ext cx="5365750" cy="4321175"/>
          </a:xfrm>
          <a:prstGeom prst="rect">
            <a:avLst/>
          </a:prstGeom>
          <a:solidFill>
            <a:srgbClr val="FFFFFF"/>
          </a:solidFill>
          <a:ln w="9360" cap="sq">
            <a:solidFill>
              <a:srgbClr val="000000"/>
            </a:solidFill>
            <a:miter lim="800000"/>
            <a:headEnd/>
            <a:tailEnd/>
          </a:ln>
        </p:spPr>
        <p:txBody>
          <a:bodyPr lIns="95400" tIns="47520" rIns="95400" bIns="47520"/>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Focus is switching to function unit efficiency (as a measure of throughput).</a:t>
            </a:r>
          </a:p>
        </p:txBody>
      </p:sp>
    </p:spTree>
    <p:extLst>
      <p:ext uri="{BB962C8B-B14F-4D97-AF65-F5344CB8AC3E}">
        <p14:creationId xmlns:p14="http://schemas.microsoft.com/office/powerpoint/2010/main" val="81702211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7906" name="Rectangle 7"/>
          <p:cNvSpPr>
            <a:spLocks noGrp="1" noChangeArrowheads="1"/>
          </p:cNvSpPr>
          <p:nvPr>
            <p:ph type="sldNum" sz="quarter"/>
          </p:nvPr>
        </p:nvSpPr>
        <p:spPr>
          <a:noFill/>
          <a:ln>
            <a:round/>
            <a:headEnd/>
            <a:tailEnd/>
          </a:ln>
        </p:spPr>
        <p:txBody>
          <a:bodyPr/>
          <a:lstStyle/>
          <a:p>
            <a:fld id="{F6251D7A-1271-4B14-B2DF-D8E975589851}" type="slidenum">
              <a:rPr lang="zh-CN" altLang="zh-CN" smtClean="0"/>
              <a:pPr/>
              <a:t>259</a:t>
            </a:fld>
            <a:endParaRPr lang="zh-CN" altLang="zh-CN" smtClean="0"/>
          </a:p>
        </p:txBody>
      </p:sp>
      <p:sp>
        <p:nvSpPr>
          <p:cNvPr id="507907" name="Text Box 1"/>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66EBB11-BADD-4F7D-B359-85D2493696DB}" type="slidenum">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259</a:t>
            </a:fld>
            <a:endParaRPr lang="en-US" altLang="zh-CN" sz="1200">
              <a:solidFill>
                <a:srgbClr val="000000"/>
              </a:solidFill>
            </a:endParaRPr>
          </a:p>
        </p:txBody>
      </p:sp>
      <p:sp>
        <p:nvSpPr>
          <p:cNvPr id="507908" name="Rectangle 2"/>
          <p:cNvSpPr>
            <a:spLocks noGrp="1" noRot="1" noChangeAspect="1" noChangeArrowheads="1" noTextEdit="1"/>
          </p:cNvSpPr>
          <p:nvPr>
            <p:ph type="sldImg"/>
          </p:nvPr>
        </p:nvSpPr>
        <p:spPr>
          <a:xfrm>
            <a:off x="1527175" y="923925"/>
            <a:ext cx="4260850" cy="3195638"/>
          </a:xfrm>
          <a:solidFill>
            <a:srgbClr val="FFFFFF"/>
          </a:solidFill>
          <a:ln/>
        </p:spPr>
      </p:sp>
      <p:sp>
        <p:nvSpPr>
          <p:cNvPr id="507909" name="Text Box 3"/>
          <p:cNvSpPr txBox="1">
            <a:spLocks noChangeArrowheads="1"/>
          </p:cNvSpPr>
          <p:nvPr/>
        </p:nvSpPr>
        <p:spPr bwMode="auto">
          <a:xfrm>
            <a:off x="974725" y="4559300"/>
            <a:ext cx="5365750" cy="4321175"/>
          </a:xfrm>
          <a:prstGeom prst="rect">
            <a:avLst/>
          </a:prstGeom>
          <a:solidFill>
            <a:srgbClr val="FFFFFF"/>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68155210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8930" name="Rectangle 7"/>
          <p:cNvSpPr>
            <a:spLocks noGrp="1" noChangeArrowheads="1"/>
          </p:cNvSpPr>
          <p:nvPr>
            <p:ph type="sldNum" sz="quarter"/>
          </p:nvPr>
        </p:nvSpPr>
        <p:spPr>
          <a:noFill/>
          <a:ln>
            <a:round/>
            <a:headEnd/>
            <a:tailEnd/>
          </a:ln>
        </p:spPr>
        <p:txBody>
          <a:bodyPr/>
          <a:lstStyle/>
          <a:p>
            <a:fld id="{DC9293D9-74D4-4242-908C-593B3E096852}" type="slidenum">
              <a:rPr lang="zh-CN" altLang="zh-CN" smtClean="0"/>
              <a:pPr/>
              <a:t>260</a:t>
            </a:fld>
            <a:endParaRPr lang="zh-CN" altLang="zh-CN" smtClean="0"/>
          </a:p>
        </p:txBody>
      </p:sp>
      <p:sp>
        <p:nvSpPr>
          <p:cNvPr id="508931" name="Text Box 1"/>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4E7FD71-E065-447C-9A48-322DC91B09EB}" type="slidenum">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260</a:t>
            </a:fld>
            <a:endParaRPr lang="en-US" altLang="zh-CN" sz="1200">
              <a:solidFill>
                <a:srgbClr val="000000"/>
              </a:solidFill>
            </a:endParaRPr>
          </a:p>
        </p:txBody>
      </p:sp>
      <p:sp>
        <p:nvSpPr>
          <p:cNvPr id="508932" name="Rectangle 2"/>
          <p:cNvSpPr>
            <a:spLocks noGrp="1" noRot="1" noChangeAspect="1" noChangeArrowheads="1" noTextEdit="1"/>
          </p:cNvSpPr>
          <p:nvPr>
            <p:ph type="sldImg"/>
          </p:nvPr>
        </p:nvSpPr>
        <p:spPr>
          <a:xfrm>
            <a:off x="1527175" y="923925"/>
            <a:ext cx="4260850" cy="3195638"/>
          </a:xfrm>
          <a:solidFill>
            <a:srgbClr val="FFFFFF"/>
          </a:solidFill>
          <a:ln/>
        </p:spPr>
      </p:sp>
      <p:sp>
        <p:nvSpPr>
          <p:cNvPr id="508933" name="Text Box 3"/>
          <p:cNvSpPr txBox="1">
            <a:spLocks noChangeArrowheads="1"/>
          </p:cNvSpPr>
          <p:nvPr/>
        </p:nvSpPr>
        <p:spPr bwMode="auto">
          <a:xfrm>
            <a:off x="974725" y="4559300"/>
            <a:ext cx="5365750" cy="4321175"/>
          </a:xfrm>
          <a:prstGeom prst="rect">
            <a:avLst/>
          </a:prstGeom>
          <a:solidFill>
            <a:srgbClr val="FFFFFF"/>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 name="备注占位符 1"/>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45931608"/>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9954" name="Rectangle 7"/>
          <p:cNvSpPr>
            <a:spLocks noGrp="1" noChangeArrowheads="1"/>
          </p:cNvSpPr>
          <p:nvPr>
            <p:ph type="sldNum" sz="quarter"/>
          </p:nvPr>
        </p:nvSpPr>
        <p:spPr>
          <a:noFill/>
          <a:ln>
            <a:round/>
            <a:headEnd/>
            <a:tailEnd/>
          </a:ln>
        </p:spPr>
        <p:txBody>
          <a:bodyPr/>
          <a:lstStyle/>
          <a:p>
            <a:fld id="{EA5F5D13-EE5E-4A66-A787-91104E62BE78}" type="slidenum">
              <a:rPr lang="zh-CN" altLang="zh-CN" smtClean="0"/>
              <a:pPr/>
              <a:t>265</a:t>
            </a:fld>
            <a:endParaRPr lang="zh-CN" altLang="zh-CN" smtClean="0"/>
          </a:p>
        </p:txBody>
      </p:sp>
      <p:sp>
        <p:nvSpPr>
          <p:cNvPr id="509955" name="Text Box 1"/>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1C598DE-9C2C-4187-AFDA-A49DFDD25F96}" type="slidenum">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265</a:t>
            </a:fld>
            <a:endParaRPr lang="en-US" altLang="zh-CN" sz="1200">
              <a:solidFill>
                <a:srgbClr val="000000"/>
              </a:solidFill>
            </a:endParaRPr>
          </a:p>
        </p:txBody>
      </p:sp>
      <p:sp>
        <p:nvSpPr>
          <p:cNvPr id="509956" name="Rectangle 2"/>
          <p:cNvSpPr>
            <a:spLocks noGrp="1" noRot="1" noChangeAspect="1" noChangeArrowheads="1" noTextEdit="1"/>
          </p:cNvSpPr>
          <p:nvPr>
            <p:ph type="sldImg"/>
          </p:nvPr>
        </p:nvSpPr>
        <p:spPr>
          <a:xfrm>
            <a:off x="1527175" y="923925"/>
            <a:ext cx="4260850" cy="3195638"/>
          </a:xfrm>
          <a:solidFill>
            <a:srgbClr val="FFFFFF"/>
          </a:solidFill>
          <a:ln/>
        </p:spPr>
      </p:sp>
      <p:sp>
        <p:nvSpPr>
          <p:cNvPr id="509957" name="Text Box 3"/>
          <p:cNvSpPr txBox="1">
            <a:spLocks noChangeArrowheads="1"/>
          </p:cNvSpPr>
          <p:nvPr/>
        </p:nvSpPr>
        <p:spPr bwMode="auto">
          <a:xfrm>
            <a:off x="974725" y="4559300"/>
            <a:ext cx="5365750" cy="4321175"/>
          </a:xfrm>
          <a:prstGeom prst="rect">
            <a:avLst/>
          </a:prstGeom>
          <a:solidFill>
            <a:srgbClr val="FFFFFF"/>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306685482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0978" name="Rectangle 7"/>
          <p:cNvSpPr>
            <a:spLocks noGrp="1" noChangeArrowheads="1"/>
          </p:cNvSpPr>
          <p:nvPr>
            <p:ph type="sldNum" sz="quarter"/>
          </p:nvPr>
        </p:nvSpPr>
        <p:spPr>
          <a:noFill/>
          <a:ln>
            <a:round/>
            <a:headEnd/>
            <a:tailEnd/>
          </a:ln>
        </p:spPr>
        <p:txBody>
          <a:bodyPr/>
          <a:lstStyle/>
          <a:p>
            <a:fld id="{56AECA83-7C3E-41EC-ADB4-3BFADD0286FA}" type="slidenum">
              <a:rPr lang="zh-CN" altLang="zh-CN" smtClean="0"/>
              <a:pPr/>
              <a:t>266</a:t>
            </a:fld>
            <a:endParaRPr lang="zh-CN" altLang="zh-CN" smtClean="0"/>
          </a:p>
        </p:txBody>
      </p:sp>
      <p:sp>
        <p:nvSpPr>
          <p:cNvPr id="510979" name="Text Box 1"/>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5ABB63F2-B12F-4FC5-AA11-56BD0D211588}" type="slidenum">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266</a:t>
            </a:fld>
            <a:endParaRPr lang="en-US" altLang="zh-CN" sz="1200">
              <a:solidFill>
                <a:srgbClr val="000000"/>
              </a:solidFill>
            </a:endParaRPr>
          </a:p>
        </p:txBody>
      </p:sp>
      <p:sp>
        <p:nvSpPr>
          <p:cNvPr id="510980" name="Rectangle 2"/>
          <p:cNvSpPr>
            <a:spLocks noGrp="1" noRot="1" noChangeAspect="1" noChangeArrowheads="1" noTextEdit="1"/>
          </p:cNvSpPr>
          <p:nvPr>
            <p:ph type="sldImg"/>
          </p:nvPr>
        </p:nvSpPr>
        <p:spPr>
          <a:xfrm>
            <a:off x="1527175" y="923925"/>
            <a:ext cx="4260850" cy="3195638"/>
          </a:xfrm>
          <a:solidFill>
            <a:srgbClr val="FFFFFF"/>
          </a:solidFill>
          <a:ln/>
        </p:spPr>
      </p:sp>
      <p:sp>
        <p:nvSpPr>
          <p:cNvPr id="510981" name="Text Box 3"/>
          <p:cNvSpPr txBox="1">
            <a:spLocks noChangeArrowheads="1"/>
          </p:cNvSpPr>
          <p:nvPr/>
        </p:nvSpPr>
        <p:spPr bwMode="auto">
          <a:xfrm>
            <a:off x="974725" y="4559300"/>
            <a:ext cx="5365750" cy="4321175"/>
          </a:xfrm>
          <a:prstGeom prst="rect">
            <a:avLst/>
          </a:prstGeom>
          <a:solidFill>
            <a:srgbClr val="FFFFFF"/>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344526707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3026" name="Rectangle 7"/>
          <p:cNvSpPr>
            <a:spLocks noGrp="1" noChangeArrowheads="1"/>
          </p:cNvSpPr>
          <p:nvPr>
            <p:ph type="sldNum" sz="quarter"/>
          </p:nvPr>
        </p:nvSpPr>
        <p:spPr>
          <a:noFill/>
          <a:ln>
            <a:round/>
            <a:headEnd/>
            <a:tailEnd/>
          </a:ln>
        </p:spPr>
        <p:txBody>
          <a:bodyPr/>
          <a:lstStyle/>
          <a:p>
            <a:fld id="{A2FEAB7F-94CA-4418-A658-316D469ACE8D}" type="slidenum">
              <a:rPr lang="zh-CN" altLang="zh-CN" smtClean="0"/>
              <a:pPr/>
              <a:t>267</a:t>
            </a:fld>
            <a:endParaRPr lang="zh-CN" altLang="zh-CN" smtClean="0"/>
          </a:p>
        </p:txBody>
      </p:sp>
      <p:sp>
        <p:nvSpPr>
          <p:cNvPr id="513027" name="Text Box 1"/>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A697FAC-AB88-4131-A251-C2263136F090}" type="slidenum">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267</a:t>
            </a:fld>
            <a:endParaRPr lang="en-US" altLang="zh-CN" sz="1200">
              <a:solidFill>
                <a:srgbClr val="000000"/>
              </a:solidFill>
            </a:endParaRPr>
          </a:p>
        </p:txBody>
      </p:sp>
      <p:sp>
        <p:nvSpPr>
          <p:cNvPr id="513028" name="Rectangle 2"/>
          <p:cNvSpPr>
            <a:spLocks noGrp="1" noRot="1" noChangeAspect="1" noChangeArrowheads="1" noTextEdit="1"/>
          </p:cNvSpPr>
          <p:nvPr>
            <p:ph type="sldImg"/>
          </p:nvPr>
        </p:nvSpPr>
        <p:spPr>
          <a:xfrm>
            <a:off x="1527175" y="923925"/>
            <a:ext cx="4260850" cy="3195638"/>
          </a:xfrm>
          <a:solidFill>
            <a:srgbClr val="FFFFFF"/>
          </a:solidFill>
          <a:ln/>
        </p:spPr>
      </p:sp>
      <p:sp>
        <p:nvSpPr>
          <p:cNvPr id="513029" name="Text Box 3"/>
          <p:cNvSpPr txBox="1">
            <a:spLocks noChangeArrowheads="1"/>
          </p:cNvSpPr>
          <p:nvPr/>
        </p:nvSpPr>
        <p:spPr bwMode="auto">
          <a:xfrm>
            <a:off x="974725" y="4559300"/>
            <a:ext cx="5365750" cy="4321175"/>
          </a:xfrm>
          <a:prstGeom prst="rect">
            <a:avLst/>
          </a:prstGeom>
          <a:solidFill>
            <a:srgbClr val="FFFFFF"/>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663239034"/>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4050" name="Rectangle 7"/>
          <p:cNvSpPr>
            <a:spLocks noGrp="1" noChangeArrowheads="1"/>
          </p:cNvSpPr>
          <p:nvPr>
            <p:ph type="sldNum" sz="quarter"/>
          </p:nvPr>
        </p:nvSpPr>
        <p:spPr>
          <a:noFill/>
          <a:ln>
            <a:round/>
            <a:headEnd/>
            <a:tailEnd/>
          </a:ln>
        </p:spPr>
        <p:txBody>
          <a:bodyPr/>
          <a:lstStyle/>
          <a:p>
            <a:fld id="{74314D88-E90A-4BBF-B659-62B5DBCAD404}" type="slidenum">
              <a:rPr lang="zh-CN" altLang="zh-CN" smtClean="0"/>
              <a:pPr/>
              <a:t>270</a:t>
            </a:fld>
            <a:endParaRPr lang="zh-CN" altLang="zh-CN" smtClean="0"/>
          </a:p>
        </p:txBody>
      </p:sp>
      <p:sp>
        <p:nvSpPr>
          <p:cNvPr id="514051" name="Text Box 1"/>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88DBC92-5636-4C4C-84AD-CC72B43302A8}" type="slidenum">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270</a:t>
            </a:fld>
            <a:endParaRPr lang="en-US" altLang="zh-CN" sz="1200">
              <a:solidFill>
                <a:srgbClr val="000000"/>
              </a:solidFill>
            </a:endParaRPr>
          </a:p>
        </p:txBody>
      </p:sp>
      <p:sp>
        <p:nvSpPr>
          <p:cNvPr id="514052" name="Rectangle 2"/>
          <p:cNvSpPr>
            <a:spLocks noGrp="1" noRot="1" noChangeAspect="1" noChangeArrowheads="1" noTextEdit="1"/>
          </p:cNvSpPr>
          <p:nvPr>
            <p:ph type="sldImg"/>
          </p:nvPr>
        </p:nvSpPr>
        <p:spPr>
          <a:xfrm>
            <a:off x="1266825" y="727075"/>
            <a:ext cx="4783138" cy="3587750"/>
          </a:xfrm>
          <a:solidFill>
            <a:srgbClr val="FFFFFF"/>
          </a:solidFill>
          <a:ln/>
        </p:spPr>
      </p:sp>
      <p:sp>
        <p:nvSpPr>
          <p:cNvPr id="514053" name="Text Box 3"/>
          <p:cNvSpPr txBox="1">
            <a:spLocks noChangeArrowheads="1"/>
          </p:cNvSpPr>
          <p:nvPr/>
        </p:nvSpPr>
        <p:spPr bwMode="auto">
          <a:xfrm>
            <a:off x="974725" y="4559300"/>
            <a:ext cx="5365750" cy="4321175"/>
          </a:xfrm>
          <a:prstGeom prst="rect">
            <a:avLst/>
          </a:prstGeom>
          <a:solidFill>
            <a:srgbClr val="FFFFFF"/>
          </a:solidFill>
          <a:ln w="9360" cap="sq">
            <a:solidFill>
              <a:srgbClr val="000000"/>
            </a:solidFill>
            <a:miter lim="800000"/>
            <a:headEnd/>
            <a:tailEnd/>
          </a:ln>
        </p:spPr>
        <p:txBody>
          <a:bodyPr lIns="95400" tIns="47520" rIns="95400" bIns="47520"/>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Amdahl’s law…</a:t>
            </a:r>
          </a:p>
        </p:txBody>
      </p:sp>
    </p:spTree>
    <p:extLst>
      <p:ext uri="{BB962C8B-B14F-4D97-AF65-F5344CB8AC3E}">
        <p14:creationId xmlns:p14="http://schemas.microsoft.com/office/powerpoint/2010/main" val="37016494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3346" name="Rectangle 7"/>
          <p:cNvSpPr>
            <a:spLocks noGrp="1" noChangeArrowheads="1"/>
          </p:cNvSpPr>
          <p:nvPr>
            <p:ph type="sldNum" sz="quarter"/>
          </p:nvPr>
        </p:nvSpPr>
        <p:spPr>
          <a:noFill/>
          <a:ln>
            <a:round/>
            <a:headEnd/>
            <a:tailEnd/>
          </a:ln>
        </p:spPr>
        <p:txBody>
          <a:bodyPr/>
          <a:lstStyle/>
          <a:p>
            <a:fld id="{106DC24C-A9CF-4DCA-B4AC-2A67A9676DD6}" type="slidenum">
              <a:rPr lang="zh-CN" altLang="zh-CN" smtClean="0"/>
              <a:pPr/>
              <a:t>19</a:t>
            </a:fld>
            <a:endParaRPr lang="zh-CN" altLang="zh-CN" smtClean="0"/>
          </a:p>
        </p:txBody>
      </p:sp>
      <p:sp>
        <p:nvSpPr>
          <p:cNvPr id="313347" name="Text Box 1"/>
          <p:cNvSpPr txBox="1">
            <a:spLocks noChangeArrowheads="1"/>
          </p:cNvSpPr>
          <p:nvPr/>
        </p:nvSpPr>
        <p:spPr bwMode="auto">
          <a:xfrm>
            <a:off x="685800" y="4400550"/>
            <a:ext cx="5486400" cy="3600450"/>
          </a:xfrm>
          <a:prstGeom prst="rect">
            <a:avLst/>
          </a:prstGeom>
          <a:noFill/>
          <a:ln w="9525">
            <a:noFill/>
            <a:round/>
            <a:headEnd/>
            <a:tailEnd/>
          </a:ln>
        </p:spPr>
        <p:txBody>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3 clocks doing work, 3 overhead (stall, branch, sub)</a:t>
            </a:r>
          </a:p>
        </p:txBody>
      </p:sp>
      <p:sp>
        <p:nvSpPr>
          <p:cNvPr id="313348" name="Rectangle 2"/>
          <p:cNvSpPr>
            <a:spLocks noGrp="1" noRot="1" noChangeAspect="1" noChangeArrowheads="1" noTextEdit="1"/>
          </p:cNvSpPr>
          <p:nvPr>
            <p:ph type="sldImg"/>
          </p:nvPr>
        </p:nvSpPr>
        <p:spPr>
          <a:xfrm>
            <a:off x="1371600" y="1143000"/>
            <a:ext cx="4114800" cy="3086100"/>
          </a:xfrm>
          <a:solidFill>
            <a:srgbClr val="FFFFFF"/>
          </a:solidFill>
          <a:ln/>
        </p:spPr>
      </p:sp>
    </p:spTree>
    <p:extLst>
      <p:ext uri="{BB962C8B-B14F-4D97-AF65-F5344CB8AC3E}">
        <p14:creationId xmlns:p14="http://schemas.microsoft.com/office/powerpoint/2010/main" val="233042039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幻灯片图像占位符 1"/>
          <p:cNvSpPr>
            <a:spLocks noGrp="1" noRot="1" noChangeAspect="1" noTextEdit="1"/>
          </p:cNvSpPr>
          <p:nvPr>
            <p:ph type="sldImg"/>
          </p:nvPr>
        </p:nvSpPr>
        <p:spPr>
          <a:ln/>
        </p:spPr>
      </p:sp>
      <p:sp>
        <p:nvSpPr>
          <p:cNvPr id="515075" name="备注占位符 2"/>
          <p:cNvSpPr>
            <a:spLocks noGrp="1"/>
          </p:cNvSpPr>
          <p:nvPr>
            <p:ph type="body" idx="1"/>
          </p:nvPr>
        </p:nvSpPr>
        <p:spPr>
          <a:noFill/>
        </p:spPr>
        <p:txBody>
          <a:bodyPr/>
          <a:lstStyle/>
          <a:p>
            <a:endParaRPr lang="zh-CN" altLang="en-US" dirty="0" smtClean="0"/>
          </a:p>
        </p:txBody>
      </p:sp>
      <p:sp>
        <p:nvSpPr>
          <p:cNvPr id="515076" name="灯片编号占位符 3"/>
          <p:cNvSpPr>
            <a:spLocks noGrp="1"/>
          </p:cNvSpPr>
          <p:nvPr>
            <p:ph type="sldNum" sz="quarter"/>
          </p:nvPr>
        </p:nvSpPr>
        <p:spPr>
          <a:noFill/>
          <a:ln>
            <a:round/>
            <a:headEnd/>
            <a:tailEnd/>
          </a:ln>
        </p:spPr>
        <p:txBody>
          <a:bodyPr/>
          <a:lstStyle/>
          <a:p>
            <a:fld id="{854DB24A-9778-49A6-AEE7-EAC89AF1ECBB}" type="slidenum">
              <a:rPr lang="zh-CN" altLang="zh-CN" smtClean="0"/>
              <a:pPr/>
              <a:t>271</a:t>
            </a:fld>
            <a:endParaRPr lang="zh-CN" altLang="zh-CN" smtClean="0"/>
          </a:p>
        </p:txBody>
      </p:sp>
    </p:spTree>
    <p:extLst>
      <p:ext uri="{BB962C8B-B14F-4D97-AF65-F5344CB8AC3E}">
        <p14:creationId xmlns:p14="http://schemas.microsoft.com/office/powerpoint/2010/main" val="1684431520"/>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6098" name="Rectangle 7"/>
          <p:cNvSpPr>
            <a:spLocks noGrp="1" noChangeArrowheads="1"/>
          </p:cNvSpPr>
          <p:nvPr>
            <p:ph type="sldNum" sz="quarter"/>
          </p:nvPr>
        </p:nvSpPr>
        <p:spPr>
          <a:noFill/>
          <a:ln>
            <a:round/>
            <a:headEnd/>
            <a:tailEnd/>
          </a:ln>
        </p:spPr>
        <p:txBody>
          <a:bodyPr/>
          <a:lstStyle/>
          <a:p>
            <a:fld id="{B4DAD5F2-BF7A-4652-867D-31F2089D4127}" type="slidenum">
              <a:rPr lang="zh-CN" altLang="zh-CN" smtClean="0"/>
              <a:pPr/>
              <a:t>272</a:t>
            </a:fld>
            <a:endParaRPr lang="zh-CN" altLang="zh-CN" smtClean="0"/>
          </a:p>
        </p:txBody>
      </p:sp>
      <p:sp>
        <p:nvSpPr>
          <p:cNvPr id="516099" name="Text Box 1"/>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5DEC8CC2-68B8-47B3-BC8A-963B103E2226}" type="slidenum">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272</a:t>
            </a:fld>
            <a:endParaRPr lang="en-US" altLang="zh-CN" sz="1200">
              <a:solidFill>
                <a:srgbClr val="000000"/>
              </a:solidFill>
            </a:endParaRPr>
          </a:p>
        </p:txBody>
      </p:sp>
      <p:sp>
        <p:nvSpPr>
          <p:cNvPr id="516100" name="Rectangle 2"/>
          <p:cNvSpPr>
            <a:spLocks noGrp="1" noRot="1" noChangeAspect="1" noChangeArrowheads="1" noTextEdit="1"/>
          </p:cNvSpPr>
          <p:nvPr>
            <p:ph type="sldImg"/>
          </p:nvPr>
        </p:nvSpPr>
        <p:spPr>
          <a:xfrm>
            <a:off x="1527175" y="923925"/>
            <a:ext cx="4260850" cy="3195638"/>
          </a:xfrm>
          <a:solidFill>
            <a:srgbClr val="FFFFFF"/>
          </a:solidFill>
          <a:ln/>
        </p:spPr>
      </p:sp>
      <p:sp>
        <p:nvSpPr>
          <p:cNvPr id="516101" name="Text Box 3"/>
          <p:cNvSpPr txBox="1">
            <a:spLocks noChangeArrowheads="1"/>
          </p:cNvSpPr>
          <p:nvPr/>
        </p:nvSpPr>
        <p:spPr bwMode="auto">
          <a:xfrm>
            <a:off x="974725" y="4559300"/>
            <a:ext cx="5365750" cy="4321175"/>
          </a:xfrm>
          <a:prstGeom prst="rect">
            <a:avLst/>
          </a:prstGeom>
          <a:solidFill>
            <a:srgbClr val="FFFFFF"/>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386673209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5"/>
          <p:cNvSpPr>
            <a:spLocks noGrp="1" noChangeArrowheads="1"/>
          </p:cNvSpPr>
          <p:nvPr>
            <p:ph type="sldNum" sz="quarter" idx="5"/>
          </p:nvPr>
        </p:nvSpPr>
        <p:spPr>
          <a:noFill/>
          <a:ln>
            <a:headEnd/>
            <a:tailEnd/>
          </a:ln>
        </p:spPr>
        <p:txBody>
          <a:bodyPr/>
          <a:lstStyle/>
          <a:p>
            <a:pPr defTabSz="913550"/>
            <a:fld id="{E501BE9C-74C9-4DE0-B1B6-4BD34D588F8C}" type="slidenum">
              <a:rPr lang="en-US" altLang="zh-CN"/>
              <a:pPr defTabSz="913550"/>
              <a:t>275</a:t>
            </a:fld>
            <a:endParaRPr lang="en-US" altLang="zh-CN" dirty="0"/>
          </a:p>
        </p:txBody>
      </p:sp>
      <p:sp>
        <p:nvSpPr>
          <p:cNvPr id="199683" name="Rectangle 2"/>
          <p:cNvSpPr>
            <a:spLocks noGrp="1" noRot="1" noChangeAspect="1" noChangeArrowheads="1" noTextEdit="1"/>
          </p:cNvSpPr>
          <p:nvPr>
            <p:ph type="sldImg" idx="4294967295"/>
          </p:nvPr>
        </p:nvSpPr>
        <p:spPr>
          <a:xfrm>
            <a:off x="1493838" y="909638"/>
            <a:ext cx="4195762" cy="3148012"/>
          </a:xfrm>
          <a:solidFill>
            <a:srgbClr val="FFFFFF"/>
          </a:solidFill>
          <a:ln/>
        </p:spPr>
      </p:sp>
      <p:sp>
        <p:nvSpPr>
          <p:cNvPr id="199684" name="Rectangle 3"/>
          <p:cNvSpPr>
            <a:spLocks noGrp="1" noChangeArrowheads="1"/>
          </p:cNvSpPr>
          <p:nvPr>
            <p:ph type="body" idx="4294967295"/>
          </p:nvPr>
        </p:nvSpPr>
        <p:spPr>
          <a:xfrm>
            <a:off x="957003" y="4491461"/>
            <a:ext cx="5268191" cy="4256878"/>
          </a:xfrm>
          <a:solidFill>
            <a:srgbClr val="FFFFFF"/>
          </a:solidFill>
          <a:ln>
            <a:solidFill>
              <a:srgbClr val="000000"/>
            </a:solidFill>
            <a:headEnd/>
            <a:tailEnd/>
          </a:ln>
        </p:spPr>
        <p:txBody>
          <a:bodyPr>
            <a:prstTxWarp prst="textNoShape">
              <a:avLst/>
            </a:prstTxWarp>
          </a:bodyPr>
          <a:lstStyle/>
          <a:p>
            <a:endParaRPr lang="en-US" altLang="zh-CN" smtClean="0"/>
          </a:p>
        </p:txBody>
      </p:sp>
    </p:spTree>
    <p:extLst>
      <p:ext uri="{BB962C8B-B14F-4D97-AF65-F5344CB8AC3E}">
        <p14:creationId xmlns:p14="http://schemas.microsoft.com/office/powerpoint/2010/main" val="774234578"/>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8146" name="Rectangle 7"/>
          <p:cNvSpPr>
            <a:spLocks noGrp="1" noChangeArrowheads="1"/>
          </p:cNvSpPr>
          <p:nvPr>
            <p:ph type="sldNum" sz="quarter"/>
          </p:nvPr>
        </p:nvSpPr>
        <p:spPr>
          <a:noFill/>
          <a:ln>
            <a:round/>
            <a:headEnd/>
            <a:tailEnd/>
          </a:ln>
        </p:spPr>
        <p:txBody>
          <a:bodyPr/>
          <a:lstStyle/>
          <a:p>
            <a:fld id="{82D64D8D-808D-43E9-81BC-2316A807FAFF}" type="slidenum">
              <a:rPr lang="zh-CN" altLang="zh-CN" smtClean="0"/>
              <a:pPr/>
              <a:t>276</a:t>
            </a:fld>
            <a:endParaRPr lang="zh-CN" altLang="zh-CN" smtClean="0"/>
          </a:p>
        </p:txBody>
      </p:sp>
      <p:sp>
        <p:nvSpPr>
          <p:cNvPr id="518147" name="Text Box 1"/>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EF7EFF3-3710-4946-AA88-21D48BE42F55}" type="slidenum">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276</a:t>
            </a:fld>
            <a:endParaRPr lang="en-US" altLang="zh-CN" sz="1200">
              <a:solidFill>
                <a:srgbClr val="000000"/>
              </a:solidFill>
            </a:endParaRPr>
          </a:p>
        </p:txBody>
      </p:sp>
      <p:sp>
        <p:nvSpPr>
          <p:cNvPr id="518148" name="Rectangle 2"/>
          <p:cNvSpPr>
            <a:spLocks noGrp="1" noRot="1" noChangeAspect="1" noChangeArrowheads="1" noTextEdit="1"/>
          </p:cNvSpPr>
          <p:nvPr>
            <p:ph type="sldImg"/>
          </p:nvPr>
        </p:nvSpPr>
        <p:spPr>
          <a:xfrm>
            <a:off x="1266825" y="727075"/>
            <a:ext cx="4783138" cy="3587750"/>
          </a:xfrm>
          <a:solidFill>
            <a:srgbClr val="FFFFFF"/>
          </a:solidFill>
          <a:ln/>
        </p:spPr>
      </p:sp>
      <p:sp>
        <p:nvSpPr>
          <p:cNvPr id="518149" name="Text Box 3"/>
          <p:cNvSpPr txBox="1">
            <a:spLocks noChangeArrowheads="1"/>
          </p:cNvSpPr>
          <p:nvPr/>
        </p:nvSpPr>
        <p:spPr bwMode="auto">
          <a:xfrm>
            <a:off x="974725" y="4559300"/>
            <a:ext cx="5365750" cy="4321175"/>
          </a:xfrm>
          <a:prstGeom prst="rect">
            <a:avLst/>
          </a:prstGeom>
          <a:solidFill>
            <a:srgbClr val="FFFFFF"/>
          </a:solidFill>
          <a:ln w="9360" cap="sq">
            <a:solidFill>
              <a:srgbClr val="000000"/>
            </a:solidFill>
            <a:miter lim="800000"/>
            <a:headEnd/>
            <a:tailEnd/>
          </a:ln>
        </p:spPr>
        <p:txBody>
          <a:bodyPr lIns="95400" tIns="47520" rIns="95400" bIns="47520"/>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Would be nice to add a slide on the implementation…</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1200">
              <a:solidFill>
                <a:srgbClr val="000000"/>
              </a:solidFill>
            </a:endParaRP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HEP</a:t>
            </a:r>
            <a:r>
              <a:rPr lang="zh-CN" altLang="zh-CN" sz="1200">
                <a:solidFill>
                  <a:srgbClr val="000000"/>
                </a:solidFill>
              </a:rPr>
              <a:t>（</a:t>
            </a:r>
            <a:r>
              <a:rPr lang="en-US" altLang="zh-CN" sz="1200" b="1">
                <a:solidFill>
                  <a:srgbClr val="000000"/>
                </a:solidFill>
              </a:rPr>
              <a:t>Heterogeneous Element Processor</a:t>
            </a:r>
            <a:r>
              <a:rPr lang="zh-CN" altLang="zh-CN" sz="1200" b="1">
                <a:solidFill>
                  <a:srgbClr val="000000"/>
                </a:solidFill>
              </a:rPr>
              <a:t>）</a:t>
            </a:r>
          </a:p>
        </p:txBody>
      </p:sp>
    </p:spTree>
    <p:extLst>
      <p:ext uri="{BB962C8B-B14F-4D97-AF65-F5344CB8AC3E}">
        <p14:creationId xmlns:p14="http://schemas.microsoft.com/office/powerpoint/2010/main" val="610505378"/>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9170" name="Rectangle 7"/>
          <p:cNvSpPr>
            <a:spLocks noGrp="1" noChangeArrowheads="1"/>
          </p:cNvSpPr>
          <p:nvPr>
            <p:ph type="sldNum" sz="quarter"/>
          </p:nvPr>
        </p:nvSpPr>
        <p:spPr>
          <a:noFill/>
          <a:ln>
            <a:round/>
            <a:headEnd/>
            <a:tailEnd/>
          </a:ln>
        </p:spPr>
        <p:txBody>
          <a:bodyPr/>
          <a:lstStyle/>
          <a:p>
            <a:fld id="{E5B4E420-D184-41BB-A21F-8A782818BD85}" type="slidenum">
              <a:rPr lang="zh-CN" altLang="zh-CN" smtClean="0"/>
              <a:pPr/>
              <a:t>277</a:t>
            </a:fld>
            <a:endParaRPr lang="zh-CN" altLang="zh-CN" smtClean="0"/>
          </a:p>
        </p:txBody>
      </p:sp>
      <p:sp>
        <p:nvSpPr>
          <p:cNvPr id="519171" name="Text Box 1"/>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7487687-B379-46E4-ACF1-4F6375F46233}" type="slidenum">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277</a:t>
            </a:fld>
            <a:endParaRPr lang="en-US" altLang="zh-CN" sz="1200">
              <a:solidFill>
                <a:srgbClr val="000000"/>
              </a:solidFill>
            </a:endParaRPr>
          </a:p>
        </p:txBody>
      </p:sp>
      <p:sp>
        <p:nvSpPr>
          <p:cNvPr id="519172" name="Rectangle 2"/>
          <p:cNvSpPr>
            <a:spLocks noGrp="1" noRot="1" noChangeAspect="1" noChangeArrowheads="1" noTextEdit="1"/>
          </p:cNvSpPr>
          <p:nvPr>
            <p:ph type="sldImg"/>
          </p:nvPr>
        </p:nvSpPr>
        <p:spPr>
          <a:xfrm>
            <a:off x="1266825" y="727075"/>
            <a:ext cx="4781550" cy="3586163"/>
          </a:xfrm>
          <a:solidFill>
            <a:srgbClr val="FFFFFF"/>
          </a:solidFill>
          <a:ln/>
        </p:spPr>
      </p:sp>
      <p:sp>
        <p:nvSpPr>
          <p:cNvPr id="519173" name="Text Box 3"/>
          <p:cNvSpPr txBox="1">
            <a:spLocks noChangeArrowheads="1"/>
          </p:cNvSpPr>
          <p:nvPr/>
        </p:nvSpPr>
        <p:spPr bwMode="auto">
          <a:xfrm>
            <a:off x="973138" y="4557713"/>
            <a:ext cx="5367337" cy="4322762"/>
          </a:xfrm>
          <a:prstGeom prst="rect">
            <a:avLst/>
          </a:prstGeom>
          <a:solidFill>
            <a:srgbClr val="FFFFFF"/>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922809527"/>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0194" name="Rectangle 7"/>
          <p:cNvSpPr>
            <a:spLocks noGrp="1" noChangeArrowheads="1"/>
          </p:cNvSpPr>
          <p:nvPr>
            <p:ph type="sldNum" sz="quarter"/>
          </p:nvPr>
        </p:nvSpPr>
        <p:spPr>
          <a:noFill/>
          <a:ln>
            <a:round/>
            <a:headEnd/>
            <a:tailEnd/>
          </a:ln>
        </p:spPr>
        <p:txBody>
          <a:bodyPr/>
          <a:lstStyle/>
          <a:p>
            <a:fld id="{11997696-257E-4ACA-B13E-388262FA3A41}" type="slidenum">
              <a:rPr lang="zh-CN" altLang="zh-CN" smtClean="0"/>
              <a:pPr/>
              <a:t>278</a:t>
            </a:fld>
            <a:endParaRPr lang="zh-CN" altLang="zh-CN" smtClean="0"/>
          </a:p>
        </p:txBody>
      </p:sp>
      <p:sp>
        <p:nvSpPr>
          <p:cNvPr id="520195" name="Text Box 1"/>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D373849C-562A-4FF0-963C-9C42762D2A35}" type="slidenum">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278</a:t>
            </a:fld>
            <a:endParaRPr lang="en-US" altLang="zh-CN" sz="1200">
              <a:solidFill>
                <a:srgbClr val="000000"/>
              </a:solidFill>
            </a:endParaRPr>
          </a:p>
        </p:txBody>
      </p:sp>
      <p:sp>
        <p:nvSpPr>
          <p:cNvPr id="520196" name="Rectangle 2"/>
          <p:cNvSpPr>
            <a:spLocks noGrp="1" noRot="1" noChangeAspect="1" noChangeArrowheads="1" noTextEdit="1"/>
          </p:cNvSpPr>
          <p:nvPr>
            <p:ph type="sldImg"/>
          </p:nvPr>
        </p:nvSpPr>
        <p:spPr>
          <a:xfrm>
            <a:off x="1266825" y="727075"/>
            <a:ext cx="4781550" cy="3586163"/>
          </a:xfrm>
          <a:solidFill>
            <a:srgbClr val="FFFFFF"/>
          </a:solidFill>
          <a:ln/>
        </p:spPr>
      </p:sp>
      <p:sp>
        <p:nvSpPr>
          <p:cNvPr id="520197" name="Text Box 3"/>
          <p:cNvSpPr txBox="1">
            <a:spLocks noChangeArrowheads="1"/>
          </p:cNvSpPr>
          <p:nvPr/>
        </p:nvSpPr>
        <p:spPr bwMode="auto">
          <a:xfrm>
            <a:off x="973138" y="4557713"/>
            <a:ext cx="5367337" cy="4322762"/>
          </a:xfrm>
          <a:prstGeom prst="rect">
            <a:avLst/>
          </a:prstGeom>
          <a:solidFill>
            <a:srgbClr val="FFFFFF"/>
          </a:solidFill>
          <a:ln w="9360" cap="sq">
            <a:solidFill>
              <a:srgbClr val="000000"/>
            </a:solidFill>
            <a:miter lim="800000"/>
            <a:headEnd/>
            <a:tailEnd/>
          </a:ln>
        </p:spPr>
        <p:txBody>
          <a:bodyPr lIns="95400" tIns="47520" rIns="95400" bIns="47520"/>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Memory unit is busy, or sync operation failed retry.</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Just goes around the memory pipeline.</a:t>
            </a:r>
          </a:p>
        </p:txBody>
      </p:sp>
    </p:spTree>
    <p:extLst>
      <p:ext uri="{BB962C8B-B14F-4D97-AF65-F5344CB8AC3E}">
        <p14:creationId xmlns:p14="http://schemas.microsoft.com/office/powerpoint/2010/main" val="2917404061"/>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1218" name="Rectangle 7"/>
          <p:cNvSpPr>
            <a:spLocks noGrp="1" noChangeArrowheads="1"/>
          </p:cNvSpPr>
          <p:nvPr>
            <p:ph type="sldNum" sz="quarter"/>
          </p:nvPr>
        </p:nvSpPr>
        <p:spPr>
          <a:noFill/>
          <a:ln>
            <a:round/>
            <a:headEnd/>
            <a:tailEnd/>
          </a:ln>
        </p:spPr>
        <p:txBody>
          <a:bodyPr/>
          <a:lstStyle/>
          <a:p>
            <a:fld id="{1AC1DAF9-9419-4D2C-A997-49B73301F697}" type="slidenum">
              <a:rPr lang="zh-CN" altLang="zh-CN" smtClean="0"/>
              <a:pPr/>
              <a:t>279</a:t>
            </a:fld>
            <a:endParaRPr lang="zh-CN" altLang="zh-CN" smtClean="0"/>
          </a:p>
        </p:txBody>
      </p:sp>
      <p:sp>
        <p:nvSpPr>
          <p:cNvPr id="521219" name="Text Box 1"/>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27C4ADB-3536-43C3-9DA3-AE9F1914BDB9}" type="slidenum">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279</a:t>
            </a:fld>
            <a:endParaRPr lang="en-US" altLang="zh-CN" sz="1200">
              <a:solidFill>
                <a:srgbClr val="000000"/>
              </a:solidFill>
            </a:endParaRPr>
          </a:p>
        </p:txBody>
      </p:sp>
      <p:sp>
        <p:nvSpPr>
          <p:cNvPr id="521220" name="Rectangle 2"/>
          <p:cNvSpPr>
            <a:spLocks noGrp="1" noRot="1" noChangeAspect="1" noChangeArrowheads="1" noTextEdit="1"/>
          </p:cNvSpPr>
          <p:nvPr>
            <p:ph type="sldImg"/>
          </p:nvPr>
        </p:nvSpPr>
        <p:spPr>
          <a:xfrm>
            <a:off x="1266825" y="727075"/>
            <a:ext cx="4781550" cy="3586163"/>
          </a:xfrm>
          <a:solidFill>
            <a:srgbClr val="FFFFFF"/>
          </a:solidFill>
          <a:ln/>
        </p:spPr>
      </p:sp>
      <p:sp>
        <p:nvSpPr>
          <p:cNvPr id="521221" name="Text Box 3"/>
          <p:cNvSpPr txBox="1">
            <a:spLocks noChangeArrowheads="1"/>
          </p:cNvSpPr>
          <p:nvPr/>
        </p:nvSpPr>
        <p:spPr bwMode="auto">
          <a:xfrm>
            <a:off x="973138" y="4557713"/>
            <a:ext cx="5367337" cy="4322762"/>
          </a:xfrm>
          <a:prstGeom prst="rect">
            <a:avLst/>
          </a:prstGeom>
          <a:solidFill>
            <a:srgbClr val="FFFFFF"/>
          </a:solidFill>
          <a:ln w="9360" cap="sq">
            <a:solidFill>
              <a:srgbClr val="000000"/>
            </a:solidFill>
            <a:miter lim="800000"/>
            <a:headEnd/>
            <a:tailEnd/>
          </a:ln>
        </p:spPr>
        <p:txBody>
          <a:bodyPr lIns="95400" tIns="47520" rIns="95400" bIns="47520"/>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Tera --- 256 mem-ops/cycle * 150 cycles/mem-op = 38K instructions-in-flight…</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Tera not very successful, 2 machines sold.</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Changed their name back to Cray!</a:t>
            </a:r>
          </a:p>
        </p:txBody>
      </p:sp>
    </p:spTree>
    <p:extLst>
      <p:ext uri="{BB962C8B-B14F-4D97-AF65-F5344CB8AC3E}">
        <p14:creationId xmlns:p14="http://schemas.microsoft.com/office/powerpoint/2010/main" val="3724258362"/>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42" name="Rectangle 7"/>
          <p:cNvSpPr>
            <a:spLocks noGrp="1" noChangeArrowheads="1"/>
          </p:cNvSpPr>
          <p:nvPr>
            <p:ph type="sldNum" sz="quarter"/>
          </p:nvPr>
        </p:nvSpPr>
        <p:spPr>
          <a:noFill/>
          <a:ln>
            <a:round/>
            <a:headEnd/>
            <a:tailEnd/>
          </a:ln>
        </p:spPr>
        <p:txBody>
          <a:bodyPr/>
          <a:lstStyle/>
          <a:p>
            <a:fld id="{A96BFC07-CCE4-4D22-9622-42DC5763829F}" type="slidenum">
              <a:rPr lang="zh-CN" altLang="zh-CN" smtClean="0"/>
              <a:pPr/>
              <a:t>280</a:t>
            </a:fld>
            <a:endParaRPr lang="zh-CN" altLang="zh-CN" smtClean="0"/>
          </a:p>
        </p:txBody>
      </p:sp>
      <p:sp>
        <p:nvSpPr>
          <p:cNvPr id="522243" name="Text Box 1"/>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3301D41-87AF-4470-BB53-9459D9D5019E}" type="slidenum">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280</a:t>
            </a:fld>
            <a:endParaRPr lang="en-US" altLang="zh-CN" sz="1200">
              <a:solidFill>
                <a:srgbClr val="000000"/>
              </a:solidFill>
            </a:endParaRPr>
          </a:p>
        </p:txBody>
      </p:sp>
      <p:sp>
        <p:nvSpPr>
          <p:cNvPr id="522244" name="Rectangle 2"/>
          <p:cNvSpPr>
            <a:spLocks noGrp="1" noRot="1" noChangeAspect="1" noChangeArrowheads="1" noTextEdit="1"/>
          </p:cNvSpPr>
          <p:nvPr>
            <p:ph type="sldImg"/>
          </p:nvPr>
        </p:nvSpPr>
        <p:spPr>
          <a:xfrm>
            <a:off x="1527175" y="923925"/>
            <a:ext cx="4260850" cy="3195638"/>
          </a:xfrm>
          <a:solidFill>
            <a:srgbClr val="FFFFFF"/>
          </a:solidFill>
          <a:ln/>
        </p:spPr>
      </p:sp>
      <p:sp>
        <p:nvSpPr>
          <p:cNvPr id="522245" name="Text Box 3"/>
          <p:cNvSpPr txBox="1">
            <a:spLocks noChangeArrowheads="1"/>
          </p:cNvSpPr>
          <p:nvPr/>
        </p:nvSpPr>
        <p:spPr bwMode="auto">
          <a:xfrm>
            <a:off x="974725" y="4559300"/>
            <a:ext cx="5365750" cy="4321175"/>
          </a:xfrm>
          <a:prstGeom prst="rect">
            <a:avLst/>
          </a:prstGeom>
          <a:solidFill>
            <a:srgbClr val="FFFFFF"/>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596650649"/>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3266" name="Rectangle 7"/>
          <p:cNvSpPr>
            <a:spLocks noGrp="1" noChangeArrowheads="1"/>
          </p:cNvSpPr>
          <p:nvPr>
            <p:ph type="sldNum" sz="quarter"/>
          </p:nvPr>
        </p:nvSpPr>
        <p:spPr>
          <a:noFill/>
          <a:ln>
            <a:round/>
            <a:headEnd/>
            <a:tailEnd/>
          </a:ln>
        </p:spPr>
        <p:txBody>
          <a:bodyPr/>
          <a:lstStyle/>
          <a:p>
            <a:fld id="{5562184F-0BDB-417F-AC85-47FDD62EB4F2}" type="slidenum">
              <a:rPr lang="zh-CN" altLang="zh-CN" smtClean="0"/>
              <a:pPr/>
              <a:t>281</a:t>
            </a:fld>
            <a:endParaRPr lang="zh-CN" altLang="zh-CN" smtClean="0"/>
          </a:p>
        </p:txBody>
      </p:sp>
      <p:sp>
        <p:nvSpPr>
          <p:cNvPr id="523267" name="Text Box 1"/>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A45B204-0D92-440E-898B-0A7084522302}" type="slidenum">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281</a:t>
            </a:fld>
            <a:endParaRPr lang="en-US" altLang="zh-CN" sz="1200">
              <a:solidFill>
                <a:srgbClr val="000000"/>
              </a:solidFill>
            </a:endParaRPr>
          </a:p>
        </p:txBody>
      </p:sp>
      <p:sp>
        <p:nvSpPr>
          <p:cNvPr id="523268" name="Rectangle 2"/>
          <p:cNvSpPr>
            <a:spLocks noGrp="1" noRot="1" noChangeAspect="1" noChangeArrowheads="1" noTextEdit="1"/>
          </p:cNvSpPr>
          <p:nvPr>
            <p:ph type="sldImg"/>
          </p:nvPr>
        </p:nvSpPr>
        <p:spPr>
          <a:xfrm>
            <a:off x="1527175" y="923925"/>
            <a:ext cx="4260850" cy="3195638"/>
          </a:xfrm>
          <a:solidFill>
            <a:srgbClr val="FFFFFF"/>
          </a:solidFill>
          <a:ln/>
        </p:spPr>
      </p:sp>
      <p:sp>
        <p:nvSpPr>
          <p:cNvPr id="523269" name="Text Box 3"/>
          <p:cNvSpPr txBox="1">
            <a:spLocks noChangeArrowheads="1"/>
          </p:cNvSpPr>
          <p:nvPr/>
        </p:nvSpPr>
        <p:spPr bwMode="auto">
          <a:xfrm>
            <a:off x="974725" y="4559300"/>
            <a:ext cx="5365750" cy="4321175"/>
          </a:xfrm>
          <a:prstGeom prst="rect">
            <a:avLst/>
          </a:prstGeom>
          <a:solidFill>
            <a:srgbClr val="FFFFFF"/>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39325389"/>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4290" name="Rectangle 7"/>
          <p:cNvSpPr>
            <a:spLocks noGrp="1" noChangeArrowheads="1"/>
          </p:cNvSpPr>
          <p:nvPr>
            <p:ph type="sldNum" sz="quarter"/>
          </p:nvPr>
        </p:nvSpPr>
        <p:spPr>
          <a:noFill/>
          <a:ln>
            <a:round/>
            <a:headEnd/>
            <a:tailEnd/>
          </a:ln>
        </p:spPr>
        <p:txBody>
          <a:bodyPr/>
          <a:lstStyle/>
          <a:p>
            <a:fld id="{E50C75BB-E97A-418F-8D3E-590B867C5A6F}" type="slidenum">
              <a:rPr lang="zh-CN" altLang="zh-CN" smtClean="0"/>
              <a:pPr/>
              <a:t>282</a:t>
            </a:fld>
            <a:endParaRPr lang="zh-CN" altLang="zh-CN" smtClean="0"/>
          </a:p>
        </p:txBody>
      </p:sp>
      <p:sp>
        <p:nvSpPr>
          <p:cNvPr id="524291"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524292"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2747435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5938" name="Rectangle 7"/>
          <p:cNvSpPr>
            <a:spLocks noGrp="1" noChangeArrowheads="1"/>
          </p:cNvSpPr>
          <p:nvPr>
            <p:ph type="sldNum" sz="quarter"/>
          </p:nvPr>
        </p:nvSpPr>
        <p:spPr>
          <a:noFill/>
          <a:ln>
            <a:round/>
            <a:headEnd/>
            <a:tailEnd/>
          </a:ln>
        </p:spPr>
        <p:txBody>
          <a:bodyPr/>
          <a:lstStyle/>
          <a:p>
            <a:fld id="{50BAC26B-B61D-4106-9A98-D9DD07481968}" type="slidenum">
              <a:rPr lang="zh-CN" altLang="zh-CN" smtClean="0"/>
              <a:pPr/>
              <a:t>2</a:t>
            </a:fld>
            <a:endParaRPr lang="zh-CN" altLang="zh-CN" smtClean="0"/>
          </a:p>
        </p:txBody>
      </p:sp>
      <p:sp>
        <p:nvSpPr>
          <p:cNvPr id="295939"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295940"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0081823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4370" name="Rectangle 7"/>
          <p:cNvSpPr>
            <a:spLocks noGrp="1" noChangeArrowheads="1"/>
          </p:cNvSpPr>
          <p:nvPr>
            <p:ph type="sldNum" sz="quarter"/>
          </p:nvPr>
        </p:nvSpPr>
        <p:spPr>
          <a:noFill/>
          <a:ln>
            <a:round/>
            <a:headEnd/>
            <a:tailEnd/>
          </a:ln>
        </p:spPr>
        <p:txBody>
          <a:bodyPr/>
          <a:lstStyle/>
          <a:p>
            <a:fld id="{BC788795-AEF8-41B7-A442-771FC7150E73}" type="slidenum">
              <a:rPr lang="zh-CN" altLang="zh-CN" smtClean="0"/>
              <a:pPr/>
              <a:t>20</a:t>
            </a:fld>
            <a:endParaRPr lang="zh-CN" altLang="zh-CN" smtClean="0"/>
          </a:p>
        </p:txBody>
      </p:sp>
      <p:sp>
        <p:nvSpPr>
          <p:cNvPr id="314371"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14372"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4136064927"/>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5314" name="Rectangle 7"/>
          <p:cNvSpPr>
            <a:spLocks noGrp="1" noChangeArrowheads="1"/>
          </p:cNvSpPr>
          <p:nvPr>
            <p:ph type="sldNum" sz="quarter"/>
          </p:nvPr>
        </p:nvSpPr>
        <p:spPr>
          <a:noFill/>
          <a:ln>
            <a:round/>
            <a:headEnd/>
            <a:tailEnd/>
          </a:ln>
        </p:spPr>
        <p:txBody>
          <a:bodyPr/>
          <a:lstStyle/>
          <a:p>
            <a:fld id="{BD552FE4-9139-43E0-BF30-B846A0EBF0AE}" type="slidenum">
              <a:rPr lang="zh-CN" altLang="zh-CN" smtClean="0"/>
              <a:pPr/>
              <a:t>283</a:t>
            </a:fld>
            <a:endParaRPr lang="zh-CN" altLang="zh-CN" smtClean="0"/>
          </a:p>
        </p:txBody>
      </p:sp>
      <p:sp>
        <p:nvSpPr>
          <p:cNvPr id="525315"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525316"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1942843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6338" name="Rectangle 7"/>
          <p:cNvSpPr>
            <a:spLocks noGrp="1" noChangeArrowheads="1"/>
          </p:cNvSpPr>
          <p:nvPr>
            <p:ph type="sldNum" sz="quarter"/>
          </p:nvPr>
        </p:nvSpPr>
        <p:spPr>
          <a:noFill/>
          <a:ln>
            <a:round/>
            <a:headEnd/>
            <a:tailEnd/>
          </a:ln>
        </p:spPr>
        <p:txBody>
          <a:bodyPr/>
          <a:lstStyle/>
          <a:p>
            <a:fld id="{8E3BD1A1-9E18-46BE-8F33-A2C73F8CD0FB}" type="slidenum">
              <a:rPr lang="zh-CN" altLang="zh-CN" smtClean="0"/>
              <a:pPr/>
              <a:t>284</a:t>
            </a:fld>
            <a:endParaRPr lang="zh-CN" altLang="zh-CN" smtClean="0"/>
          </a:p>
        </p:txBody>
      </p:sp>
      <p:sp>
        <p:nvSpPr>
          <p:cNvPr id="526339" name="Text Box 1"/>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1A3CB23-AFAA-411C-A429-200BA54A236A}" type="slidenum">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284</a:t>
            </a:fld>
            <a:endParaRPr lang="en-US" altLang="zh-CN" sz="1200">
              <a:solidFill>
                <a:srgbClr val="000000"/>
              </a:solidFill>
            </a:endParaRPr>
          </a:p>
        </p:txBody>
      </p:sp>
      <p:sp>
        <p:nvSpPr>
          <p:cNvPr id="526340" name="Rectangle 2"/>
          <p:cNvSpPr>
            <a:spLocks noGrp="1" noRot="1" noChangeAspect="1" noChangeArrowheads="1" noTextEdit="1"/>
          </p:cNvSpPr>
          <p:nvPr>
            <p:ph type="sldImg"/>
          </p:nvPr>
        </p:nvSpPr>
        <p:spPr>
          <a:xfrm>
            <a:off x="1527175" y="923925"/>
            <a:ext cx="4260850" cy="3195638"/>
          </a:xfrm>
          <a:solidFill>
            <a:srgbClr val="FFFFFF"/>
          </a:solidFill>
          <a:ln/>
        </p:spPr>
      </p:sp>
      <p:sp>
        <p:nvSpPr>
          <p:cNvPr id="526341" name="Text Box 3"/>
          <p:cNvSpPr txBox="1">
            <a:spLocks noChangeArrowheads="1"/>
          </p:cNvSpPr>
          <p:nvPr/>
        </p:nvSpPr>
        <p:spPr bwMode="auto">
          <a:xfrm>
            <a:off x="974725" y="4559300"/>
            <a:ext cx="5365750" cy="4321175"/>
          </a:xfrm>
          <a:prstGeom prst="rect">
            <a:avLst/>
          </a:prstGeom>
          <a:solidFill>
            <a:srgbClr val="FFFFFF"/>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3929247067"/>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7362" name="Rectangle 7"/>
          <p:cNvSpPr>
            <a:spLocks noGrp="1" noChangeArrowheads="1"/>
          </p:cNvSpPr>
          <p:nvPr>
            <p:ph type="sldNum" sz="quarter"/>
          </p:nvPr>
        </p:nvSpPr>
        <p:spPr>
          <a:noFill/>
          <a:ln>
            <a:round/>
            <a:headEnd/>
            <a:tailEnd/>
          </a:ln>
        </p:spPr>
        <p:txBody>
          <a:bodyPr/>
          <a:lstStyle/>
          <a:p>
            <a:fld id="{8E4F727E-A038-4943-9DEB-245742A14747}" type="slidenum">
              <a:rPr lang="zh-CN" altLang="zh-CN" smtClean="0"/>
              <a:pPr/>
              <a:t>285</a:t>
            </a:fld>
            <a:endParaRPr lang="zh-CN" altLang="zh-CN" smtClean="0"/>
          </a:p>
        </p:txBody>
      </p:sp>
      <p:sp>
        <p:nvSpPr>
          <p:cNvPr id="527363" name="Text Box 1"/>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4AD8E1D-57EF-40EE-9B49-1E9B2D2FEE80}" type="slidenum">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285</a:t>
            </a:fld>
            <a:endParaRPr lang="en-US" altLang="zh-CN" sz="1200">
              <a:solidFill>
                <a:srgbClr val="000000"/>
              </a:solidFill>
            </a:endParaRPr>
          </a:p>
        </p:txBody>
      </p:sp>
      <p:sp>
        <p:nvSpPr>
          <p:cNvPr id="527364" name="Rectangle 2"/>
          <p:cNvSpPr>
            <a:spLocks noGrp="1" noRot="1" noChangeAspect="1" noChangeArrowheads="1" noTextEdit="1"/>
          </p:cNvSpPr>
          <p:nvPr>
            <p:ph type="sldImg"/>
          </p:nvPr>
        </p:nvSpPr>
        <p:spPr>
          <a:xfrm>
            <a:off x="1527175" y="923925"/>
            <a:ext cx="4260850" cy="3195638"/>
          </a:xfrm>
          <a:solidFill>
            <a:srgbClr val="FFFFFF"/>
          </a:solidFill>
          <a:ln/>
        </p:spPr>
      </p:sp>
      <p:sp>
        <p:nvSpPr>
          <p:cNvPr id="527365" name="Text Box 3"/>
          <p:cNvSpPr txBox="1">
            <a:spLocks noChangeArrowheads="1"/>
          </p:cNvSpPr>
          <p:nvPr/>
        </p:nvSpPr>
        <p:spPr bwMode="auto">
          <a:xfrm>
            <a:off x="974725" y="4559300"/>
            <a:ext cx="5365750" cy="4321175"/>
          </a:xfrm>
          <a:prstGeom prst="rect">
            <a:avLst/>
          </a:prstGeom>
          <a:solidFill>
            <a:srgbClr val="FFFFFF"/>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2873827601"/>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8386" name="Rectangle 7"/>
          <p:cNvSpPr>
            <a:spLocks noGrp="1" noChangeArrowheads="1"/>
          </p:cNvSpPr>
          <p:nvPr>
            <p:ph type="sldNum" sz="quarter"/>
          </p:nvPr>
        </p:nvSpPr>
        <p:spPr>
          <a:noFill/>
          <a:ln>
            <a:round/>
            <a:headEnd/>
            <a:tailEnd/>
          </a:ln>
        </p:spPr>
        <p:txBody>
          <a:bodyPr/>
          <a:lstStyle/>
          <a:p>
            <a:fld id="{B6370EE2-37B5-44AE-A8A5-009C013BE7E4}" type="slidenum">
              <a:rPr lang="zh-CN" altLang="zh-CN" smtClean="0"/>
              <a:pPr/>
              <a:t>286</a:t>
            </a:fld>
            <a:endParaRPr lang="zh-CN" altLang="zh-CN" smtClean="0"/>
          </a:p>
        </p:txBody>
      </p:sp>
      <p:sp>
        <p:nvSpPr>
          <p:cNvPr id="528387" name="Text Box 1"/>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F43DBAD-B880-45C5-80B5-007590C5F6B3}" type="slidenum">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286</a:t>
            </a:fld>
            <a:endParaRPr lang="en-US" altLang="zh-CN" sz="1200">
              <a:solidFill>
                <a:srgbClr val="000000"/>
              </a:solidFill>
            </a:endParaRPr>
          </a:p>
        </p:txBody>
      </p:sp>
      <p:sp>
        <p:nvSpPr>
          <p:cNvPr id="528388" name="Rectangle 2"/>
          <p:cNvSpPr>
            <a:spLocks noGrp="1" noRot="1" noChangeAspect="1" noChangeArrowheads="1" noTextEdit="1"/>
          </p:cNvSpPr>
          <p:nvPr>
            <p:ph type="sldImg"/>
          </p:nvPr>
        </p:nvSpPr>
        <p:spPr>
          <a:xfrm>
            <a:off x="1527175" y="923925"/>
            <a:ext cx="4260850" cy="3195638"/>
          </a:xfrm>
          <a:solidFill>
            <a:srgbClr val="FFFFFF"/>
          </a:solidFill>
          <a:ln/>
        </p:spPr>
      </p:sp>
      <p:sp>
        <p:nvSpPr>
          <p:cNvPr id="528389" name="Text Box 3"/>
          <p:cNvSpPr txBox="1">
            <a:spLocks noChangeArrowheads="1"/>
          </p:cNvSpPr>
          <p:nvPr/>
        </p:nvSpPr>
        <p:spPr bwMode="auto">
          <a:xfrm>
            <a:off x="974725" y="4559300"/>
            <a:ext cx="5365750" cy="4321175"/>
          </a:xfrm>
          <a:prstGeom prst="rect">
            <a:avLst/>
          </a:prstGeom>
          <a:solidFill>
            <a:srgbClr val="FFFFFF"/>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49995078"/>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9410" name="Rectangle 7"/>
          <p:cNvSpPr>
            <a:spLocks noGrp="1" noChangeArrowheads="1"/>
          </p:cNvSpPr>
          <p:nvPr>
            <p:ph type="sldNum" sz="quarter"/>
          </p:nvPr>
        </p:nvSpPr>
        <p:spPr>
          <a:noFill/>
          <a:ln>
            <a:round/>
            <a:headEnd/>
            <a:tailEnd/>
          </a:ln>
        </p:spPr>
        <p:txBody>
          <a:bodyPr/>
          <a:lstStyle/>
          <a:p>
            <a:fld id="{F0CA5A0D-1CF2-4C0F-A30E-5D42A3CD7CBE}" type="slidenum">
              <a:rPr lang="zh-CN" altLang="zh-CN" smtClean="0"/>
              <a:pPr/>
              <a:t>287</a:t>
            </a:fld>
            <a:endParaRPr lang="zh-CN" altLang="zh-CN" smtClean="0"/>
          </a:p>
        </p:txBody>
      </p:sp>
      <p:sp>
        <p:nvSpPr>
          <p:cNvPr id="529411" name="Text Box 1"/>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C2C0A12-F996-4252-B7B4-51EBE3DF92DB}" type="slidenum">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287</a:t>
            </a:fld>
            <a:endParaRPr lang="en-US" altLang="zh-CN" sz="1200">
              <a:solidFill>
                <a:srgbClr val="000000"/>
              </a:solidFill>
            </a:endParaRPr>
          </a:p>
        </p:txBody>
      </p:sp>
      <p:sp>
        <p:nvSpPr>
          <p:cNvPr id="529412" name="Rectangle 2"/>
          <p:cNvSpPr>
            <a:spLocks noGrp="1" noRot="1" noChangeAspect="1" noChangeArrowheads="1" noTextEdit="1"/>
          </p:cNvSpPr>
          <p:nvPr>
            <p:ph type="sldImg"/>
          </p:nvPr>
        </p:nvSpPr>
        <p:spPr>
          <a:xfrm>
            <a:off x="1527175" y="923925"/>
            <a:ext cx="4260850" cy="3195638"/>
          </a:xfrm>
          <a:solidFill>
            <a:srgbClr val="FFFFFF"/>
          </a:solidFill>
          <a:ln/>
        </p:spPr>
      </p:sp>
      <p:sp>
        <p:nvSpPr>
          <p:cNvPr id="529413" name="Text Box 3"/>
          <p:cNvSpPr txBox="1">
            <a:spLocks noChangeArrowheads="1"/>
          </p:cNvSpPr>
          <p:nvPr/>
        </p:nvSpPr>
        <p:spPr bwMode="auto">
          <a:xfrm>
            <a:off x="974725" y="4559300"/>
            <a:ext cx="5365750" cy="4321175"/>
          </a:xfrm>
          <a:prstGeom prst="rect">
            <a:avLst/>
          </a:prstGeom>
          <a:solidFill>
            <a:srgbClr val="FFFFFF"/>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546255454"/>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0434" name="Rectangle 7"/>
          <p:cNvSpPr>
            <a:spLocks noGrp="1" noChangeArrowheads="1"/>
          </p:cNvSpPr>
          <p:nvPr>
            <p:ph type="sldNum" sz="quarter"/>
          </p:nvPr>
        </p:nvSpPr>
        <p:spPr>
          <a:noFill/>
          <a:ln>
            <a:round/>
            <a:headEnd/>
            <a:tailEnd/>
          </a:ln>
        </p:spPr>
        <p:txBody>
          <a:bodyPr/>
          <a:lstStyle/>
          <a:p>
            <a:fld id="{5DFDAE2B-4995-47A0-8393-E45865E7DA41}" type="slidenum">
              <a:rPr lang="zh-CN" altLang="zh-CN" smtClean="0"/>
              <a:pPr/>
              <a:t>288</a:t>
            </a:fld>
            <a:endParaRPr lang="zh-CN" altLang="zh-CN" smtClean="0"/>
          </a:p>
        </p:txBody>
      </p:sp>
      <p:sp>
        <p:nvSpPr>
          <p:cNvPr id="530435" name="Text Box 1"/>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A3D83803-06F7-4C18-95F4-489363B5C866}" type="slidenum">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288</a:t>
            </a:fld>
            <a:endParaRPr lang="en-US" altLang="zh-CN" sz="1200">
              <a:solidFill>
                <a:srgbClr val="000000"/>
              </a:solidFill>
            </a:endParaRPr>
          </a:p>
        </p:txBody>
      </p:sp>
      <p:sp>
        <p:nvSpPr>
          <p:cNvPr id="530436" name="Rectangle 2"/>
          <p:cNvSpPr>
            <a:spLocks noGrp="1" noRot="1" noChangeAspect="1" noChangeArrowheads="1" noTextEdit="1"/>
          </p:cNvSpPr>
          <p:nvPr>
            <p:ph type="sldImg"/>
          </p:nvPr>
        </p:nvSpPr>
        <p:spPr>
          <a:xfrm>
            <a:off x="1266825" y="727075"/>
            <a:ext cx="4781550" cy="3586163"/>
          </a:xfrm>
          <a:solidFill>
            <a:srgbClr val="FFFFFF"/>
          </a:solidFill>
          <a:ln/>
        </p:spPr>
      </p:sp>
      <p:sp>
        <p:nvSpPr>
          <p:cNvPr id="530437" name="Text Box 3"/>
          <p:cNvSpPr txBox="1">
            <a:spLocks noChangeArrowheads="1"/>
          </p:cNvSpPr>
          <p:nvPr/>
        </p:nvSpPr>
        <p:spPr bwMode="auto">
          <a:xfrm>
            <a:off x="973138" y="4557713"/>
            <a:ext cx="5367337" cy="4322762"/>
          </a:xfrm>
          <a:prstGeom prst="rect">
            <a:avLst/>
          </a:prstGeom>
          <a:solidFill>
            <a:srgbClr val="FFFFFF"/>
          </a:solidFill>
          <a:ln w="9360" cap="sq">
            <a:solidFill>
              <a:srgbClr val="000000"/>
            </a:solidFill>
            <a:miter lim="800000"/>
            <a:headEnd/>
            <a:tailEnd/>
          </a:ln>
        </p:spPr>
        <p:txBody>
          <a:bodyPr lIns="95400" tIns="47520" rIns="95400" bIns="47520"/>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Load-store buffer in L1 cache doesn’t behave like that, and hence 15% slowdown.</a:t>
            </a:r>
          </a:p>
        </p:txBody>
      </p:sp>
    </p:spTree>
    <p:extLst>
      <p:ext uri="{BB962C8B-B14F-4D97-AF65-F5344CB8AC3E}">
        <p14:creationId xmlns:p14="http://schemas.microsoft.com/office/powerpoint/2010/main" val="942636496"/>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1458" name="Rectangle 7"/>
          <p:cNvSpPr>
            <a:spLocks noGrp="1" noChangeArrowheads="1"/>
          </p:cNvSpPr>
          <p:nvPr>
            <p:ph type="sldNum" sz="quarter"/>
          </p:nvPr>
        </p:nvSpPr>
        <p:spPr>
          <a:noFill/>
          <a:ln>
            <a:round/>
            <a:headEnd/>
            <a:tailEnd/>
          </a:ln>
        </p:spPr>
        <p:txBody>
          <a:bodyPr/>
          <a:lstStyle/>
          <a:p>
            <a:fld id="{B09AB0E8-CCF7-4076-B085-2B4E5613FA51}" type="slidenum">
              <a:rPr lang="zh-CN" altLang="zh-CN" smtClean="0"/>
              <a:pPr/>
              <a:t>289</a:t>
            </a:fld>
            <a:endParaRPr lang="zh-CN" altLang="zh-CN" smtClean="0"/>
          </a:p>
        </p:txBody>
      </p:sp>
      <p:sp>
        <p:nvSpPr>
          <p:cNvPr id="531459" name="Text Box 1"/>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3E4FDE8D-B3B3-45DD-8FD0-598A3A80BF5A}" type="slidenum">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289</a:t>
            </a:fld>
            <a:endParaRPr lang="en-US" altLang="zh-CN" sz="1200">
              <a:solidFill>
                <a:srgbClr val="000000"/>
              </a:solidFill>
            </a:endParaRPr>
          </a:p>
        </p:txBody>
      </p:sp>
      <p:sp>
        <p:nvSpPr>
          <p:cNvPr id="531460" name="Rectangle 2"/>
          <p:cNvSpPr>
            <a:spLocks noGrp="1" noRot="1" noChangeAspect="1" noChangeArrowheads="1" noTextEdit="1"/>
          </p:cNvSpPr>
          <p:nvPr>
            <p:ph type="sldImg"/>
          </p:nvPr>
        </p:nvSpPr>
        <p:spPr>
          <a:xfrm>
            <a:off x="1527175" y="923925"/>
            <a:ext cx="4260850" cy="3195638"/>
          </a:xfrm>
          <a:solidFill>
            <a:srgbClr val="FFFFFF"/>
          </a:solidFill>
          <a:ln/>
        </p:spPr>
      </p:sp>
      <p:sp>
        <p:nvSpPr>
          <p:cNvPr id="531461" name="Text Box 3"/>
          <p:cNvSpPr txBox="1">
            <a:spLocks noChangeArrowheads="1"/>
          </p:cNvSpPr>
          <p:nvPr/>
        </p:nvSpPr>
        <p:spPr bwMode="auto">
          <a:xfrm>
            <a:off x="974725" y="4559300"/>
            <a:ext cx="5365750" cy="4321175"/>
          </a:xfrm>
          <a:prstGeom prst="rect">
            <a:avLst/>
          </a:prstGeom>
          <a:solidFill>
            <a:srgbClr val="FFFFFF"/>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2814890225"/>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482" name="Rectangle 7"/>
          <p:cNvSpPr>
            <a:spLocks noGrp="1" noChangeArrowheads="1"/>
          </p:cNvSpPr>
          <p:nvPr>
            <p:ph type="sldNum" sz="quarter"/>
          </p:nvPr>
        </p:nvSpPr>
        <p:spPr>
          <a:noFill/>
          <a:ln>
            <a:round/>
            <a:headEnd/>
            <a:tailEnd/>
          </a:ln>
        </p:spPr>
        <p:txBody>
          <a:bodyPr/>
          <a:lstStyle/>
          <a:p>
            <a:fld id="{9CD24A33-75EA-4898-AC8B-3EF5FB966F9C}" type="slidenum">
              <a:rPr lang="zh-CN" altLang="zh-CN" smtClean="0"/>
              <a:pPr/>
              <a:t>290</a:t>
            </a:fld>
            <a:endParaRPr lang="zh-CN" altLang="zh-CN" smtClean="0"/>
          </a:p>
        </p:txBody>
      </p:sp>
      <p:sp>
        <p:nvSpPr>
          <p:cNvPr id="53248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532484"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931721724"/>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3506" name="Rectangle 7"/>
          <p:cNvSpPr>
            <a:spLocks noGrp="1" noChangeArrowheads="1"/>
          </p:cNvSpPr>
          <p:nvPr>
            <p:ph type="sldNum" sz="quarter"/>
          </p:nvPr>
        </p:nvSpPr>
        <p:spPr>
          <a:noFill/>
          <a:ln>
            <a:round/>
            <a:headEnd/>
            <a:tailEnd/>
          </a:ln>
        </p:spPr>
        <p:txBody>
          <a:bodyPr/>
          <a:lstStyle/>
          <a:p>
            <a:fld id="{2789D209-1B61-48B0-8BFE-03CC37C51AF3}" type="slidenum">
              <a:rPr lang="zh-CN" altLang="zh-CN" smtClean="0"/>
              <a:pPr/>
              <a:t>291</a:t>
            </a:fld>
            <a:endParaRPr lang="zh-CN" altLang="zh-CN" smtClean="0"/>
          </a:p>
        </p:txBody>
      </p:sp>
      <p:sp>
        <p:nvSpPr>
          <p:cNvPr id="533507"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533508"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3151998679"/>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4530" name="Rectangle 7"/>
          <p:cNvSpPr>
            <a:spLocks noGrp="1" noChangeArrowheads="1"/>
          </p:cNvSpPr>
          <p:nvPr>
            <p:ph type="sldNum" sz="quarter"/>
          </p:nvPr>
        </p:nvSpPr>
        <p:spPr>
          <a:noFill/>
          <a:ln>
            <a:round/>
            <a:headEnd/>
            <a:tailEnd/>
          </a:ln>
        </p:spPr>
        <p:txBody>
          <a:bodyPr/>
          <a:lstStyle/>
          <a:p>
            <a:fld id="{B4C90749-7DF4-4758-BAC9-B7BB74470CDF}" type="slidenum">
              <a:rPr lang="zh-CN" altLang="zh-CN" smtClean="0"/>
              <a:pPr/>
              <a:t>292</a:t>
            </a:fld>
            <a:endParaRPr lang="zh-CN" altLang="zh-CN" smtClean="0"/>
          </a:p>
        </p:txBody>
      </p:sp>
      <p:sp>
        <p:nvSpPr>
          <p:cNvPr id="534531"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534532"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23342089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5394" name="Rectangle 7"/>
          <p:cNvSpPr>
            <a:spLocks noGrp="1" noChangeArrowheads="1"/>
          </p:cNvSpPr>
          <p:nvPr>
            <p:ph type="sldNum" sz="quarter"/>
          </p:nvPr>
        </p:nvSpPr>
        <p:spPr>
          <a:noFill/>
          <a:ln>
            <a:round/>
            <a:headEnd/>
            <a:tailEnd/>
          </a:ln>
        </p:spPr>
        <p:txBody>
          <a:bodyPr/>
          <a:lstStyle/>
          <a:p>
            <a:fld id="{F7686E14-CEF9-48AA-87F5-A90D1EC2E6AB}" type="slidenum">
              <a:rPr lang="zh-CN" altLang="zh-CN" smtClean="0"/>
              <a:pPr/>
              <a:t>21</a:t>
            </a:fld>
            <a:endParaRPr lang="zh-CN" altLang="zh-CN" smtClean="0"/>
          </a:p>
        </p:txBody>
      </p:sp>
      <p:sp>
        <p:nvSpPr>
          <p:cNvPr id="315395" name="Text Box 1"/>
          <p:cNvSpPr txBox="1">
            <a:spLocks noChangeArrowheads="1"/>
          </p:cNvSpPr>
          <p:nvPr/>
        </p:nvSpPr>
        <p:spPr bwMode="auto">
          <a:xfrm>
            <a:off x="685800" y="4400550"/>
            <a:ext cx="5486400" cy="3600450"/>
          </a:xfrm>
          <a:prstGeom prst="rect">
            <a:avLst/>
          </a:prstGeom>
          <a:noFill/>
          <a:ln w="9525">
            <a:noFill/>
            <a:round/>
            <a:headEnd/>
            <a:tailEnd/>
          </a:ln>
        </p:spPr>
        <p:txBody>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LD F0 to output to next LD F0</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ADD F0 input to LD F0</a:t>
            </a:r>
          </a:p>
        </p:txBody>
      </p:sp>
      <p:sp>
        <p:nvSpPr>
          <p:cNvPr id="315396" name="Rectangle 2"/>
          <p:cNvSpPr>
            <a:spLocks noGrp="1" noRot="1" noChangeAspect="1" noChangeArrowheads="1" noTextEdit="1"/>
          </p:cNvSpPr>
          <p:nvPr>
            <p:ph type="sldImg"/>
          </p:nvPr>
        </p:nvSpPr>
        <p:spPr>
          <a:xfrm>
            <a:off x="1371600" y="1143000"/>
            <a:ext cx="4114800" cy="3086100"/>
          </a:xfrm>
          <a:solidFill>
            <a:srgbClr val="FFFFFF"/>
          </a:solidFill>
          <a:ln/>
        </p:spPr>
      </p:sp>
    </p:spTree>
    <p:extLst>
      <p:ext uri="{BB962C8B-B14F-4D97-AF65-F5344CB8AC3E}">
        <p14:creationId xmlns:p14="http://schemas.microsoft.com/office/powerpoint/2010/main" val="293895477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5554" name="Rectangle 7"/>
          <p:cNvSpPr>
            <a:spLocks noGrp="1" noChangeArrowheads="1"/>
          </p:cNvSpPr>
          <p:nvPr>
            <p:ph type="sldNum" sz="quarter"/>
          </p:nvPr>
        </p:nvSpPr>
        <p:spPr>
          <a:noFill/>
          <a:ln>
            <a:round/>
            <a:headEnd/>
            <a:tailEnd/>
          </a:ln>
        </p:spPr>
        <p:txBody>
          <a:bodyPr/>
          <a:lstStyle/>
          <a:p>
            <a:fld id="{B5237BF6-8336-41DC-AF21-EB4DA7139298}" type="slidenum">
              <a:rPr lang="zh-CN" altLang="zh-CN" smtClean="0"/>
              <a:pPr/>
              <a:t>293</a:t>
            </a:fld>
            <a:endParaRPr lang="zh-CN" altLang="zh-CN" smtClean="0"/>
          </a:p>
        </p:txBody>
      </p:sp>
      <p:sp>
        <p:nvSpPr>
          <p:cNvPr id="535555"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535556"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040923762"/>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6578" name="Rectangle 7"/>
          <p:cNvSpPr>
            <a:spLocks noGrp="1" noChangeArrowheads="1"/>
          </p:cNvSpPr>
          <p:nvPr>
            <p:ph type="sldNum" sz="quarter"/>
          </p:nvPr>
        </p:nvSpPr>
        <p:spPr>
          <a:noFill/>
          <a:ln>
            <a:round/>
            <a:headEnd/>
            <a:tailEnd/>
          </a:ln>
        </p:spPr>
        <p:txBody>
          <a:bodyPr/>
          <a:lstStyle/>
          <a:p>
            <a:fld id="{E2F28C8B-57CC-4782-B8C5-7CEC848EB854}" type="slidenum">
              <a:rPr lang="zh-CN" altLang="zh-CN" smtClean="0"/>
              <a:pPr/>
              <a:t>294</a:t>
            </a:fld>
            <a:endParaRPr lang="zh-CN" altLang="zh-CN" smtClean="0"/>
          </a:p>
        </p:txBody>
      </p:sp>
      <p:sp>
        <p:nvSpPr>
          <p:cNvPr id="536579"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536580"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25280771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6418" name="Rectangle 7"/>
          <p:cNvSpPr>
            <a:spLocks noGrp="1" noChangeArrowheads="1"/>
          </p:cNvSpPr>
          <p:nvPr>
            <p:ph type="sldNum" sz="quarter"/>
          </p:nvPr>
        </p:nvSpPr>
        <p:spPr>
          <a:noFill/>
          <a:ln>
            <a:round/>
            <a:headEnd/>
            <a:tailEnd/>
          </a:ln>
        </p:spPr>
        <p:txBody>
          <a:bodyPr/>
          <a:lstStyle/>
          <a:p>
            <a:fld id="{59A9BCAD-DE77-45F5-9A4F-73C0CF5B23E2}" type="slidenum">
              <a:rPr lang="zh-CN" altLang="zh-CN" smtClean="0"/>
              <a:pPr/>
              <a:t>22</a:t>
            </a:fld>
            <a:endParaRPr lang="zh-CN" altLang="zh-CN" smtClean="0"/>
          </a:p>
        </p:txBody>
      </p:sp>
      <p:sp>
        <p:nvSpPr>
          <p:cNvPr id="316419" name="Text Box 1"/>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
        <p:nvSpPr>
          <p:cNvPr id="316420" name="Rectangle 2"/>
          <p:cNvSpPr>
            <a:spLocks noGrp="1" noRot="1" noChangeAspect="1" noChangeArrowheads="1" noTextEdit="1"/>
          </p:cNvSpPr>
          <p:nvPr>
            <p:ph type="sldImg"/>
          </p:nvPr>
        </p:nvSpPr>
        <p:spPr>
          <a:xfrm>
            <a:off x="1371600" y="1143000"/>
            <a:ext cx="4114800" cy="3086100"/>
          </a:xfrm>
          <a:solidFill>
            <a:srgbClr val="FFFFFF"/>
          </a:solidFill>
          <a:ln/>
        </p:spPr>
      </p:sp>
    </p:spTree>
    <p:extLst>
      <p:ext uri="{BB962C8B-B14F-4D97-AF65-F5344CB8AC3E}">
        <p14:creationId xmlns:p14="http://schemas.microsoft.com/office/powerpoint/2010/main" val="24212941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42" name="Rectangle 7"/>
          <p:cNvSpPr>
            <a:spLocks noGrp="1" noChangeArrowheads="1"/>
          </p:cNvSpPr>
          <p:nvPr>
            <p:ph type="sldNum" sz="quarter"/>
          </p:nvPr>
        </p:nvSpPr>
        <p:spPr>
          <a:noFill/>
          <a:ln>
            <a:round/>
            <a:headEnd/>
            <a:tailEnd/>
          </a:ln>
        </p:spPr>
        <p:txBody>
          <a:bodyPr/>
          <a:lstStyle/>
          <a:p>
            <a:fld id="{EFF50149-7DC9-44C7-A9C7-1A67DE57533E}" type="slidenum">
              <a:rPr lang="zh-CN" altLang="zh-CN" smtClean="0"/>
              <a:pPr/>
              <a:t>23</a:t>
            </a:fld>
            <a:endParaRPr lang="zh-CN" altLang="zh-CN" smtClean="0"/>
          </a:p>
        </p:txBody>
      </p:sp>
      <p:sp>
        <p:nvSpPr>
          <p:cNvPr id="31744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17444"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35689959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8466" name="Rectangle 7"/>
          <p:cNvSpPr>
            <a:spLocks noGrp="1" noChangeArrowheads="1"/>
          </p:cNvSpPr>
          <p:nvPr>
            <p:ph type="sldNum" sz="quarter"/>
          </p:nvPr>
        </p:nvSpPr>
        <p:spPr>
          <a:noFill/>
          <a:ln>
            <a:round/>
            <a:headEnd/>
            <a:tailEnd/>
          </a:ln>
        </p:spPr>
        <p:txBody>
          <a:bodyPr/>
          <a:lstStyle/>
          <a:p>
            <a:fld id="{58FF0406-F788-4327-ADF7-33DDF8218B52}" type="slidenum">
              <a:rPr lang="zh-CN" altLang="zh-CN" smtClean="0"/>
              <a:pPr/>
              <a:t>24</a:t>
            </a:fld>
            <a:endParaRPr lang="zh-CN" altLang="zh-CN" smtClean="0"/>
          </a:p>
        </p:txBody>
      </p:sp>
      <p:sp>
        <p:nvSpPr>
          <p:cNvPr id="318467"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18468"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6226758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9490" name="Rectangle 7"/>
          <p:cNvSpPr>
            <a:spLocks noGrp="1" noChangeArrowheads="1"/>
          </p:cNvSpPr>
          <p:nvPr>
            <p:ph type="sldNum" sz="quarter"/>
          </p:nvPr>
        </p:nvSpPr>
        <p:spPr>
          <a:noFill/>
          <a:ln>
            <a:round/>
            <a:headEnd/>
            <a:tailEnd/>
          </a:ln>
        </p:spPr>
        <p:txBody>
          <a:bodyPr/>
          <a:lstStyle/>
          <a:p>
            <a:fld id="{AAA3AED6-8AF3-4FAD-8F14-8D4D561B0EC3}" type="slidenum">
              <a:rPr lang="zh-CN" altLang="zh-CN" smtClean="0"/>
              <a:pPr/>
              <a:t>25</a:t>
            </a:fld>
            <a:endParaRPr lang="zh-CN" altLang="zh-CN" smtClean="0"/>
          </a:p>
        </p:txBody>
      </p:sp>
      <p:sp>
        <p:nvSpPr>
          <p:cNvPr id="319491" name="Text Box 1"/>
          <p:cNvSpPr txBox="1">
            <a:spLocks noChangeArrowheads="1"/>
          </p:cNvSpPr>
          <p:nvPr/>
        </p:nvSpPr>
        <p:spPr bwMode="auto">
          <a:xfrm>
            <a:off x="685800" y="4400550"/>
            <a:ext cx="5486400" cy="3600450"/>
          </a:xfrm>
          <a:prstGeom prst="rect">
            <a:avLst/>
          </a:prstGeom>
          <a:noFill/>
          <a:ln w="9525">
            <a:noFill/>
            <a:round/>
            <a:headEnd/>
            <a:tailEnd/>
          </a:ln>
        </p:spPr>
        <p:txBody>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Everything after branch to next branch</a:t>
            </a:r>
          </a:p>
        </p:txBody>
      </p:sp>
      <p:sp>
        <p:nvSpPr>
          <p:cNvPr id="319492" name="Rectangle 2"/>
          <p:cNvSpPr>
            <a:spLocks noGrp="1" noRot="1" noChangeAspect="1" noChangeArrowheads="1" noTextEdit="1"/>
          </p:cNvSpPr>
          <p:nvPr>
            <p:ph type="sldImg"/>
          </p:nvPr>
        </p:nvSpPr>
        <p:spPr>
          <a:xfrm>
            <a:off x="1371600" y="1143000"/>
            <a:ext cx="4114800" cy="3086100"/>
          </a:xfrm>
          <a:solidFill>
            <a:srgbClr val="FFFFFF"/>
          </a:solidFill>
          <a:ln/>
        </p:spPr>
      </p:sp>
    </p:spTree>
    <p:extLst>
      <p:ext uri="{BB962C8B-B14F-4D97-AF65-F5344CB8AC3E}">
        <p14:creationId xmlns:p14="http://schemas.microsoft.com/office/powerpoint/2010/main" val="33869514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0514" name="Rectangle 7"/>
          <p:cNvSpPr>
            <a:spLocks noGrp="1" noChangeArrowheads="1"/>
          </p:cNvSpPr>
          <p:nvPr>
            <p:ph type="sldNum" sz="quarter"/>
          </p:nvPr>
        </p:nvSpPr>
        <p:spPr>
          <a:noFill/>
          <a:ln>
            <a:round/>
            <a:headEnd/>
            <a:tailEnd/>
          </a:ln>
        </p:spPr>
        <p:txBody>
          <a:bodyPr/>
          <a:lstStyle/>
          <a:p>
            <a:fld id="{52027797-9CD5-4999-9B29-8C5E73A5A7F9}" type="slidenum">
              <a:rPr lang="zh-CN" altLang="zh-CN" smtClean="0"/>
              <a:pPr/>
              <a:t>26</a:t>
            </a:fld>
            <a:endParaRPr lang="zh-CN" altLang="zh-CN" smtClean="0"/>
          </a:p>
        </p:txBody>
      </p:sp>
      <p:sp>
        <p:nvSpPr>
          <p:cNvPr id="320515"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20516"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5387963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1538" name="Rectangle 7"/>
          <p:cNvSpPr>
            <a:spLocks noGrp="1" noChangeArrowheads="1"/>
          </p:cNvSpPr>
          <p:nvPr>
            <p:ph type="sldNum" sz="quarter"/>
          </p:nvPr>
        </p:nvSpPr>
        <p:spPr>
          <a:noFill/>
          <a:ln>
            <a:round/>
            <a:headEnd/>
            <a:tailEnd/>
          </a:ln>
        </p:spPr>
        <p:txBody>
          <a:bodyPr/>
          <a:lstStyle/>
          <a:p>
            <a:fld id="{3B36D881-493E-400C-B733-AFDF5E913A9A}" type="slidenum">
              <a:rPr lang="zh-CN" altLang="zh-CN" smtClean="0"/>
              <a:pPr/>
              <a:t>27</a:t>
            </a:fld>
            <a:endParaRPr lang="zh-CN" altLang="zh-CN" smtClean="0"/>
          </a:p>
        </p:txBody>
      </p:sp>
      <p:sp>
        <p:nvSpPr>
          <p:cNvPr id="321539"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21540"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151424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2562" name="Rectangle 7"/>
          <p:cNvSpPr>
            <a:spLocks noGrp="1" noChangeArrowheads="1"/>
          </p:cNvSpPr>
          <p:nvPr>
            <p:ph type="sldNum" sz="quarter"/>
          </p:nvPr>
        </p:nvSpPr>
        <p:spPr>
          <a:noFill/>
          <a:ln>
            <a:round/>
            <a:headEnd/>
            <a:tailEnd/>
          </a:ln>
        </p:spPr>
        <p:txBody>
          <a:bodyPr/>
          <a:lstStyle/>
          <a:p>
            <a:fld id="{11E35D58-2664-450B-9272-0F69884A6227}" type="slidenum">
              <a:rPr lang="zh-CN" altLang="zh-CN" smtClean="0"/>
              <a:pPr/>
              <a:t>28</a:t>
            </a:fld>
            <a:endParaRPr lang="zh-CN" altLang="zh-CN" smtClean="0"/>
          </a:p>
        </p:txBody>
      </p:sp>
      <p:sp>
        <p:nvSpPr>
          <p:cNvPr id="32256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22564" name="Text Box 2"/>
          <p:cNvSpPr txBox="1">
            <a:spLocks noChangeArrowheads="1"/>
          </p:cNvSpPr>
          <p:nvPr/>
        </p:nvSpPr>
        <p:spPr bwMode="auto">
          <a:xfrm>
            <a:off x="685800" y="4400550"/>
            <a:ext cx="5486400" cy="3600450"/>
          </a:xfrm>
          <a:prstGeom prst="rect">
            <a:avLst/>
          </a:prstGeom>
          <a:noFill/>
          <a:ln w="9525">
            <a:noFill/>
            <a:round/>
            <a:headEnd/>
            <a:tailEnd/>
          </a:ln>
        </p:spPr>
        <p:txBody>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2013-03-27</a:t>
            </a:r>
          </a:p>
        </p:txBody>
      </p:sp>
    </p:spTree>
    <p:extLst>
      <p:ext uri="{BB962C8B-B14F-4D97-AF65-F5344CB8AC3E}">
        <p14:creationId xmlns:p14="http://schemas.microsoft.com/office/powerpoint/2010/main" val="39550137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3586" name="Rectangle 7"/>
          <p:cNvSpPr>
            <a:spLocks noGrp="1" noChangeArrowheads="1"/>
          </p:cNvSpPr>
          <p:nvPr>
            <p:ph type="sldNum" sz="quarter"/>
          </p:nvPr>
        </p:nvSpPr>
        <p:spPr>
          <a:noFill/>
          <a:ln>
            <a:round/>
            <a:headEnd/>
            <a:tailEnd/>
          </a:ln>
        </p:spPr>
        <p:txBody>
          <a:bodyPr/>
          <a:lstStyle/>
          <a:p>
            <a:fld id="{33603DC3-DFEA-4B05-BD28-A182745C90C5}" type="slidenum">
              <a:rPr lang="zh-CN" altLang="zh-CN" smtClean="0"/>
              <a:pPr/>
              <a:t>29</a:t>
            </a:fld>
            <a:endParaRPr lang="zh-CN" altLang="zh-CN" smtClean="0"/>
          </a:p>
        </p:txBody>
      </p:sp>
      <p:sp>
        <p:nvSpPr>
          <p:cNvPr id="323587"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23588"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385769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幻灯片图像占位符 1"/>
          <p:cNvSpPr>
            <a:spLocks noGrp="1" noRot="1" noChangeAspect="1" noTextEdit="1"/>
          </p:cNvSpPr>
          <p:nvPr>
            <p:ph type="sldImg"/>
          </p:nvPr>
        </p:nvSpPr>
        <p:spPr>
          <a:ln/>
        </p:spPr>
      </p:sp>
      <p:sp>
        <p:nvSpPr>
          <p:cNvPr id="296963" name="备注占位符 2"/>
          <p:cNvSpPr>
            <a:spLocks noGrp="1"/>
          </p:cNvSpPr>
          <p:nvPr>
            <p:ph type="body" idx="1"/>
          </p:nvPr>
        </p:nvSpPr>
        <p:spPr>
          <a:noFill/>
        </p:spPr>
        <p:txBody>
          <a:bodyPr/>
          <a:lstStyle/>
          <a:p>
            <a:endParaRPr lang="zh-CN" altLang="en-US" smtClean="0"/>
          </a:p>
        </p:txBody>
      </p:sp>
      <p:sp>
        <p:nvSpPr>
          <p:cNvPr id="296964" name="灯片编号占位符 3"/>
          <p:cNvSpPr>
            <a:spLocks noGrp="1"/>
          </p:cNvSpPr>
          <p:nvPr>
            <p:ph type="sldNum" sz="quarter"/>
          </p:nvPr>
        </p:nvSpPr>
        <p:spPr>
          <a:noFill/>
          <a:ln>
            <a:round/>
            <a:headEnd/>
            <a:tailEnd/>
          </a:ln>
        </p:spPr>
        <p:txBody>
          <a:bodyPr/>
          <a:lstStyle/>
          <a:p>
            <a:fld id="{CA6D4464-2059-4FB9-A07D-322060BE3B8C}" type="slidenum">
              <a:rPr lang="zh-CN" altLang="zh-CN" smtClean="0"/>
              <a:pPr/>
              <a:t>3</a:t>
            </a:fld>
            <a:endParaRPr lang="zh-CN" altLang="zh-CN" smtClean="0"/>
          </a:p>
        </p:txBody>
      </p:sp>
    </p:spTree>
    <p:extLst>
      <p:ext uri="{BB962C8B-B14F-4D97-AF65-F5344CB8AC3E}">
        <p14:creationId xmlns:p14="http://schemas.microsoft.com/office/powerpoint/2010/main" val="22843102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6658" name="Rectangle 7"/>
          <p:cNvSpPr>
            <a:spLocks noGrp="1" noChangeArrowheads="1"/>
          </p:cNvSpPr>
          <p:nvPr>
            <p:ph type="sldNum" sz="quarter"/>
          </p:nvPr>
        </p:nvSpPr>
        <p:spPr>
          <a:noFill/>
          <a:ln>
            <a:round/>
            <a:headEnd/>
            <a:tailEnd/>
          </a:ln>
        </p:spPr>
        <p:txBody>
          <a:bodyPr/>
          <a:lstStyle/>
          <a:p>
            <a:fld id="{FC630C79-5428-4BD7-BD34-37C0979EC668}" type="slidenum">
              <a:rPr lang="zh-CN" altLang="zh-CN" smtClean="0"/>
              <a:pPr/>
              <a:t>30</a:t>
            </a:fld>
            <a:endParaRPr lang="zh-CN" altLang="zh-CN" smtClean="0"/>
          </a:p>
        </p:txBody>
      </p:sp>
      <p:sp>
        <p:nvSpPr>
          <p:cNvPr id="326659"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26660"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5779724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8706" name="Rectangle 7"/>
          <p:cNvSpPr>
            <a:spLocks noGrp="1" noChangeArrowheads="1"/>
          </p:cNvSpPr>
          <p:nvPr>
            <p:ph type="sldNum" sz="quarter"/>
          </p:nvPr>
        </p:nvSpPr>
        <p:spPr>
          <a:noFill/>
          <a:ln>
            <a:round/>
            <a:headEnd/>
            <a:tailEnd/>
          </a:ln>
        </p:spPr>
        <p:txBody>
          <a:bodyPr/>
          <a:lstStyle/>
          <a:p>
            <a:fld id="{5B857BFA-14DF-42CE-8B13-47FC0CE56754}" type="slidenum">
              <a:rPr lang="zh-CN" altLang="zh-CN" smtClean="0"/>
              <a:pPr/>
              <a:t>31</a:t>
            </a:fld>
            <a:endParaRPr lang="zh-CN" altLang="zh-CN" smtClean="0"/>
          </a:p>
        </p:txBody>
      </p:sp>
      <p:sp>
        <p:nvSpPr>
          <p:cNvPr id="328707"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28708"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6111097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9730" name="Rectangle 7"/>
          <p:cNvSpPr>
            <a:spLocks noGrp="1" noChangeArrowheads="1"/>
          </p:cNvSpPr>
          <p:nvPr>
            <p:ph type="sldNum" sz="quarter"/>
          </p:nvPr>
        </p:nvSpPr>
        <p:spPr>
          <a:noFill/>
          <a:ln>
            <a:round/>
            <a:headEnd/>
            <a:tailEnd/>
          </a:ln>
        </p:spPr>
        <p:txBody>
          <a:bodyPr/>
          <a:lstStyle/>
          <a:p>
            <a:fld id="{1838F85D-0537-4916-88D0-E5E49DB540E6}" type="slidenum">
              <a:rPr lang="zh-CN" altLang="zh-CN" smtClean="0"/>
              <a:pPr/>
              <a:t>32</a:t>
            </a:fld>
            <a:endParaRPr lang="zh-CN" altLang="zh-CN" smtClean="0"/>
          </a:p>
        </p:txBody>
      </p:sp>
      <p:sp>
        <p:nvSpPr>
          <p:cNvPr id="329731"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29732"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6665372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0754" name="Rectangle 7"/>
          <p:cNvSpPr>
            <a:spLocks noGrp="1" noChangeArrowheads="1"/>
          </p:cNvSpPr>
          <p:nvPr>
            <p:ph type="sldNum" sz="quarter"/>
          </p:nvPr>
        </p:nvSpPr>
        <p:spPr>
          <a:noFill/>
          <a:ln>
            <a:round/>
            <a:headEnd/>
            <a:tailEnd/>
          </a:ln>
        </p:spPr>
        <p:txBody>
          <a:bodyPr/>
          <a:lstStyle/>
          <a:p>
            <a:fld id="{9D64C38C-4449-4FAF-8038-8C5ACA570ED2}" type="slidenum">
              <a:rPr lang="zh-CN" altLang="zh-CN" smtClean="0"/>
              <a:pPr/>
              <a:t>33</a:t>
            </a:fld>
            <a:endParaRPr lang="zh-CN" altLang="zh-CN" smtClean="0"/>
          </a:p>
        </p:txBody>
      </p:sp>
      <p:sp>
        <p:nvSpPr>
          <p:cNvPr id="330755"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30756"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5237966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1778" name="Rectangle 7"/>
          <p:cNvSpPr>
            <a:spLocks noGrp="1" noChangeArrowheads="1"/>
          </p:cNvSpPr>
          <p:nvPr>
            <p:ph type="sldNum" sz="quarter"/>
          </p:nvPr>
        </p:nvSpPr>
        <p:spPr>
          <a:noFill/>
          <a:ln>
            <a:round/>
            <a:headEnd/>
            <a:tailEnd/>
          </a:ln>
        </p:spPr>
        <p:txBody>
          <a:bodyPr/>
          <a:lstStyle/>
          <a:p>
            <a:fld id="{8867BB40-E1F5-4876-A8AD-6E0DDE74620F}" type="slidenum">
              <a:rPr lang="zh-CN" altLang="zh-CN" smtClean="0"/>
              <a:pPr/>
              <a:t>34</a:t>
            </a:fld>
            <a:endParaRPr lang="zh-CN" altLang="zh-CN" smtClean="0"/>
          </a:p>
        </p:txBody>
      </p:sp>
      <p:sp>
        <p:nvSpPr>
          <p:cNvPr id="331779"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31780"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2690540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2802" name="Rectangle 7"/>
          <p:cNvSpPr>
            <a:spLocks noGrp="1" noChangeArrowheads="1"/>
          </p:cNvSpPr>
          <p:nvPr>
            <p:ph type="sldNum" sz="quarter"/>
          </p:nvPr>
        </p:nvSpPr>
        <p:spPr>
          <a:noFill/>
          <a:ln>
            <a:round/>
            <a:headEnd/>
            <a:tailEnd/>
          </a:ln>
        </p:spPr>
        <p:txBody>
          <a:bodyPr/>
          <a:lstStyle/>
          <a:p>
            <a:fld id="{0193354A-C449-4155-9E38-578A377385D6}" type="slidenum">
              <a:rPr lang="zh-CN" altLang="zh-CN" smtClean="0"/>
              <a:pPr/>
              <a:t>35</a:t>
            </a:fld>
            <a:endParaRPr lang="zh-CN" altLang="zh-CN" smtClean="0"/>
          </a:p>
        </p:txBody>
      </p:sp>
      <p:sp>
        <p:nvSpPr>
          <p:cNvPr id="33280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32804"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40177159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3826" name="Rectangle 7"/>
          <p:cNvSpPr>
            <a:spLocks noGrp="1" noChangeArrowheads="1"/>
          </p:cNvSpPr>
          <p:nvPr>
            <p:ph type="sldNum" sz="quarter"/>
          </p:nvPr>
        </p:nvSpPr>
        <p:spPr>
          <a:noFill/>
          <a:ln>
            <a:round/>
            <a:headEnd/>
            <a:tailEnd/>
          </a:ln>
        </p:spPr>
        <p:txBody>
          <a:bodyPr/>
          <a:lstStyle/>
          <a:p>
            <a:fld id="{C84F0E12-A6D5-4C5A-9791-4DB734EAEE3C}" type="slidenum">
              <a:rPr lang="zh-CN" altLang="zh-CN" smtClean="0"/>
              <a:pPr/>
              <a:t>36</a:t>
            </a:fld>
            <a:endParaRPr lang="zh-CN" altLang="zh-CN" smtClean="0"/>
          </a:p>
        </p:txBody>
      </p:sp>
      <p:sp>
        <p:nvSpPr>
          <p:cNvPr id="333827"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33828"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38250645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4850" name="Rectangle 7"/>
          <p:cNvSpPr>
            <a:spLocks noGrp="1" noChangeArrowheads="1"/>
          </p:cNvSpPr>
          <p:nvPr>
            <p:ph type="sldNum" sz="quarter"/>
          </p:nvPr>
        </p:nvSpPr>
        <p:spPr>
          <a:noFill/>
          <a:ln>
            <a:round/>
            <a:headEnd/>
            <a:tailEnd/>
          </a:ln>
        </p:spPr>
        <p:txBody>
          <a:bodyPr/>
          <a:lstStyle/>
          <a:p>
            <a:fld id="{7CAD2C3C-9462-43E5-9122-3D24E5163CF7}" type="slidenum">
              <a:rPr lang="zh-CN" altLang="zh-CN" smtClean="0"/>
              <a:pPr/>
              <a:t>37</a:t>
            </a:fld>
            <a:endParaRPr lang="zh-CN" altLang="zh-CN" smtClean="0"/>
          </a:p>
        </p:txBody>
      </p:sp>
      <p:sp>
        <p:nvSpPr>
          <p:cNvPr id="334851" name="Text Box 1"/>
          <p:cNvSpPr txBox="1">
            <a:spLocks noChangeArrowheads="1"/>
          </p:cNvSpPr>
          <p:nvPr/>
        </p:nvSpPr>
        <p:spPr bwMode="auto">
          <a:xfrm>
            <a:off x="685800" y="4400550"/>
            <a:ext cx="5486400" cy="3600450"/>
          </a:xfrm>
          <a:prstGeom prst="rect">
            <a:avLst/>
          </a:prstGeom>
          <a:noFill/>
          <a:ln w="9525">
            <a:noFill/>
            <a:round/>
            <a:headEnd/>
            <a:tailEnd/>
          </a:ln>
        </p:spPr>
        <p:txBody>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What you might have thought</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1. 4 stages of instruction executino</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2.Status of FU:  Normal things to keep track of (RAW &amp; structura for busyl):</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Fi from instruction format of the mahine (Fi is dest)</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Add unit can Add or Sub</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Rj, Rk - status of registers (Yes means ready)</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Qj,Qk - If a no in Rj, Rk, means waiting for a FU to write result; Qj, Qk means wihch FU waiting for it</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3.Status of register result (WAW &amp;WAR)s:</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which FU is going to write into registers</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Scoreboard on 6600 = size of FU</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6.7, 6.8, 6.9, 6.12, 6.13, 6.16, 6.17</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FU latencies: Add 2, Mult 10, Div 40 clocks</a:t>
            </a:r>
          </a:p>
        </p:txBody>
      </p:sp>
      <p:sp>
        <p:nvSpPr>
          <p:cNvPr id="334852" name="Rectangle 2"/>
          <p:cNvSpPr>
            <a:spLocks noGrp="1" noRot="1" noChangeAspect="1" noChangeArrowheads="1" noTextEdit="1"/>
          </p:cNvSpPr>
          <p:nvPr>
            <p:ph type="sldImg"/>
          </p:nvPr>
        </p:nvSpPr>
        <p:spPr>
          <a:xfrm>
            <a:off x="1371600" y="1143000"/>
            <a:ext cx="4114800" cy="3086100"/>
          </a:xfrm>
          <a:solidFill>
            <a:srgbClr val="FFFFFF"/>
          </a:solidFill>
          <a:ln/>
        </p:spPr>
      </p:sp>
    </p:spTree>
    <p:extLst>
      <p:ext uri="{BB962C8B-B14F-4D97-AF65-F5344CB8AC3E}">
        <p14:creationId xmlns:p14="http://schemas.microsoft.com/office/powerpoint/2010/main" val="16351821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5874" name="Rectangle 7"/>
          <p:cNvSpPr>
            <a:spLocks noGrp="1" noChangeArrowheads="1"/>
          </p:cNvSpPr>
          <p:nvPr>
            <p:ph type="sldNum" sz="quarter"/>
          </p:nvPr>
        </p:nvSpPr>
        <p:spPr>
          <a:noFill/>
          <a:ln>
            <a:round/>
            <a:headEnd/>
            <a:tailEnd/>
          </a:ln>
        </p:spPr>
        <p:txBody>
          <a:bodyPr/>
          <a:lstStyle/>
          <a:p>
            <a:fld id="{549ECBC5-9E8F-4584-B21B-6C52B0340987}" type="slidenum">
              <a:rPr lang="zh-CN" altLang="zh-CN" smtClean="0"/>
              <a:pPr/>
              <a:t>38</a:t>
            </a:fld>
            <a:endParaRPr lang="zh-CN" altLang="zh-CN" smtClean="0"/>
          </a:p>
        </p:txBody>
      </p:sp>
      <p:sp>
        <p:nvSpPr>
          <p:cNvPr id="335875" name="Text Box 1"/>
          <p:cNvSpPr txBox="1">
            <a:spLocks noChangeArrowheads="1"/>
          </p:cNvSpPr>
          <p:nvPr/>
        </p:nvSpPr>
        <p:spPr bwMode="auto">
          <a:xfrm>
            <a:off x="685800" y="4400550"/>
            <a:ext cx="5486400" cy="3600450"/>
          </a:xfrm>
          <a:prstGeom prst="rect">
            <a:avLst/>
          </a:prstGeom>
          <a:noFill/>
          <a:ln w="9525">
            <a:noFill/>
            <a:round/>
            <a:headEnd/>
            <a:tailEnd/>
          </a:ln>
        </p:spPr>
        <p:txBody>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1.Issue - if no structural haards AND non wAW (no Funtional Unit is going to write this destination register; 1 per clock cycle</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2. Read -(RAW)  if no instructions is going to write a source register of this instruction (alternatively, no write signal this clock cycle) +&gt; gein exection of the instruction; many read ports, so can read many times</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3. Execution Complete; multiple during clock cyle</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4. Write result - (WAR) If no instructiion is watiing to read the destination register; assume multiple wriite ports; wait for clock cycle to write and tehn read the results; assume can oerlap issue &amp; write</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show clock cyclesneed 20 or so</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Latency: minimum is 4 through 4 stages</a:t>
            </a:r>
          </a:p>
        </p:txBody>
      </p:sp>
      <p:sp>
        <p:nvSpPr>
          <p:cNvPr id="335876" name="Rectangle 2"/>
          <p:cNvSpPr>
            <a:spLocks noGrp="1" noRot="1" noChangeAspect="1" noChangeArrowheads="1" noTextEdit="1"/>
          </p:cNvSpPr>
          <p:nvPr>
            <p:ph type="sldImg"/>
          </p:nvPr>
        </p:nvSpPr>
        <p:spPr>
          <a:xfrm>
            <a:off x="1371600" y="1143000"/>
            <a:ext cx="4114800" cy="3086100"/>
          </a:xfrm>
          <a:solidFill>
            <a:srgbClr val="FFFFFF"/>
          </a:solidFill>
          <a:ln/>
        </p:spPr>
      </p:sp>
    </p:spTree>
    <p:extLst>
      <p:ext uri="{BB962C8B-B14F-4D97-AF65-F5344CB8AC3E}">
        <p14:creationId xmlns:p14="http://schemas.microsoft.com/office/powerpoint/2010/main" val="13809587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6898" name="Rectangle 7"/>
          <p:cNvSpPr>
            <a:spLocks noGrp="1" noChangeArrowheads="1"/>
          </p:cNvSpPr>
          <p:nvPr>
            <p:ph type="sldNum" sz="quarter"/>
          </p:nvPr>
        </p:nvSpPr>
        <p:spPr>
          <a:noFill/>
          <a:ln>
            <a:round/>
            <a:headEnd/>
            <a:tailEnd/>
          </a:ln>
        </p:spPr>
        <p:txBody>
          <a:bodyPr/>
          <a:lstStyle/>
          <a:p>
            <a:fld id="{20CC1C42-4D63-45D1-A5EE-61D4F4E6C2F4}" type="slidenum">
              <a:rPr lang="zh-CN" altLang="zh-CN" smtClean="0"/>
              <a:pPr/>
              <a:t>39</a:t>
            </a:fld>
            <a:endParaRPr lang="zh-CN" altLang="zh-CN" smtClean="0"/>
          </a:p>
        </p:txBody>
      </p:sp>
      <p:sp>
        <p:nvSpPr>
          <p:cNvPr id="336899"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36900"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2276228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幻灯片图像占位符 1"/>
          <p:cNvSpPr>
            <a:spLocks noGrp="1" noRot="1" noChangeAspect="1" noTextEdit="1"/>
          </p:cNvSpPr>
          <p:nvPr>
            <p:ph type="sldImg"/>
          </p:nvPr>
        </p:nvSpPr>
        <p:spPr>
          <a:ln/>
        </p:spPr>
      </p:sp>
      <p:sp>
        <p:nvSpPr>
          <p:cNvPr id="297987" name="备注占位符 2"/>
          <p:cNvSpPr>
            <a:spLocks noGrp="1"/>
          </p:cNvSpPr>
          <p:nvPr>
            <p:ph type="body" idx="1"/>
          </p:nvPr>
        </p:nvSpPr>
        <p:spPr>
          <a:noFill/>
        </p:spPr>
        <p:txBody>
          <a:bodyPr/>
          <a:lstStyle/>
          <a:p>
            <a:endParaRPr lang="zh-CN" altLang="en-US" smtClean="0"/>
          </a:p>
        </p:txBody>
      </p:sp>
      <p:sp>
        <p:nvSpPr>
          <p:cNvPr id="297988" name="灯片编号占位符 3"/>
          <p:cNvSpPr>
            <a:spLocks noGrp="1"/>
          </p:cNvSpPr>
          <p:nvPr>
            <p:ph type="sldNum" sz="quarter"/>
          </p:nvPr>
        </p:nvSpPr>
        <p:spPr>
          <a:noFill/>
          <a:ln>
            <a:round/>
            <a:headEnd/>
            <a:tailEnd/>
          </a:ln>
        </p:spPr>
        <p:txBody>
          <a:bodyPr/>
          <a:lstStyle/>
          <a:p>
            <a:fld id="{21D2C67F-B1AD-4960-879A-868AF6B2F96B}" type="slidenum">
              <a:rPr lang="zh-CN" altLang="zh-CN" smtClean="0"/>
              <a:pPr/>
              <a:t>4</a:t>
            </a:fld>
            <a:endParaRPr lang="zh-CN" altLang="zh-CN" smtClean="0"/>
          </a:p>
        </p:txBody>
      </p:sp>
    </p:spTree>
    <p:extLst>
      <p:ext uri="{BB962C8B-B14F-4D97-AF65-F5344CB8AC3E}">
        <p14:creationId xmlns:p14="http://schemas.microsoft.com/office/powerpoint/2010/main" val="8677258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22" name="Rectangle 7"/>
          <p:cNvSpPr>
            <a:spLocks noGrp="1" noChangeArrowheads="1"/>
          </p:cNvSpPr>
          <p:nvPr>
            <p:ph type="sldNum" sz="quarter"/>
          </p:nvPr>
        </p:nvSpPr>
        <p:spPr>
          <a:noFill/>
          <a:ln>
            <a:round/>
            <a:headEnd/>
            <a:tailEnd/>
          </a:ln>
        </p:spPr>
        <p:txBody>
          <a:bodyPr/>
          <a:lstStyle/>
          <a:p>
            <a:fld id="{2CC13EC0-2948-4A75-8C19-5523A6C59527}" type="slidenum">
              <a:rPr lang="zh-CN" altLang="zh-CN" smtClean="0"/>
              <a:pPr/>
              <a:t>40</a:t>
            </a:fld>
            <a:endParaRPr lang="zh-CN" altLang="zh-CN" smtClean="0"/>
          </a:p>
        </p:txBody>
      </p:sp>
      <p:sp>
        <p:nvSpPr>
          <p:cNvPr id="33792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37924"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23146043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8946" name="Rectangle 7"/>
          <p:cNvSpPr>
            <a:spLocks noGrp="1" noChangeArrowheads="1"/>
          </p:cNvSpPr>
          <p:nvPr>
            <p:ph type="sldNum" sz="quarter"/>
          </p:nvPr>
        </p:nvSpPr>
        <p:spPr>
          <a:noFill/>
          <a:ln>
            <a:round/>
            <a:headEnd/>
            <a:tailEnd/>
          </a:ln>
        </p:spPr>
        <p:txBody>
          <a:bodyPr/>
          <a:lstStyle/>
          <a:p>
            <a:fld id="{F58A7078-2A81-4FC7-BCD1-78BA2E3EFA23}" type="slidenum">
              <a:rPr lang="zh-CN" altLang="zh-CN" smtClean="0"/>
              <a:pPr/>
              <a:t>41</a:t>
            </a:fld>
            <a:endParaRPr lang="zh-CN" altLang="zh-CN" smtClean="0"/>
          </a:p>
        </p:txBody>
      </p:sp>
      <p:sp>
        <p:nvSpPr>
          <p:cNvPr id="338947"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38948"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6007894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9970" name="Rectangle 7"/>
          <p:cNvSpPr>
            <a:spLocks noGrp="1" noChangeArrowheads="1"/>
          </p:cNvSpPr>
          <p:nvPr>
            <p:ph type="sldNum" sz="quarter"/>
          </p:nvPr>
        </p:nvSpPr>
        <p:spPr>
          <a:noFill/>
          <a:ln>
            <a:round/>
            <a:headEnd/>
            <a:tailEnd/>
          </a:ln>
        </p:spPr>
        <p:txBody>
          <a:bodyPr/>
          <a:lstStyle/>
          <a:p>
            <a:fld id="{4CF3A5B7-D595-42CD-8DEE-5848C4BBA89B}" type="slidenum">
              <a:rPr lang="zh-CN" altLang="zh-CN" smtClean="0"/>
              <a:pPr/>
              <a:t>42</a:t>
            </a:fld>
            <a:endParaRPr lang="zh-CN" altLang="zh-CN" smtClean="0"/>
          </a:p>
        </p:txBody>
      </p:sp>
      <p:sp>
        <p:nvSpPr>
          <p:cNvPr id="339971"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39972"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39032548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0994" name="Rectangle 7"/>
          <p:cNvSpPr>
            <a:spLocks noGrp="1" noChangeArrowheads="1"/>
          </p:cNvSpPr>
          <p:nvPr>
            <p:ph type="sldNum" sz="quarter"/>
          </p:nvPr>
        </p:nvSpPr>
        <p:spPr>
          <a:noFill/>
          <a:ln>
            <a:round/>
            <a:headEnd/>
            <a:tailEnd/>
          </a:ln>
        </p:spPr>
        <p:txBody>
          <a:bodyPr/>
          <a:lstStyle/>
          <a:p>
            <a:fld id="{26BBB13A-E642-41BF-BE7C-E85CE3DBFE17}" type="slidenum">
              <a:rPr lang="zh-CN" altLang="zh-CN" smtClean="0"/>
              <a:pPr/>
              <a:t>43</a:t>
            </a:fld>
            <a:endParaRPr lang="zh-CN" altLang="zh-CN" smtClean="0"/>
          </a:p>
        </p:txBody>
      </p:sp>
      <p:sp>
        <p:nvSpPr>
          <p:cNvPr id="340995"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40996"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20902268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2018" name="Rectangle 7"/>
          <p:cNvSpPr>
            <a:spLocks noGrp="1" noChangeArrowheads="1"/>
          </p:cNvSpPr>
          <p:nvPr>
            <p:ph type="sldNum" sz="quarter"/>
          </p:nvPr>
        </p:nvSpPr>
        <p:spPr>
          <a:noFill/>
          <a:ln>
            <a:round/>
            <a:headEnd/>
            <a:tailEnd/>
          </a:ln>
        </p:spPr>
        <p:txBody>
          <a:bodyPr/>
          <a:lstStyle/>
          <a:p>
            <a:fld id="{C6B6A2ED-85C2-4098-B0B9-6FB9CF37548D}" type="slidenum">
              <a:rPr lang="zh-CN" altLang="zh-CN" smtClean="0"/>
              <a:pPr/>
              <a:t>44</a:t>
            </a:fld>
            <a:endParaRPr lang="zh-CN" altLang="zh-CN" smtClean="0"/>
          </a:p>
        </p:txBody>
      </p:sp>
      <p:sp>
        <p:nvSpPr>
          <p:cNvPr id="342019"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42020"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3695617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3042" name="Rectangle 7"/>
          <p:cNvSpPr>
            <a:spLocks noGrp="1" noChangeArrowheads="1"/>
          </p:cNvSpPr>
          <p:nvPr>
            <p:ph type="sldNum" sz="quarter"/>
          </p:nvPr>
        </p:nvSpPr>
        <p:spPr>
          <a:noFill/>
          <a:ln>
            <a:round/>
            <a:headEnd/>
            <a:tailEnd/>
          </a:ln>
        </p:spPr>
        <p:txBody>
          <a:bodyPr/>
          <a:lstStyle/>
          <a:p>
            <a:fld id="{BDE056EC-1DE2-451D-8C72-752C9B0A3652}" type="slidenum">
              <a:rPr lang="zh-CN" altLang="zh-CN" smtClean="0"/>
              <a:pPr/>
              <a:t>45</a:t>
            </a:fld>
            <a:endParaRPr lang="zh-CN" altLang="zh-CN" smtClean="0"/>
          </a:p>
        </p:txBody>
      </p:sp>
      <p:sp>
        <p:nvSpPr>
          <p:cNvPr id="34304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43044"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5383511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4066" name="Rectangle 7"/>
          <p:cNvSpPr>
            <a:spLocks noGrp="1" noChangeArrowheads="1"/>
          </p:cNvSpPr>
          <p:nvPr>
            <p:ph type="sldNum" sz="quarter"/>
          </p:nvPr>
        </p:nvSpPr>
        <p:spPr>
          <a:noFill/>
          <a:ln>
            <a:round/>
            <a:headEnd/>
            <a:tailEnd/>
          </a:ln>
        </p:spPr>
        <p:txBody>
          <a:bodyPr/>
          <a:lstStyle/>
          <a:p>
            <a:fld id="{D0D53F45-45B5-4CD0-8F89-8606946BD3C4}" type="slidenum">
              <a:rPr lang="zh-CN" altLang="zh-CN" smtClean="0"/>
              <a:pPr/>
              <a:t>46</a:t>
            </a:fld>
            <a:endParaRPr lang="zh-CN" altLang="zh-CN" smtClean="0"/>
          </a:p>
        </p:txBody>
      </p:sp>
      <p:sp>
        <p:nvSpPr>
          <p:cNvPr id="344067"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44068"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9277229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5090" name="Rectangle 7"/>
          <p:cNvSpPr>
            <a:spLocks noGrp="1" noChangeArrowheads="1"/>
          </p:cNvSpPr>
          <p:nvPr>
            <p:ph type="sldNum" sz="quarter"/>
          </p:nvPr>
        </p:nvSpPr>
        <p:spPr>
          <a:noFill/>
          <a:ln>
            <a:round/>
            <a:headEnd/>
            <a:tailEnd/>
          </a:ln>
        </p:spPr>
        <p:txBody>
          <a:bodyPr/>
          <a:lstStyle/>
          <a:p>
            <a:fld id="{48D43DE2-49BE-428D-88BB-1B0D8CB2B65E}" type="slidenum">
              <a:rPr lang="zh-CN" altLang="zh-CN" smtClean="0"/>
              <a:pPr/>
              <a:t>47</a:t>
            </a:fld>
            <a:endParaRPr lang="zh-CN" altLang="zh-CN" smtClean="0"/>
          </a:p>
        </p:txBody>
      </p:sp>
      <p:sp>
        <p:nvSpPr>
          <p:cNvPr id="345091"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45092"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5764681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6114" name="Rectangle 7"/>
          <p:cNvSpPr>
            <a:spLocks noGrp="1" noChangeArrowheads="1"/>
          </p:cNvSpPr>
          <p:nvPr>
            <p:ph type="sldNum" sz="quarter"/>
          </p:nvPr>
        </p:nvSpPr>
        <p:spPr>
          <a:noFill/>
          <a:ln>
            <a:round/>
            <a:headEnd/>
            <a:tailEnd/>
          </a:ln>
        </p:spPr>
        <p:txBody>
          <a:bodyPr/>
          <a:lstStyle/>
          <a:p>
            <a:fld id="{180239A8-A32E-425E-998B-DE1CB3563C86}" type="slidenum">
              <a:rPr lang="zh-CN" altLang="zh-CN" smtClean="0"/>
              <a:pPr/>
              <a:t>48</a:t>
            </a:fld>
            <a:endParaRPr lang="zh-CN" altLang="zh-CN" smtClean="0"/>
          </a:p>
        </p:txBody>
      </p:sp>
      <p:sp>
        <p:nvSpPr>
          <p:cNvPr id="346115"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46116"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21584323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7138" name="Rectangle 7"/>
          <p:cNvSpPr>
            <a:spLocks noGrp="1" noChangeArrowheads="1"/>
          </p:cNvSpPr>
          <p:nvPr>
            <p:ph type="sldNum" sz="quarter"/>
          </p:nvPr>
        </p:nvSpPr>
        <p:spPr>
          <a:noFill/>
          <a:ln>
            <a:round/>
            <a:headEnd/>
            <a:tailEnd/>
          </a:ln>
        </p:spPr>
        <p:txBody>
          <a:bodyPr/>
          <a:lstStyle/>
          <a:p>
            <a:fld id="{9EF002D6-71D4-4590-B2E4-393C4F152D2F}" type="slidenum">
              <a:rPr lang="zh-CN" altLang="zh-CN" smtClean="0"/>
              <a:pPr/>
              <a:t>49</a:t>
            </a:fld>
            <a:endParaRPr lang="zh-CN" altLang="zh-CN" smtClean="0"/>
          </a:p>
        </p:txBody>
      </p:sp>
      <p:sp>
        <p:nvSpPr>
          <p:cNvPr id="347139"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47140"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716369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9010" name="Rectangle 7"/>
          <p:cNvSpPr>
            <a:spLocks noGrp="1" noChangeArrowheads="1"/>
          </p:cNvSpPr>
          <p:nvPr>
            <p:ph type="sldNum" sz="quarter"/>
          </p:nvPr>
        </p:nvSpPr>
        <p:spPr>
          <a:noFill/>
          <a:ln>
            <a:round/>
            <a:headEnd/>
            <a:tailEnd/>
          </a:ln>
        </p:spPr>
        <p:txBody>
          <a:bodyPr/>
          <a:lstStyle/>
          <a:p>
            <a:fld id="{35F5CD24-F2EC-402D-BCCE-ECA0DA3FA791}" type="slidenum">
              <a:rPr lang="zh-CN" altLang="zh-CN" smtClean="0"/>
              <a:pPr/>
              <a:t>5</a:t>
            </a:fld>
            <a:endParaRPr lang="zh-CN" altLang="zh-CN" smtClean="0"/>
          </a:p>
        </p:txBody>
      </p:sp>
      <p:sp>
        <p:nvSpPr>
          <p:cNvPr id="299011"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299012"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35082317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62" name="Rectangle 7"/>
          <p:cNvSpPr>
            <a:spLocks noGrp="1" noChangeArrowheads="1"/>
          </p:cNvSpPr>
          <p:nvPr>
            <p:ph type="sldNum" sz="quarter"/>
          </p:nvPr>
        </p:nvSpPr>
        <p:spPr>
          <a:noFill/>
          <a:ln>
            <a:round/>
            <a:headEnd/>
            <a:tailEnd/>
          </a:ln>
        </p:spPr>
        <p:txBody>
          <a:bodyPr/>
          <a:lstStyle/>
          <a:p>
            <a:fld id="{A3309A56-1947-4D9E-B311-20A2E591CA7B}" type="slidenum">
              <a:rPr lang="zh-CN" altLang="zh-CN" smtClean="0"/>
              <a:pPr/>
              <a:t>50</a:t>
            </a:fld>
            <a:endParaRPr lang="zh-CN" altLang="zh-CN" smtClean="0"/>
          </a:p>
        </p:txBody>
      </p:sp>
      <p:sp>
        <p:nvSpPr>
          <p:cNvPr id="34816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48164"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2821645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9186" name="Rectangle 7"/>
          <p:cNvSpPr>
            <a:spLocks noGrp="1" noChangeArrowheads="1"/>
          </p:cNvSpPr>
          <p:nvPr>
            <p:ph type="sldNum" sz="quarter"/>
          </p:nvPr>
        </p:nvSpPr>
        <p:spPr>
          <a:noFill/>
          <a:ln>
            <a:round/>
            <a:headEnd/>
            <a:tailEnd/>
          </a:ln>
        </p:spPr>
        <p:txBody>
          <a:bodyPr/>
          <a:lstStyle/>
          <a:p>
            <a:fld id="{EA06C5BD-34C3-45E3-A78A-7A1B355D721D}" type="slidenum">
              <a:rPr lang="zh-CN" altLang="zh-CN" smtClean="0"/>
              <a:pPr/>
              <a:t>51</a:t>
            </a:fld>
            <a:endParaRPr lang="zh-CN" altLang="zh-CN" smtClean="0"/>
          </a:p>
        </p:txBody>
      </p:sp>
      <p:sp>
        <p:nvSpPr>
          <p:cNvPr id="349187"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49188"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9033480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0210" name="Rectangle 7"/>
          <p:cNvSpPr>
            <a:spLocks noGrp="1" noChangeArrowheads="1"/>
          </p:cNvSpPr>
          <p:nvPr>
            <p:ph type="sldNum" sz="quarter"/>
          </p:nvPr>
        </p:nvSpPr>
        <p:spPr>
          <a:noFill/>
          <a:ln>
            <a:round/>
            <a:headEnd/>
            <a:tailEnd/>
          </a:ln>
        </p:spPr>
        <p:txBody>
          <a:bodyPr/>
          <a:lstStyle/>
          <a:p>
            <a:fld id="{764D3DEA-6B88-48B6-9428-B64D7715550A}" type="slidenum">
              <a:rPr lang="zh-CN" altLang="zh-CN" smtClean="0"/>
              <a:pPr/>
              <a:t>52</a:t>
            </a:fld>
            <a:endParaRPr lang="zh-CN" altLang="zh-CN" smtClean="0"/>
          </a:p>
        </p:txBody>
      </p:sp>
      <p:sp>
        <p:nvSpPr>
          <p:cNvPr id="350211"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50212"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0374136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1234" name="Rectangle 7"/>
          <p:cNvSpPr>
            <a:spLocks noGrp="1" noChangeArrowheads="1"/>
          </p:cNvSpPr>
          <p:nvPr>
            <p:ph type="sldNum" sz="quarter"/>
          </p:nvPr>
        </p:nvSpPr>
        <p:spPr>
          <a:noFill/>
          <a:ln>
            <a:round/>
            <a:headEnd/>
            <a:tailEnd/>
          </a:ln>
        </p:spPr>
        <p:txBody>
          <a:bodyPr/>
          <a:lstStyle/>
          <a:p>
            <a:fld id="{B035AD51-97FE-4E4D-A9B7-F626F7EE1C75}" type="slidenum">
              <a:rPr lang="zh-CN" altLang="zh-CN" smtClean="0"/>
              <a:pPr/>
              <a:t>53</a:t>
            </a:fld>
            <a:endParaRPr lang="zh-CN" altLang="zh-CN" smtClean="0"/>
          </a:p>
        </p:txBody>
      </p:sp>
      <p:sp>
        <p:nvSpPr>
          <p:cNvPr id="351235"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51236"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8042471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2258" name="Rectangle 7"/>
          <p:cNvSpPr>
            <a:spLocks noGrp="1" noChangeArrowheads="1"/>
          </p:cNvSpPr>
          <p:nvPr>
            <p:ph type="sldNum" sz="quarter"/>
          </p:nvPr>
        </p:nvSpPr>
        <p:spPr>
          <a:noFill/>
          <a:ln>
            <a:round/>
            <a:headEnd/>
            <a:tailEnd/>
          </a:ln>
        </p:spPr>
        <p:txBody>
          <a:bodyPr/>
          <a:lstStyle/>
          <a:p>
            <a:fld id="{23F5450C-6AD3-4024-B826-6E794DA377DA}" type="slidenum">
              <a:rPr lang="zh-CN" altLang="zh-CN" smtClean="0"/>
              <a:pPr/>
              <a:t>54</a:t>
            </a:fld>
            <a:endParaRPr lang="zh-CN" altLang="zh-CN" smtClean="0"/>
          </a:p>
        </p:txBody>
      </p:sp>
      <p:sp>
        <p:nvSpPr>
          <p:cNvPr id="352259"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52260"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4017990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3282" name="Rectangle 7"/>
          <p:cNvSpPr>
            <a:spLocks noGrp="1" noChangeArrowheads="1"/>
          </p:cNvSpPr>
          <p:nvPr>
            <p:ph type="sldNum" sz="quarter"/>
          </p:nvPr>
        </p:nvSpPr>
        <p:spPr>
          <a:noFill/>
          <a:ln>
            <a:round/>
            <a:headEnd/>
            <a:tailEnd/>
          </a:ln>
        </p:spPr>
        <p:txBody>
          <a:bodyPr/>
          <a:lstStyle/>
          <a:p>
            <a:fld id="{2B053AC0-A8E4-48C7-982E-68C0C3A031F8}" type="slidenum">
              <a:rPr lang="zh-CN" altLang="zh-CN" smtClean="0"/>
              <a:pPr/>
              <a:t>55</a:t>
            </a:fld>
            <a:endParaRPr lang="zh-CN" altLang="zh-CN" smtClean="0"/>
          </a:p>
        </p:txBody>
      </p:sp>
      <p:sp>
        <p:nvSpPr>
          <p:cNvPr id="35328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53284"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27347421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4306" name="Rectangle 7"/>
          <p:cNvSpPr>
            <a:spLocks noGrp="1" noChangeArrowheads="1"/>
          </p:cNvSpPr>
          <p:nvPr>
            <p:ph type="sldNum" sz="quarter"/>
          </p:nvPr>
        </p:nvSpPr>
        <p:spPr>
          <a:noFill/>
          <a:ln>
            <a:round/>
            <a:headEnd/>
            <a:tailEnd/>
          </a:ln>
        </p:spPr>
        <p:txBody>
          <a:bodyPr/>
          <a:lstStyle/>
          <a:p>
            <a:fld id="{3DF9DFB8-EB16-42FE-A92A-2D1AD1ECC95F}" type="slidenum">
              <a:rPr lang="zh-CN" altLang="zh-CN" smtClean="0"/>
              <a:pPr/>
              <a:t>56</a:t>
            </a:fld>
            <a:endParaRPr lang="zh-CN" altLang="zh-CN" smtClean="0"/>
          </a:p>
        </p:txBody>
      </p:sp>
      <p:sp>
        <p:nvSpPr>
          <p:cNvPr id="354307"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54308"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28737364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5330" name="Rectangle 7"/>
          <p:cNvSpPr>
            <a:spLocks noGrp="1" noChangeArrowheads="1"/>
          </p:cNvSpPr>
          <p:nvPr>
            <p:ph type="sldNum" sz="quarter"/>
          </p:nvPr>
        </p:nvSpPr>
        <p:spPr>
          <a:noFill/>
          <a:ln>
            <a:round/>
            <a:headEnd/>
            <a:tailEnd/>
          </a:ln>
        </p:spPr>
        <p:txBody>
          <a:bodyPr/>
          <a:lstStyle/>
          <a:p>
            <a:fld id="{E8B2FAB3-36BA-4EBE-96F8-7D8FCB3356DB}" type="slidenum">
              <a:rPr lang="zh-CN" altLang="zh-CN" smtClean="0"/>
              <a:pPr/>
              <a:t>57</a:t>
            </a:fld>
            <a:endParaRPr lang="zh-CN" altLang="zh-CN" smtClean="0"/>
          </a:p>
        </p:txBody>
      </p:sp>
      <p:sp>
        <p:nvSpPr>
          <p:cNvPr id="355331"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55332"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5096644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6354" name="Rectangle 7"/>
          <p:cNvSpPr>
            <a:spLocks noGrp="1" noChangeArrowheads="1"/>
          </p:cNvSpPr>
          <p:nvPr>
            <p:ph type="sldNum" sz="quarter"/>
          </p:nvPr>
        </p:nvSpPr>
        <p:spPr>
          <a:noFill/>
          <a:ln>
            <a:round/>
            <a:headEnd/>
            <a:tailEnd/>
          </a:ln>
        </p:spPr>
        <p:txBody>
          <a:bodyPr/>
          <a:lstStyle/>
          <a:p>
            <a:fld id="{618FFB5A-7BE8-4F3C-997E-A433D92D6BC2}" type="slidenum">
              <a:rPr lang="zh-CN" altLang="zh-CN" smtClean="0"/>
              <a:pPr/>
              <a:t>58</a:t>
            </a:fld>
            <a:endParaRPr lang="zh-CN" altLang="zh-CN" smtClean="0"/>
          </a:p>
        </p:txBody>
      </p:sp>
      <p:sp>
        <p:nvSpPr>
          <p:cNvPr id="356355"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56356"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7717478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7378" name="Rectangle 7"/>
          <p:cNvSpPr>
            <a:spLocks noGrp="1" noChangeArrowheads="1"/>
          </p:cNvSpPr>
          <p:nvPr>
            <p:ph type="sldNum" sz="quarter"/>
          </p:nvPr>
        </p:nvSpPr>
        <p:spPr>
          <a:noFill/>
          <a:ln>
            <a:round/>
            <a:headEnd/>
            <a:tailEnd/>
          </a:ln>
        </p:spPr>
        <p:txBody>
          <a:bodyPr/>
          <a:lstStyle/>
          <a:p>
            <a:fld id="{07BB5573-B5CF-4A07-A08B-5F0615BB9461}" type="slidenum">
              <a:rPr lang="zh-CN" altLang="zh-CN" smtClean="0"/>
              <a:pPr/>
              <a:t>59</a:t>
            </a:fld>
            <a:endParaRPr lang="zh-CN" altLang="zh-CN" smtClean="0"/>
          </a:p>
        </p:txBody>
      </p:sp>
      <p:sp>
        <p:nvSpPr>
          <p:cNvPr id="357379"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57380"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2868605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1298" name="Rectangle 7"/>
          <p:cNvSpPr>
            <a:spLocks noGrp="1" noChangeArrowheads="1"/>
          </p:cNvSpPr>
          <p:nvPr>
            <p:ph type="sldNum" sz="quarter"/>
          </p:nvPr>
        </p:nvSpPr>
        <p:spPr>
          <a:noFill/>
          <a:ln>
            <a:round/>
            <a:headEnd/>
            <a:tailEnd/>
          </a:ln>
        </p:spPr>
        <p:txBody>
          <a:bodyPr/>
          <a:lstStyle/>
          <a:p>
            <a:fld id="{993730D7-1149-44A1-865C-92E8F138BCE2}" type="slidenum">
              <a:rPr lang="zh-CN" altLang="zh-CN" smtClean="0"/>
              <a:pPr/>
              <a:t>6</a:t>
            </a:fld>
            <a:endParaRPr lang="zh-CN" altLang="zh-CN" smtClean="0"/>
          </a:p>
        </p:txBody>
      </p:sp>
      <p:sp>
        <p:nvSpPr>
          <p:cNvPr id="311299"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11300" name="Text Box 2"/>
          <p:cNvSpPr txBox="1">
            <a:spLocks noChangeArrowheads="1"/>
          </p:cNvSpPr>
          <p:nvPr/>
        </p:nvSpPr>
        <p:spPr bwMode="auto">
          <a:xfrm>
            <a:off x="685800" y="4400550"/>
            <a:ext cx="5486400" cy="3600450"/>
          </a:xfrm>
          <a:prstGeom prst="rect">
            <a:avLst/>
          </a:prstGeom>
          <a:noFill/>
          <a:ln w="9525">
            <a:noFill/>
            <a:round/>
            <a:headEnd/>
            <a:tailEnd/>
          </a:ln>
        </p:spPr>
        <p:txBody>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2013-04-02</a:t>
            </a:r>
          </a:p>
        </p:txBody>
      </p:sp>
    </p:spTree>
    <p:extLst>
      <p:ext uri="{BB962C8B-B14F-4D97-AF65-F5344CB8AC3E}">
        <p14:creationId xmlns:p14="http://schemas.microsoft.com/office/powerpoint/2010/main" val="31617600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02" name="Rectangle 7"/>
          <p:cNvSpPr>
            <a:spLocks noGrp="1" noChangeArrowheads="1"/>
          </p:cNvSpPr>
          <p:nvPr>
            <p:ph type="sldNum" sz="quarter"/>
          </p:nvPr>
        </p:nvSpPr>
        <p:spPr>
          <a:noFill/>
          <a:ln>
            <a:round/>
            <a:headEnd/>
            <a:tailEnd/>
          </a:ln>
        </p:spPr>
        <p:txBody>
          <a:bodyPr/>
          <a:lstStyle/>
          <a:p>
            <a:fld id="{F494D69C-50AB-4BAC-A813-47B77D3E0017}" type="slidenum">
              <a:rPr lang="zh-CN" altLang="zh-CN" smtClean="0"/>
              <a:pPr/>
              <a:t>60</a:t>
            </a:fld>
            <a:endParaRPr lang="zh-CN" altLang="zh-CN" smtClean="0"/>
          </a:p>
        </p:txBody>
      </p:sp>
      <p:sp>
        <p:nvSpPr>
          <p:cNvPr id="35840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58404"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5310492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9426" name="Rectangle 7"/>
          <p:cNvSpPr>
            <a:spLocks noGrp="1" noChangeArrowheads="1"/>
          </p:cNvSpPr>
          <p:nvPr>
            <p:ph type="sldNum" sz="quarter"/>
          </p:nvPr>
        </p:nvSpPr>
        <p:spPr>
          <a:noFill/>
          <a:ln>
            <a:round/>
            <a:headEnd/>
            <a:tailEnd/>
          </a:ln>
        </p:spPr>
        <p:txBody>
          <a:bodyPr/>
          <a:lstStyle/>
          <a:p>
            <a:fld id="{89FC7A3A-A8FD-4023-A186-BB07E0EDF060}" type="slidenum">
              <a:rPr lang="zh-CN" altLang="zh-CN" smtClean="0"/>
              <a:pPr/>
              <a:t>61</a:t>
            </a:fld>
            <a:endParaRPr lang="zh-CN" altLang="zh-CN" smtClean="0"/>
          </a:p>
        </p:txBody>
      </p:sp>
      <p:sp>
        <p:nvSpPr>
          <p:cNvPr id="359427"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59428"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9554195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0450" name="Rectangle 7"/>
          <p:cNvSpPr>
            <a:spLocks noGrp="1" noChangeArrowheads="1"/>
          </p:cNvSpPr>
          <p:nvPr>
            <p:ph type="sldNum" sz="quarter"/>
          </p:nvPr>
        </p:nvSpPr>
        <p:spPr>
          <a:noFill/>
          <a:ln>
            <a:round/>
            <a:headEnd/>
            <a:tailEnd/>
          </a:ln>
        </p:spPr>
        <p:txBody>
          <a:bodyPr/>
          <a:lstStyle/>
          <a:p>
            <a:fld id="{2FFF31DF-BDFA-424A-AEE4-2B4DA2A06691}" type="slidenum">
              <a:rPr lang="zh-CN" altLang="zh-CN" smtClean="0"/>
              <a:pPr/>
              <a:t>62</a:t>
            </a:fld>
            <a:endParaRPr lang="zh-CN" altLang="zh-CN" smtClean="0"/>
          </a:p>
        </p:txBody>
      </p:sp>
      <p:sp>
        <p:nvSpPr>
          <p:cNvPr id="360451"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60452"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7862011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1474" name="Rectangle 7"/>
          <p:cNvSpPr>
            <a:spLocks noGrp="1" noChangeArrowheads="1"/>
          </p:cNvSpPr>
          <p:nvPr>
            <p:ph type="sldNum" sz="quarter"/>
          </p:nvPr>
        </p:nvSpPr>
        <p:spPr>
          <a:noFill/>
          <a:ln>
            <a:round/>
            <a:headEnd/>
            <a:tailEnd/>
          </a:ln>
        </p:spPr>
        <p:txBody>
          <a:bodyPr/>
          <a:lstStyle/>
          <a:p>
            <a:fld id="{22831893-2857-4D45-AA01-CE0B53C7988F}" type="slidenum">
              <a:rPr lang="zh-CN" altLang="zh-CN" smtClean="0"/>
              <a:pPr/>
              <a:t>63</a:t>
            </a:fld>
            <a:endParaRPr lang="zh-CN" altLang="zh-CN" smtClean="0"/>
          </a:p>
        </p:txBody>
      </p:sp>
      <p:sp>
        <p:nvSpPr>
          <p:cNvPr id="361475"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61476"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295017474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2498" name="Rectangle 7"/>
          <p:cNvSpPr>
            <a:spLocks noGrp="1" noChangeArrowheads="1"/>
          </p:cNvSpPr>
          <p:nvPr>
            <p:ph type="sldNum" sz="quarter"/>
          </p:nvPr>
        </p:nvSpPr>
        <p:spPr>
          <a:noFill/>
          <a:ln>
            <a:round/>
            <a:headEnd/>
            <a:tailEnd/>
          </a:ln>
        </p:spPr>
        <p:txBody>
          <a:bodyPr/>
          <a:lstStyle/>
          <a:p>
            <a:fld id="{E03AF942-326F-49AE-A6EC-9B0C9F35EE9E}" type="slidenum">
              <a:rPr lang="zh-CN" altLang="zh-CN" smtClean="0"/>
              <a:pPr/>
              <a:t>64</a:t>
            </a:fld>
            <a:endParaRPr lang="zh-CN" altLang="zh-CN" smtClean="0"/>
          </a:p>
        </p:txBody>
      </p:sp>
      <p:sp>
        <p:nvSpPr>
          <p:cNvPr id="362499"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62500"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39885854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3522" name="Rectangle 7"/>
          <p:cNvSpPr>
            <a:spLocks noGrp="1" noChangeArrowheads="1"/>
          </p:cNvSpPr>
          <p:nvPr>
            <p:ph type="sldNum" sz="quarter"/>
          </p:nvPr>
        </p:nvSpPr>
        <p:spPr>
          <a:noFill/>
          <a:ln>
            <a:round/>
            <a:headEnd/>
            <a:tailEnd/>
          </a:ln>
        </p:spPr>
        <p:txBody>
          <a:bodyPr/>
          <a:lstStyle/>
          <a:p>
            <a:fld id="{60727EB7-AF32-4575-905A-04062BF329CF}" type="slidenum">
              <a:rPr lang="zh-CN" altLang="zh-CN" smtClean="0"/>
              <a:pPr/>
              <a:t>65</a:t>
            </a:fld>
            <a:endParaRPr lang="zh-CN" altLang="zh-CN" smtClean="0"/>
          </a:p>
        </p:txBody>
      </p:sp>
      <p:sp>
        <p:nvSpPr>
          <p:cNvPr id="36352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63524"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6585820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4546" name="Rectangle 7"/>
          <p:cNvSpPr>
            <a:spLocks noGrp="1" noChangeArrowheads="1"/>
          </p:cNvSpPr>
          <p:nvPr>
            <p:ph type="sldNum" sz="quarter"/>
          </p:nvPr>
        </p:nvSpPr>
        <p:spPr>
          <a:noFill/>
          <a:ln>
            <a:round/>
            <a:headEnd/>
            <a:tailEnd/>
          </a:ln>
        </p:spPr>
        <p:txBody>
          <a:bodyPr/>
          <a:lstStyle/>
          <a:p>
            <a:fld id="{832B8714-5609-4463-AD54-FCA02BC1221E}" type="slidenum">
              <a:rPr lang="zh-CN" altLang="zh-CN" smtClean="0"/>
              <a:pPr/>
              <a:t>66</a:t>
            </a:fld>
            <a:endParaRPr lang="zh-CN" altLang="zh-CN" smtClean="0"/>
          </a:p>
        </p:txBody>
      </p:sp>
      <p:sp>
        <p:nvSpPr>
          <p:cNvPr id="364547"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64548"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35189628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2674" name="Rectangle 7"/>
          <p:cNvSpPr>
            <a:spLocks noGrp="1" noChangeArrowheads="1"/>
          </p:cNvSpPr>
          <p:nvPr>
            <p:ph type="sldNum" sz="quarter"/>
          </p:nvPr>
        </p:nvSpPr>
        <p:spPr>
          <a:noFill/>
          <a:ln>
            <a:round/>
            <a:headEnd/>
            <a:tailEnd/>
          </a:ln>
        </p:spPr>
        <p:txBody>
          <a:bodyPr/>
          <a:lstStyle/>
          <a:p>
            <a:fld id="{FDCDC338-F19D-4F64-8C6F-8DC6BDC09158}" type="slidenum">
              <a:rPr lang="zh-CN" altLang="zh-CN" smtClean="0"/>
              <a:pPr/>
              <a:t>67</a:t>
            </a:fld>
            <a:endParaRPr lang="zh-CN" altLang="zh-CN" smtClean="0"/>
          </a:p>
        </p:txBody>
      </p:sp>
      <p:sp>
        <p:nvSpPr>
          <p:cNvPr id="412675"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12676"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
        <p:nvSpPr>
          <p:cNvPr id="412677" name="备注占位符 1"/>
          <p:cNvSpPr>
            <a:spLocks noGrp="1"/>
          </p:cNvSpPr>
          <p:nvPr>
            <p:ph type="body" idx="1"/>
          </p:nvPr>
        </p:nvSpPr>
        <p:spPr>
          <a:noFill/>
        </p:spPr>
        <p:txBody>
          <a:bodyPr/>
          <a:lstStyle/>
          <a:p>
            <a:endParaRPr lang="zh-CN" altLang="en-US" smtClean="0"/>
          </a:p>
        </p:txBody>
      </p:sp>
    </p:spTree>
    <p:extLst>
      <p:ext uri="{BB962C8B-B14F-4D97-AF65-F5344CB8AC3E}">
        <p14:creationId xmlns:p14="http://schemas.microsoft.com/office/powerpoint/2010/main" val="39171948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5570" name="Rectangle 7"/>
          <p:cNvSpPr>
            <a:spLocks noGrp="1" noChangeArrowheads="1"/>
          </p:cNvSpPr>
          <p:nvPr>
            <p:ph type="sldNum" sz="quarter"/>
          </p:nvPr>
        </p:nvSpPr>
        <p:spPr>
          <a:noFill/>
          <a:ln>
            <a:round/>
            <a:headEnd/>
            <a:tailEnd/>
          </a:ln>
        </p:spPr>
        <p:txBody>
          <a:bodyPr/>
          <a:lstStyle/>
          <a:p>
            <a:fld id="{6F04A75F-FD43-4E9F-B395-A9B579B4D6E2}" type="slidenum">
              <a:rPr lang="zh-CN" altLang="zh-CN" smtClean="0"/>
              <a:pPr/>
              <a:t>68</a:t>
            </a:fld>
            <a:endParaRPr lang="zh-CN" altLang="zh-CN" smtClean="0"/>
          </a:p>
        </p:txBody>
      </p:sp>
      <p:sp>
        <p:nvSpPr>
          <p:cNvPr id="365571"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65572"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
        <p:nvSpPr>
          <p:cNvPr id="365573" name="备注占位符 1"/>
          <p:cNvSpPr>
            <a:spLocks noGrp="1"/>
          </p:cNvSpPr>
          <p:nvPr>
            <p:ph type="body" idx="1"/>
          </p:nvPr>
        </p:nvSpPr>
        <p:spPr>
          <a:noFill/>
        </p:spPr>
        <p:txBody>
          <a:bodyPr/>
          <a:lstStyle/>
          <a:p>
            <a:r>
              <a:rPr lang="zh-CN" altLang="en-US" smtClean="0"/>
              <a:t>上一讲 </a:t>
            </a:r>
            <a:r>
              <a:rPr lang="en-US" altLang="zh-CN" smtClean="0"/>
              <a:t>1</a:t>
            </a:r>
            <a:r>
              <a:rPr lang="zh-CN" altLang="en-US" smtClean="0"/>
              <a:t>节课 上课，</a:t>
            </a:r>
            <a:r>
              <a:rPr lang="en-US" altLang="zh-CN" smtClean="0"/>
              <a:t>1</a:t>
            </a:r>
            <a:r>
              <a:rPr lang="zh-CN" altLang="en-US" smtClean="0"/>
              <a:t>节课 习题课</a:t>
            </a:r>
          </a:p>
        </p:txBody>
      </p:sp>
    </p:spTree>
    <p:extLst>
      <p:ext uri="{BB962C8B-B14F-4D97-AF65-F5344CB8AC3E}">
        <p14:creationId xmlns:p14="http://schemas.microsoft.com/office/powerpoint/2010/main" val="7977196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6594" name="Rectangle 7"/>
          <p:cNvSpPr>
            <a:spLocks noGrp="1" noChangeArrowheads="1"/>
          </p:cNvSpPr>
          <p:nvPr>
            <p:ph type="sldNum" sz="quarter"/>
          </p:nvPr>
        </p:nvSpPr>
        <p:spPr>
          <a:noFill/>
          <a:ln>
            <a:round/>
            <a:headEnd/>
            <a:tailEnd/>
          </a:ln>
        </p:spPr>
        <p:txBody>
          <a:bodyPr/>
          <a:lstStyle/>
          <a:p>
            <a:fld id="{E2EB8D41-4501-4B0B-BE21-96AFA8DAE679}" type="slidenum">
              <a:rPr lang="zh-CN" altLang="zh-CN" smtClean="0"/>
              <a:pPr/>
              <a:t>69</a:t>
            </a:fld>
            <a:endParaRPr lang="zh-CN" altLang="zh-CN" smtClean="0"/>
          </a:p>
        </p:txBody>
      </p:sp>
      <p:sp>
        <p:nvSpPr>
          <p:cNvPr id="366595"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66596"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028538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1058" name="Rectangle 7"/>
          <p:cNvSpPr>
            <a:spLocks noGrp="1" noChangeArrowheads="1"/>
          </p:cNvSpPr>
          <p:nvPr>
            <p:ph type="sldNum" sz="quarter"/>
          </p:nvPr>
        </p:nvSpPr>
        <p:spPr>
          <a:noFill/>
          <a:ln>
            <a:round/>
            <a:headEnd/>
            <a:tailEnd/>
          </a:ln>
        </p:spPr>
        <p:txBody>
          <a:bodyPr/>
          <a:lstStyle/>
          <a:p>
            <a:fld id="{40543663-E3A3-4AE9-90BA-0586770A9A8C}" type="slidenum">
              <a:rPr lang="zh-CN" altLang="zh-CN" smtClean="0"/>
              <a:pPr/>
              <a:t>7</a:t>
            </a:fld>
            <a:endParaRPr lang="zh-CN" altLang="zh-CN" smtClean="0"/>
          </a:p>
        </p:txBody>
      </p:sp>
      <p:sp>
        <p:nvSpPr>
          <p:cNvPr id="301059"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01060"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83992510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7618" name="Rectangle 7"/>
          <p:cNvSpPr>
            <a:spLocks noGrp="1" noChangeArrowheads="1"/>
          </p:cNvSpPr>
          <p:nvPr>
            <p:ph type="sldNum" sz="quarter"/>
          </p:nvPr>
        </p:nvSpPr>
        <p:spPr>
          <a:noFill/>
          <a:ln>
            <a:round/>
            <a:headEnd/>
            <a:tailEnd/>
          </a:ln>
        </p:spPr>
        <p:txBody>
          <a:bodyPr/>
          <a:lstStyle/>
          <a:p>
            <a:fld id="{038C6DD9-7B13-4CCE-A9F2-1F7C333BDECB}" type="slidenum">
              <a:rPr lang="zh-CN" altLang="zh-CN" smtClean="0"/>
              <a:pPr/>
              <a:t>70</a:t>
            </a:fld>
            <a:endParaRPr lang="zh-CN" altLang="zh-CN" smtClean="0"/>
          </a:p>
        </p:txBody>
      </p:sp>
      <p:sp>
        <p:nvSpPr>
          <p:cNvPr id="367619"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67620"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41143063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42" name="Rectangle 7"/>
          <p:cNvSpPr>
            <a:spLocks noGrp="1" noChangeArrowheads="1"/>
          </p:cNvSpPr>
          <p:nvPr>
            <p:ph type="sldNum" sz="quarter"/>
          </p:nvPr>
        </p:nvSpPr>
        <p:spPr>
          <a:noFill/>
          <a:ln>
            <a:round/>
            <a:headEnd/>
            <a:tailEnd/>
          </a:ln>
        </p:spPr>
        <p:txBody>
          <a:bodyPr/>
          <a:lstStyle/>
          <a:p>
            <a:fld id="{96B70831-4C2D-46A0-ACD3-B0388781DBED}" type="slidenum">
              <a:rPr lang="zh-CN" altLang="zh-CN" smtClean="0"/>
              <a:pPr/>
              <a:t>71</a:t>
            </a:fld>
            <a:endParaRPr lang="zh-CN" altLang="zh-CN" smtClean="0"/>
          </a:p>
        </p:txBody>
      </p:sp>
      <p:sp>
        <p:nvSpPr>
          <p:cNvPr id="36864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68644"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122685163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9666" name="Rectangle 7"/>
          <p:cNvSpPr>
            <a:spLocks noGrp="1" noChangeArrowheads="1"/>
          </p:cNvSpPr>
          <p:nvPr>
            <p:ph type="sldNum" sz="quarter"/>
          </p:nvPr>
        </p:nvSpPr>
        <p:spPr>
          <a:noFill/>
          <a:ln>
            <a:round/>
            <a:headEnd/>
            <a:tailEnd/>
          </a:ln>
        </p:spPr>
        <p:txBody>
          <a:bodyPr/>
          <a:lstStyle/>
          <a:p>
            <a:fld id="{49090460-386B-4088-B466-C9C646D4B8BA}" type="slidenum">
              <a:rPr lang="zh-CN" altLang="zh-CN" smtClean="0"/>
              <a:pPr/>
              <a:t>72</a:t>
            </a:fld>
            <a:endParaRPr lang="zh-CN" altLang="zh-CN" smtClean="0"/>
          </a:p>
        </p:txBody>
      </p:sp>
      <p:sp>
        <p:nvSpPr>
          <p:cNvPr id="369667" name="Text Box 1"/>
          <p:cNvSpPr txBox="1">
            <a:spLocks noChangeArrowheads="1"/>
          </p:cNvSpPr>
          <p:nvPr/>
        </p:nvSpPr>
        <p:spPr bwMode="auto">
          <a:xfrm>
            <a:off x="1222375" y="3267075"/>
            <a:ext cx="6718300" cy="3094038"/>
          </a:xfrm>
          <a:prstGeom prst="rect">
            <a:avLst/>
          </a:prstGeom>
          <a:noFill/>
          <a:ln w="9525">
            <a:noFill/>
            <a:round/>
            <a:headEnd/>
            <a:tailEnd/>
          </a:ln>
        </p:spPr>
        <p:txBody>
          <a:bodyPr lIns="92160" tIns="45360" rIns="92160" bIns="45360"/>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latin typeface="Arial" pitchFamily="34" charset="0"/>
              </a:rPr>
              <a:t>Resolve RAW memory conflict? (address in memory buffers)</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latin typeface="Arial" pitchFamily="34" charset="0"/>
              </a:rPr>
              <a:t>Integer unit executes in parallel</a:t>
            </a:r>
          </a:p>
        </p:txBody>
      </p:sp>
      <p:sp>
        <p:nvSpPr>
          <p:cNvPr id="369668" name="Rectangle 2"/>
          <p:cNvSpPr>
            <a:spLocks noGrp="1" noRot="1" noChangeAspect="1" noChangeArrowheads="1" noTextEdit="1"/>
          </p:cNvSpPr>
          <p:nvPr>
            <p:ph type="sldImg"/>
          </p:nvPr>
        </p:nvSpPr>
        <p:spPr>
          <a:xfrm>
            <a:off x="2870200" y="520700"/>
            <a:ext cx="3424238" cy="2568575"/>
          </a:xfrm>
          <a:solidFill>
            <a:srgbClr val="FFFFFF"/>
          </a:solidFill>
          <a:ln/>
        </p:spPr>
      </p:sp>
    </p:spTree>
    <p:extLst>
      <p:ext uri="{BB962C8B-B14F-4D97-AF65-F5344CB8AC3E}">
        <p14:creationId xmlns:p14="http://schemas.microsoft.com/office/powerpoint/2010/main" val="315527846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0690" name="Rectangle 7"/>
          <p:cNvSpPr>
            <a:spLocks noGrp="1" noChangeArrowheads="1"/>
          </p:cNvSpPr>
          <p:nvPr>
            <p:ph type="sldNum" sz="quarter"/>
          </p:nvPr>
        </p:nvSpPr>
        <p:spPr>
          <a:noFill/>
          <a:ln>
            <a:round/>
            <a:headEnd/>
            <a:tailEnd/>
          </a:ln>
        </p:spPr>
        <p:txBody>
          <a:bodyPr/>
          <a:lstStyle/>
          <a:p>
            <a:fld id="{690C5A6E-6CEF-4808-8575-6BCE567F7EC3}" type="slidenum">
              <a:rPr lang="zh-CN" altLang="zh-CN" smtClean="0"/>
              <a:pPr/>
              <a:t>73</a:t>
            </a:fld>
            <a:endParaRPr lang="zh-CN" altLang="zh-CN" smtClean="0"/>
          </a:p>
        </p:txBody>
      </p:sp>
      <p:sp>
        <p:nvSpPr>
          <p:cNvPr id="370691"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70692"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382483980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1714" name="Rectangle 7"/>
          <p:cNvSpPr>
            <a:spLocks noGrp="1" noChangeArrowheads="1"/>
          </p:cNvSpPr>
          <p:nvPr>
            <p:ph type="sldNum" sz="quarter"/>
          </p:nvPr>
        </p:nvSpPr>
        <p:spPr>
          <a:noFill/>
          <a:ln>
            <a:round/>
            <a:headEnd/>
            <a:tailEnd/>
          </a:ln>
        </p:spPr>
        <p:txBody>
          <a:bodyPr/>
          <a:lstStyle/>
          <a:p>
            <a:fld id="{36DAFD40-6315-4CA4-A86A-27A764BE5BA1}" type="slidenum">
              <a:rPr lang="zh-CN" altLang="zh-CN" smtClean="0"/>
              <a:pPr/>
              <a:t>74</a:t>
            </a:fld>
            <a:endParaRPr lang="zh-CN" altLang="zh-CN" smtClean="0"/>
          </a:p>
        </p:txBody>
      </p:sp>
      <p:sp>
        <p:nvSpPr>
          <p:cNvPr id="371715" name="Text Box 1"/>
          <p:cNvSpPr txBox="1">
            <a:spLocks noChangeArrowheads="1"/>
          </p:cNvSpPr>
          <p:nvPr/>
        </p:nvSpPr>
        <p:spPr bwMode="auto">
          <a:xfrm>
            <a:off x="1222375" y="3267075"/>
            <a:ext cx="6718300" cy="3094038"/>
          </a:xfrm>
          <a:prstGeom prst="rect">
            <a:avLst/>
          </a:prstGeom>
          <a:noFill/>
          <a:ln w="9525">
            <a:noFill/>
            <a:round/>
            <a:headEnd/>
            <a:tailEnd/>
          </a:ln>
        </p:spPr>
        <p:txBody>
          <a:bodyPr lIns="92160" tIns="45360" rIns="92160" bIns="45360"/>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latin typeface="Arial" pitchFamily="34" charset="0"/>
              </a:rPr>
              <a:t>What you might have thought</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latin typeface="Arial" pitchFamily="34" charset="0"/>
              </a:rPr>
              <a:t>1. 4 stages of instruction execution</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latin typeface="Arial" pitchFamily="34" charset="0"/>
              </a:rPr>
              <a:t>2. Status of FU:  Normal things to keep track of (RAW &amp; structura for busyl):</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latin typeface="Arial" pitchFamily="34" charset="0"/>
              </a:rPr>
              <a:t>Fi from instruction format of the mahine (Fi is dest)</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latin typeface="Arial" pitchFamily="34" charset="0"/>
              </a:rPr>
              <a:t>Add unit can Add or Sub</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latin typeface="Arial" pitchFamily="34" charset="0"/>
              </a:rPr>
              <a:t>Rj, Rk - status of registers (Yes means ready)</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latin typeface="Arial" pitchFamily="34" charset="0"/>
              </a:rPr>
              <a:t>Qj,Qk - If a no in Rj, Rk, means waiting for a FU to write result; Qj, Qk means wihch FU waiting for it</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latin typeface="Arial" pitchFamily="34" charset="0"/>
              </a:rPr>
              <a:t>3.Status of register result (WAW &amp;WAR)s:</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latin typeface="Arial" pitchFamily="34" charset="0"/>
              </a:rPr>
              <a:t>which FU is going to write into registers</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latin typeface="Arial" pitchFamily="34" charset="0"/>
              </a:rPr>
              <a:t>Scoreboard on 6600 = size of FU</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latin typeface="Arial" pitchFamily="34" charset="0"/>
              </a:rPr>
              <a:t>6.7, 6.8, 6.9, 6.12, 6.13, 6.16, 6.17</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latin typeface="Arial" pitchFamily="34" charset="0"/>
              </a:rPr>
              <a:t>FU latencies: Add 2, Mult 10, Div 40 clocks</a:t>
            </a:r>
          </a:p>
        </p:txBody>
      </p:sp>
      <p:sp>
        <p:nvSpPr>
          <p:cNvPr id="371716" name="Rectangle 2"/>
          <p:cNvSpPr>
            <a:spLocks noGrp="1" noRot="1" noChangeAspect="1" noChangeArrowheads="1" noTextEdit="1"/>
          </p:cNvSpPr>
          <p:nvPr>
            <p:ph type="sldImg"/>
          </p:nvPr>
        </p:nvSpPr>
        <p:spPr>
          <a:xfrm>
            <a:off x="2870200" y="520700"/>
            <a:ext cx="3424238" cy="2568575"/>
          </a:xfrm>
          <a:solidFill>
            <a:srgbClr val="FFFFFF"/>
          </a:solidFill>
          <a:ln/>
        </p:spPr>
      </p:sp>
    </p:spTree>
    <p:extLst>
      <p:ext uri="{BB962C8B-B14F-4D97-AF65-F5344CB8AC3E}">
        <p14:creationId xmlns:p14="http://schemas.microsoft.com/office/powerpoint/2010/main" val="319058242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2738" name="Rectangle 7"/>
          <p:cNvSpPr>
            <a:spLocks noGrp="1" noChangeArrowheads="1"/>
          </p:cNvSpPr>
          <p:nvPr>
            <p:ph type="sldNum" sz="quarter"/>
          </p:nvPr>
        </p:nvSpPr>
        <p:spPr>
          <a:noFill/>
          <a:ln>
            <a:round/>
            <a:headEnd/>
            <a:tailEnd/>
          </a:ln>
        </p:spPr>
        <p:txBody>
          <a:bodyPr/>
          <a:lstStyle/>
          <a:p>
            <a:fld id="{5EC54A50-2FBB-4322-B634-8EF08C876E3A}" type="slidenum">
              <a:rPr lang="zh-CN" altLang="zh-CN" smtClean="0"/>
              <a:pPr/>
              <a:t>75</a:t>
            </a:fld>
            <a:endParaRPr lang="zh-CN" altLang="zh-CN" smtClean="0"/>
          </a:p>
        </p:txBody>
      </p:sp>
      <p:sp>
        <p:nvSpPr>
          <p:cNvPr id="372739"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72740"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35003611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3762" name="Rectangle 7"/>
          <p:cNvSpPr>
            <a:spLocks noGrp="1" noChangeArrowheads="1"/>
          </p:cNvSpPr>
          <p:nvPr>
            <p:ph type="sldNum" sz="quarter"/>
          </p:nvPr>
        </p:nvSpPr>
        <p:spPr>
          <a:noFill/>
          <a:ln>
            <a:round/>
            <a:headEnd/>
            <a:tailEnd/>
          </a:ln>
        </p:spPr>
        <p:txBody>
          <a:bodyPr/>
          <a:lstStyle/>
          <a:p>
            <a:fld id="{8E2937A2-D885-4F20-8295-37AF20FD8B3F}" type="slidenum">
              <a:rPr lang="zh-CN" altLang="zh-CN" smtClean="0"/>
              <a:pPr/>
              <a:t>76</a:t>
            </a:fld>
            <a:endParaRPr lang="zh-CN" altLang="zh-CN" smtClean="0"/>
          </a:p>
        </p:txBody>
      </p:sp>
      <p:sp>
        <p:nvSpPr>
          <p:cNvPr id="37376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73764"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
        <p:nvSpPr>
          <p:cNvPr id="373765" name="Text Box 3"/>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000290B-398B-416C-80DC-96441F21BC74}" type="slidenum">
              <a:rPr lang="zh-CN"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76</a:t>
            </a:fld>
            <a:endParaRPr lang="zh-CN" altLang="zh-CN" sz="1200">
              <a:solidFill>
                <a:srgbClr val="000000"/>
              </a:solidFill>
            </a:endParaRPr>
          </a:p>
        </p:txBody>
      </p:sp>
    </p:spTree>
    <p:extLst>
      <p:ext uri="{BB962C8B-B14F-4D97-AF65-F5344CB8AC3E}">
        <p14:creationId xmlns:p14="http://schemas.microsoft.com/office/powerpoint/2010/main" val="1339922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4786" name="Rectangle 7"/>
          <p:cNvSpPr>
            <a:spLocks noGrp="1" noChangeArrowheads="1"/>
          </p:cNvSpPr>
          <p:nvPr>
            <p:ph type="sldNum" sz="quarter"/>
          </p:nvPr>
        </p:nvSpPr>
        <p:spPr>
          <a:noFill/>
          <a:ln>
            <a:round/>
            <a:headEnd/>
            <a:tailEnd/>
          </a:ln>
        </p:spPr>
        <p:txBody>
          <a:bodyPr/>
          <a:lstStyle/>
          <a:p>
            <a:fld id="{CB2EC08C-E3CF-4348-9976-CAF5C52319D0}" type="slidenum">
              <a:rPr lang="zh-CN" altLang="zh-CN" smtClean="0"/>
              <a:pPr/>
              <a:t>77</a:t>
            </a:fld>
            <a:endParaRPr lang="zh-CN" altLang="zh-CN" smtClean="0"/>
          </a:p>
        </p:txBody>
      </p:sp>
      <p:sp>
        <p:nvSpPr>
          <p:cNvPr id="374787"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74788"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85227875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5810" name="Rectangle 7"/>
          <p:cNvSpPr>
            <a:spLocks noGrp="1" noChangeArrowheads="1"/>
          </p:cNvSpPr>
          <p:nvPr>
            <p:ph type="sldNum" sz="quarter"/>
          </p:nvPr>
        </p:nvSpPr>
        <p:spPr>
          <a:noFill/>
          <a:ln>
            <a:round/>
            <a:headEnd/>
            <a:tailEnd/>
          </a:ln>
        </p:spPr>
        <p:txBody>
          <a:bodyPr/>
          <a:lstStyle/>
          <a:p>
            <a:fld id="{C887481F-676B-48D2-8766-110BB41496FB}" type="slidenum">
              <a:rPr lang="zh-CN" altLang="zh-CN" smtClean="0"/>
              <a:pPr/>
              <a:t>78</a:t>
            </a:fld>
            <a:endParaRPr lang="zh-CN" altLang="zh-CN" smtClean="0"/>
          </a:p>
        </p:txBody>
      </p:sp>
      <p:sp>
        <p:nvSpPr>
          <p:cNvPr id="375811"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75812"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389179141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6834" name="Rectangle 7"/>
          <p:cNvSpPr>
            <a:spLocks noGrp="1" noChangeArrowheads="1"/>
          </p:cNvSpPr>
          <p:nvPr>
            <p:ph type="sldNum" sz="quarter"/>
          </p:nvPr>
        </p:nvSpPr>
        <p:spPr>
          <a:noFill/>
          <a:ln>
            <a:round/>
            <a:headEnd/>
            <a:tailEnd/>
          </a:ln>
        </p:spPr>
        <p:txBody>
          <a:bodyPr/>
          <a:lstStyle/>
          <a:p>
            <a:fld id="{B66C0C94-0E8E-4B74-991C-8E3856E34CA7}" type="slidenum">
              <a:rPr lang="zh-CN" altLang="zh-CN" smtClean="0"/>
              <a:pPr/>
              <a:t>79</a:t>
            </a:fld>
            <a:endParaRPr lang="zh-CN" altLang="zh-CN" smtClean="0"/>
          </a:p>
        </p:txBody>
      </p:sp>
      <p:sp>
        <p:nvSpPr>
          <p:cNvPr id="376835"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76836"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3144800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2082" name="Rectangle 7"/>
          <p:cNvSpPr>
            <a:spLocks noGrp="1" noChangeArrowheads="1"/>
          </p:cNvSpPr>
          <p:nvPr>
            <p:ph type="sldNum" sz="quarter"/>
          </p:nvPr>
        </p:nvSpPr>
        <p:spPr>
          <a:noFill/>
          <a:ln>
            <a:round/>
            <a:headEnd/>
            <a:tailEnd/>
          </a:ln>
        </p:spPr>
        <p:txBody>
          <a:bodyPr/>
          <a:lstStyle/>
          <a:p>
            <a:fld id="{3502738F-93FA-4F4B-992C-57989126727F}" type="slidenum">
              <a:rPr lang="zh-CN" altLang="zh-CN" smtClean="0"/>
              <a:pPr/>
              <a:t>8</a:t>
            </a:fld>
            <a:endParaRPr lang="zh-CN" altLang="zh-CN" smtClean="0"/>
          </a:p>
        </p:txBody>
      </p:sp>
      <p:sp>
        <p:nvSpPr>
          <p:cNvPr id="30208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02084"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26186246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7858" name="Rectangle 7"/>
          <p:cNvSpPr>
            <a:spLocks noGrp="1" noChangeArrowheads="1"/>
          </p:cNvSpPr>
          <p:nvPr>
            <p:ph type="sldNum" sz="quarter"/>
          </p:nvPr>
        </p:nvSpPr>
        <p:spPr>
          <a:noFill/>
          <a:ln>
            <a:round/>
            <a:headEnd/>
            <a:tailEnd/>
          </a:ln>
        </p:spPr>
        <p:txBody>
          <a:bodyPr/>
          <a:lstStyle/>
          <a:p>
            <a:fld id="{7BA5DA39-FFA5-43CC-B02C-8BCD8F417414}" type="slidenum">
              <a:rPr lang="zh-CN" altLang="zh-CN" smtClean="0"/>
              <a:pPr/>
              <a:t>80</a:t>
            </a:fld>
            <a:endParaRPr lang="zh-CN" altLang="zh-CN" smtClean="0"/>
          </a:p>
        </p:txBody>
      </p:sp>
      <p:sp>
        <p:nvSpPr>
          <p:cNvPr id="377859"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77860"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347188480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882" name="Rectangle 7"/>
          <p:cNvSpPr>
            <a:spLocks noGrp="1" noChangeArrowheads="1"/>
          </p:cNvSpPr>
          <p:nvPr>
            <p:ph type="sldNum" sz="quarter"/>
          </p:nvPr>
        </p:nvSpPr>
        <p:spPr>
          <a:noFill/>
          <a:ln>
            <a:round/>
            <a:headEnd/>
            <a:tailEnd/>
          </a:ln>
        </p:spPr>
        <p:txBody>
          <a:bodyPr/>
          <a:lstStyle/>
          <a:p>
            <a:fld id="{8C2EAFD5-1CED-421A-A4FA-AFABC3484B27}" type="slidenum">
              <a:rPr lang="zh-CN" altLang="zh-CN" smtClean="0"/>
              <a:pPr/>
              <a:t>81</a:t>
            </a:fld>
            <a:endParaRPr lang="zh-CN" altLang="zh-CN" smtClean="0"/>
          </a:p>
        </p:txBody>
      </p:sp>
      <p:sp>
        <p:nvSpPr>
          <p:cNvPr id="37888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78884"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420707320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9906" name="Rectangle 7"/>
          <p:cNvSpPr>
            <a:spLocks noGrp="1" noChangeArrowheads="1"/>
          </p:cNvSpPr>
          <p:nvPr>
            <p:ph type="sldNum" sz="quarter"/>
          </p:nvPr>
        </p:nvSpPr>
        <p:spPr>
          <a:noFill/>
          <a:ln>
            <a:round/>
            <a:headEnd/>
            <a:tailEnd/>
          </a:ln>
        </p:spPr>
        <p:txBody>
          <a:bodyPr/>
          <a:lstStyle/>
          <a:p>
            <a:fld id="{BE849DA3-E30B-4F67-8CFA-33E06115E838}" type="slidenum">
              <a:rPr lang="zh-CN" altLang="zh-CN" smtClean="0"/>
              <a:pPr/>
              <a:t>82</a:t>
            </a:fld>
            <a:endParaRPr lang="zh-CN" altLang="zh-CN" smtClean="0"/>
          </a:p>
        </p:txBody>
      </p:sp>
      <p:sp>
        <p:nvSpPr>
          <p:cNvPr id="379907"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79908"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350682323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0930" name="Rectangle 7"/>
          <p:cNvSpPr>
            <a:spLocks noGrp="1" noChangeArrowheads="1"/>
          </p:cNvSpPr>
          <p:nvPr>
            <p:ph type="sldNum" sz="quarter"/>
          </p:nvPr>
        </p:nvSpPr>
        <p:spPr>
          <a:noFill/>
          <a:ln>
            <a:round/>
            <a:headEnd/>
            <a:tailEnd/>
          </a:ln>
        </p:spPr>
        <p:txBody>
          <a:bodyPr/>
          <a:lstStyle/>
          <a:p>
            <a:fld id="{04EEB7D7-C44E-4794-9FE2-2F39E9C655F8}" type="slidenum">
              <a:rPr lang="zh-CN" altLang="zh-CN" smtClean="0"/>
              <a:pPr/>
              <a:t>83</a:t>
            </a:fld>
            <a:endParaRPr lang="zh-CN" altLang="zh-CN" smtClean="0"/>
          </a:p>
        </p:txBody>
      </p:sp>
      <p:sp>
        <p:nvSpPr>
          <p:cNvPr id="380931"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80932"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287503223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1954" name="Rectangle 7"/>
          <p:cNvSpPr>
            <a:spLocks noGrp="1" noChangeArrowheads="1"/>
          </p:cNvSpPr>
          <p:nvPr>
            <p:ph type="sldNum" sz="quarter"/>
          </p:nvPr>
        </p:nvSpPr>
        <p:spPr>
          <a:noFill/>
          <a:ln>
            <a:round/>
            <a:headEnd/>
            <a:tailEnd/>
          </a:ln>
        </p:spPr>
        <p:txBody>
          <a:bodyPr/>
          <a:lstStyle/>
          <a:p>
            <a:fld id="{DF4B2D5F-E6AC-4919-92EE-3ABF05A978DA}" type="slidenum">
              <a:rPr lang="zh-CN" altLang="zh-CN" smtClean="0"/>
              <a:pPr/>
              <a:t>84</a:t>
            </a:fld>
            <a:endParaRPr lang="zh-CN" altLang="zh-CN" smtClean="0"/>
          </a:p>
        </p:txBody>
      </p:sp>
      <p:sp>
        <p:nvSpPr>
          <p:cNvPr id="381955"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81956"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41137908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2978" name="Rectangle 7"/>
          <p:cNvSpPr>
            <a:spLocks noGrp="1" noChangeArrowheads="1"/>
          </p:cNvSpPr>
          <p:nvPr>
            <p:ph type="sldNum" sz="quarter"/>
          </p:nvPr>
        </p:nvSpPr>
        <p:spPr>
          <a:noFill/>
          <a:ln>
            <a:round/>
            <a:headEnd/>
            <a:tailEnd/>
          </a:ln>
        </p:spPr>
        <p:txBody>
          <a:bodyPr/>
          <a:lstStyle/>
          <a:p>
            <a:fld id="{F2446C31-C4C7-4647-BFE5-B375E6F0A23F}" type="slidenum">
              <a:rPr lang="zh-CN" altLang="zh-CN" smtClean="0"/>
              <a:pPr/>
              <a:t>85</a:t>
            </a:fld>
            <a:endParaRPr lang="zh-CN" altLang="zh-CN" smtClean="0"/>
          </a:p>
        </p:txBody>
      </p:sp>
      <p:sp>
        <p:nvSpPr>
          <p:cNvPr id="382979"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82980"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344625403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4002" name="Rectangle 7"/>
          <p:cNvSpPr>
            <a:spLocks noGrp="1" noChangeArrowheads="1"/>
          </p:cNvSpPr>
          <p:nvPr>
            <p:ph type="sldNum" sz="quarter"/>
          </p:nvPr>
        </p:nvSpPr>
        <p:spPr>
          <a:noFill/>
          <a:ln>
            <a:round/>
            <a:headEnd/>
            <a:tailEnd/>
          </a:ln>
        </p:spPr>
        <p:txBody>
          <a:bodyPr/>
          <a:lstStyle/>
          <a:p>
            <a:fld id="{2FCEFEDE-1912-41C9-BEA8-0B977E4136EA}" type="slidenum">
              <a:rPr lang="zh-CN" altLang="zh-CN" smtClean="0"/>
              <a:pPr/>
              <a:t>86</a:t>
            </a:fld>
            <a:endParaRPr lang="zh-CN" altLang="zh-CN" smtClean="0"/>
          </a:p>
        </p:txBody>
      </p:sp>
      <p:sp>
        <p:nvSpPr>
          <p:cNvPr id="38400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84004"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4958817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5026" name="Rectangle 7"/>
          <p:cNvSpPr>
            <a:spLocks noGrp="1" noChangeArrowheads="1"/>
          </p:cNvSpPr>
          <p:nvPr>
            <p:ph type="sldNum" sz="quarter"/>
          </p:nvPr>
        </p:nvSpPr>
        <p:spPr>
          <a:noFill/>
          <a:ln>
            <a:round/>
            <a:headEnd/>
            <a:tailEnd/>
          </a:ln>
        </p:spPr>
        <p:txBody>
          <a:bodyPr/>
          <a:lstStyle/>
          <a:p>
            <a:fld id="{C6EF8DF8-E7AE-4B41-9802-1FD5468B0694}" type="slidenum">
              <a:rPr lang="zh-CN" altLang="zh-CN" smtClean="0"/>
              <a:pPr/>
              <a:t>87</a:t>
            </a:fld>
            <a:endParaRPr lang="zh-CN" altLang="zh-CN" smtClean="0"/>
          </a:p>
        </p:txBody>
      </p:sp>
      <p:sp>
        <p:nvSpPr>
          <p:cNvPr id="385027"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85028"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118844839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6050" name="Rectangle 7"/>
          <p:cNvSpPr>
            <a:spLocks noGrp="1" noChangeArrowheads="1"/>
          </p:cNvSpPr>
          <p:nvPr>
            <p:ph type="sldNum" sz="quarter"/>
          </p:nvPr>
        </p:nvSpPr>
        <p:spPr>
          <a:noFill/>
          <a:ln>
            <a:round/>
            <a:headEnd/>
            <a:tailEnd/>
          </a:ln>
        </p:spPr>
        <p:txBody>
          <a:bodyPr/>
          <a:lstStyle/>
          <a:p>
            <a:fld id="{D426CFB6-31A2-411F-A7A1-AA97C38A8031}" type="slidenum">
              <a:rPr lang="zh-CN" altLang="zh-CN" smtClean="0"/>
              <a:pPr/>
              <a:t>88</a:t>
            </a:fld>
            <a:endParaRPr lang="zh-CN" altLang="zh-CN" smtClean="0"/>
          </a:p>
        </p:txBody>
      </p:sp>
      <p:sp>
        <p:nvSpPr>
          <p:cNvPr id="386051"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86052"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11360089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7074" name="Rectangle 7"/>
          <p:cNvSpPr>
            <a:spLocks noGrp="1" noChangeArrowheads="1"/>
          </p:cNvSpPr>
          <p:nvPr>
            <p:ph type="sldNum" sz="quarter"/>
          </p:nvPr>
        </p:nvSpPr>
        <p:spPr>
          <a:noFill/>
          <a:ln>
            <a:round/>
            <a:headEnd/>
            <a:tailEnd/>
          </a:ln>
        </p:spPr>
        <p:txBody>
          <a:bodyPr/>
          <a:lstStyle/>
          <a:p>
            <a:fld id="{F1386525-43A5-4691-AF2C-0DBDCBC4C420}" type="slidenum">
              <a:rPr lang="zh-CN" altLang="zh-CN" smtClean="0"/>
              <a:pPr/>
              <a:t>89</a:t>
            </a:fld>
            <a:endParaRPr lang="zh-CN" altLang="zh-CN" smtClean="0"/>
          </a:p>
        </p:txBody>
      </p:sp>
      <p:sp>
        <p:nvSpPr>
          <p:cNvPr id="387075"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87076"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27164500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3106" name="Rectangle 7"/>
          <p:cNvSpPr>
            <a:spLocks noGrp="1" noChangeArrowheads="1"/>
          </p:cNvSpPr>
          <p:nvPr>
            <p:ph type="sldNum" sz="quarter"/>
          </p:nvPr>
        </p:nvSpPr>
        <p:spPr>
          <a:noFill/>
          <a:ln>
            <a:round/>
            <a:headEnd/>
            <a:tailEnd/>
          </a:ln>
        </p:spPr>
        <p:txBody>
          <a:bodyPr/>
          <a:lstStyle/>
          <a:p>
            <a:fld id="{E34A179A-458E-40D3-A279-D2370C97F0C4}" type="slidenum">
              <a:rPr lang="zh-CN" altLang="zh-CN" smtClean="0"/>
              <a:pPr/>
              <a:t>9</a:t>
            </a:fld>
            <a:endParaRPr lang="zh-CN" altLang="zh-CN" smtClean="0"/>
          </a:p>
        </p:txBody>
      </p:sp>
      <p:sp>
        <p:nvSpPr>
          <p:cNvPr id="303107"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03108"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373193830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8098" name="Rectangle 7"/>
          <p:cNvSpPr>
            <a:spLocks noGrp="1" noChangeArrowheads="1"/>
          </p:cNvSpPr>
          <p:nvPr>
            <p:ph type="sldNum" sz="quarter"/>
          </p:nvPr>
        </p:nvSpPr>
        <p:spPr>
          <a:noFill/>
          <a:ln>
            <a:round/>
            <a:headEnd/>
            <a:tailEnd/>
          </a:ln>
        </p:spPr>
        <p:txBody>
          <a:bodyPr/>
          <a:lstStyle/>
          <a:p>
            <a:fld id="{D972C2AD-9948-44A4-8F83-A7BBBB06BC40}" type="slidenum">
              <a:rPr lang="zh-CN" altLang="zh-CN" smtClean="0"/>
              <a:pPr/>
              <a:t>90</a:t>
            </a:fld>
            <a:endParaRPr lang="zh-CN" altLang="zh-CN" smtClean="0"/>
          </a:p>
        </p:txBody>
      </p:sp>
      <p:sp>
        <p:nvSpPr>
          <p:cNvPr id="388099"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88100"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88026713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22" name="Rectangle 7"/>
          <p:cNvSpPr>
            <a:spLocks noGrp="1" noChangeArrowheads="1"/>
          </p:cNvSpPr>
          <p:nvPr>
            <p:ph type="sldNum" sz="quarter"/>
          </p:nvPr>
        </p:nvSpPr>
        <p:spPr>
          <a:noFill/>
          <a:ln>
            <a:round/>
            <a:headEnd/>
            <a:tailEnd/>
          </a:ln>
        </p:spPr>
        <p:txBody>
          <a:bodyPr/>
          <a:lstStyle/>
          <a:p>
            <a:fld id="{5023A1F2-341B-46A7-978C-2DB6936FEF08}" type="slidenum">
              <a:rPr lang="zh-CN" altLang="zh-CN" smtClean="0"/>
              <a:pPr/>
              <a:t>91</a:t>
            </a:fld>
            <a:endParaRPr lang="zh-CN" altLang="zh-CN" smtClean="0"/>
          </a:p>
        </p:txBody>
      </p:sp>
      <p:sp>
        <p:nvSpPr>
          <p:cNvPr id="38912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89124"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123183509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0146" name="Rectangle 7"/>
          <p:cNvSpPr>
            <a:spLocks noGrp="1" noChangeArrowheads="1"/>
          </p:cNvSpPr>
          <p:nvPr>
            <p:ph type="sldNum" sz="quarter"/>
          </p:nvPr>
        </p:nvSpPr>
        <p:spPr>
          <a:noFill/>
          <a:ln>
            <a:round/>
            <a:headEnd/>
            <a:tailEnd/>
          </a:ln>
        </p:spPr>
        <p:txBody>
          <a:bodyPr/>
          <a:lstStyle/>
          <a:p>
            <a:fld id="{A688B658-208E-4370-B75B-B0145D0DDE41}" type="slidenum">
              <a:rPr lang="zh-CN" altLang="zh-CN" smtClean="0"/>
              <a:pPr/>
              <a:t>92</a:t>
            </a:fld>
            <a:endParaRPr lang="zh-CN" altLang="zh-CN" smtClean="0"/>
          </a:p>
        </p:txBody>
      </p:sp>
      <p:sp>
        <p:nvSpPr>
          <p:cNvPr id="390147"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90148"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409679192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1170" name="Rectangle 7"/>
          <p:cNvSpPr>
            <a:spLocks noGrp="1" noChangeArrowheads="1"/>
          </p:cNvSpPr>
          <p:nvPr>
            <p:ph type="sldNum" sz="quarter"/>
          </p:nvPr>
        </p:nvSpPr>
        <p:spPr>
          <a:noFill/>
          <a:ln>
            <a:round/>
            <a:headEnd/>
            <a:tailEnd/>
          </a:ln>
        </p:spPr>
        <p:txBody>
          <a:bodyPr/>
          <a:lstStyle/>
          <a:p>
            <a:fld id="{B66B842E-BB3C-49CE-81A1-B58B3E813A17}" type="slidenum">
              <a:rPr lang="zh-CN" altLang="zh-CN" smtClean="0"/>
              <a:pPr/>
              <a:t>93</a:t>
            </a:fld>
            <a:endParaRPr lang="zh-CN" altLang="zh-CN" smtClean="0"/>
          </a:p>
        </p:txBody>
      </p:sp>
      <p:sp>
        <p:nvSpPr>
          <p:cNvPr id="391171"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91172"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100183833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2194" name="Rectangle 7"/>
          <p:cNvSpPr>
            <a:spLocks noGrp="1" noChangeArrowheads="1"/>
          </p:cNvSpPr>
          <p:nvPr>
            <p:ph type="sldNum" sz="quarter"/>
          </p:nvPr>
        </p:nvSpPr>
        <p:spPr>
          <a:noFill/>
          <a:ln>
            <a:round/>
            <a:headEnd/>
            <a:tailEnd/>
          </a:ln>
        </p:spPr>
        <p:txBody>
          <a:bodyPr/>
          <a:lstStyle/>
          <a:p>
            <a:fld id="{3688616B-0BC8-4704-A10F-DBF71B887BB0}" type="slidenum">
              <a:rPr lang="zh-CN" altLang="zh-CN" smtClean="0"/>
              <a:pPr/>
              <a:t>94</a:t>
            </a:fld>
            <a:endParaRPr lang="zh-CN" altLang="zh-CN" smtClean="0"/>
          </a:p>
        </p:txBody>
      </p:sp>
      <p:sp>
        <p:nvSpPr>
          <p:cNvPr id="392195"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92196"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94556232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3218" name="Rectangle 7"/>
          <p:cNvSpPr>
            <a:spLocks noGrp="1" noChangeArrowheads="1"/>
          </p:cNvSpPr>
          <p:nvPr>
            <p:ph type="sldNum" sz="quarter"/>
          </p:nvPr>
        </p:nvSpPr>
        <p:spPr>
          <a:noFill/>
          <a:ln>
            <a:round/>
            <a:headEnd/>
            <a:tailEnd/>
          </a:ln>
        </p:spPr>
        <p:txBody>
          <a:bodyPr/>
          <a:lstStyle/>
          <a:p>
            <a:fld id="{EF5767C0-59E0-45FB-865C-1AFB1C67E959}" type="slidenum">
              <a:rPr lang="zh-CN" altLang="zh-CN" smtClean="0"/>
              <a:pPr/>
              <a:t>95</a:t>
            </a:fld>
            <a:endParaRPr lang="zh-CN" altLang="zh-CN" smtClean="0"/>
          </a:p>
        </p:txBody>
      </p:sp>
      <p:sp>
        <p:nvSpPr>
          <p:cNvPr id="393219"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93220"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20313611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4242" name="Rectangle 7"/>
          <p:cNvSpPr>
            <a:spLocks noGrp="1" noChangeArrowheads="1"/>
          </p:cNvSpPr>
          <p:nvPr>
            <p:ph type="sldNum" sz="quarter"/>
          </p:nvPr>
        </p:nvSpPr>
        <p:spPr>
          <a:noFill/>
          <a:ln>
            <a:round/>
            <a:headEnd/>
            <a:tailEnd/>
          </a:ln>
        </p:spPr>
        <p:txBody>
          <a:bodyPr/>
          <a:lstStyle/>
          <a:p>
            <a:fld id="{DDA9766E-806A-43AF-BBD2-FA6796B6E730}" type="slidenum">
              <a:rPr lang="zh-CN" altLang="zh-CN" smtClean="0"/>
              <a:pPr/>
              <a:t>96</a:t>
            </a:fld>
            <a:endParaRPr lang="zh-CN" altLang="zh-CN" smtClean="0"/>
          </a:p>
        </p:txBody>
      </p:sp>
      <p:sp>
        <p:nvSpPr>
          <p:cNvPr id="39424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94244"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280421683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5266" name="Rectangle 7"/>
          <p:cNvSpPr>
            <a:spLocks noGrp="1" noChangeArrowheads="1"/>
          </p:cNvSpPr>
          <p:nvPr>
            <p:ph type="sldNum" sz="quarter"/>
          </p:nvPr>
        </p:nvSpPr>
        <p:spPr>
          <a:noFill/>
          <a:ln>
            <a:round/>
            <a:headEnd/>
            <a:tailEnd/>
          </a:ln>
        </p:spPr>
        <p:txBody>
          <a:bodyPr/>
          <a:lstStyle/>
          <a:p>
            <a:fld id="{8E027E41-01AD-4F1D-8AE6-3120623352A6}" type="slidenum">
              <a:rPr lang="zh-CN" altLang="zh-CN" smtClean="0"/>
              <a:pPr/>
              <a:t>97</a:t>
            </a:fld>
            <a:endParaRPr lang="zh-CN" altLang="zh-CN" smtClean="0"/>
          </a:p>
        </p:txBody>
      </p:sp>
      <p:sp>
        <p:nvSpPr>
          <p:cNvPr id="395267"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95268"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384149044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6290" name="Rectangle 7"/>
          <p:cNvSpPr>
            <a:spLocks noGrp="1" noChangeArrowheads="1"/>
          </p:cNvSpPr>
          <p:nvPr>
            <p:ph type="sldNum" sz="quarter"/>
          </p:nvPr>
        </p:nvSpPr>
        <p:spPr>
          <a:noFill/>
          <a:ln>
            <a:round/>
            <a:headEnd/>
            <a:tailEnd/>
          </a:ln>
        </p:spPr>
        <p:txBody>
          <a:bodyPr/>
          <a:lstStyle/>
          <a:p>
            <a:fld id="{86677E38-B546-41F8-8D5A-743E331BEC40}" type="slidenum">
              <a:rPr lang="zh-CN" altLang="zh-CN" smtClean="0"/>
              <a:pPr/>
              <a:t>98</a:t>
            </a:fld>
            <a:endParaRPr lang="zh-CN" altLang="zh-CN" smtClean="0"/>
          </a:p>
        </p:txBody>
      </p:sp>
      <p:sp>
        <p:nvSpPr>
          <p:cNvPr id="396291"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96292"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76656025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7314" name="Rectangle 7"/>
          <p:cNvSpPr>
            <a:spLocks noGrp="1" noChangeArrowheads="1"/>
          </p:cNvSpPr>
          <p:nvPr>
            <p:ph type="sldNum" sz="quarter"/>
          </p:nvPr>
        </p:nvSpPr>
        <p:spPr>
          <a:noFill/>
          <a:ln>
            <a:round/>
            <a:headEnd/>
            <a:tailEnd/>
          </a:ln>
        </p:spPr>
        <p:txBody>
          <a:bodyPr/>
          <a:lstStyle/>
          <a:p>
            <a:fld id="{6A379002-E4C5-4DB1-9401-C34756D690AD}" type="slidenum">
              <a:rPr lang="zh-CN" altLang="zh-CN" smtClean="0"/>
              <a:pPr/>
              <a:t>99</a:t>
            </a:fld>
            <a:endParaRPr lang="zh-CN" altLang="zh-CN" smtClean="0"/>
          </a:p>
        </p:txBody>
      </p:sp>
      <p:sp>
        <p:nvSpPr>
          <p:cNvPr id="397315"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97316"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12491922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normAutofit/>
          </a:bodyPr>
          <a:lstStyle>
            <a:lvl1pPr>
              <a:defRPr sz="44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A9E6C26-2E99-4687-A272-D3C2056D7EDF}" type="datetime1">
              <a:rPr lang="en-US" altLang="zh-CN" smtClean="0"/>
              <a:pPr/>
              <a:t>4/1/2020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dirty="0"/>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a:t>
            </a:fld>
            <a:endParaRPr lang="zh-CN" altLang="en-US"/>
          </a:p>
        </p:txBody>
      </p:sp>
      <p:pic>
        <p:nvPicPr>
          <p:cNvPr id="8" name="图片 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837881" y="219937"/>
            <a:ext cx="401637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mj-ea"/>
                <a:ea typeface="+mj-ea"/>
              </a:defRPr>
            </a:lvl1p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lvl1pPr>
              <a:defRPr>
                <a:latin typeface="+mj-ea"/>
                <a:ea typeface="+mj-ea"/>
              </a:defRPr>
            </a:lvl1pPr>
            <a:lvl2pPr>
              <a:defRPr>
                <a:latin typeface="+mj-ea"/>
                <a:ea typeface="+mj-ea"/>
              </a:defRPr>
            </a:lvl2pPr>
            <a:lvl3pPr>
              <a:defRPr>
                <a:latin typeface="+mj-ea"/>
                <a:ea typeface="+mj-ea"/>
              </a:defRPr>
            </a:lvl3pPr>
            <a:lvl4pPr>
              <a:defRPr>
                <a:latin typeface="+mj-ea"/>
                <a:ea typeface="+mj-ea"/>
              </a:defRPr>
            </a:lvl4pPr>
            <a:lvl5pPr>
              <a:defRPr>
                <a:latin typeface="+mj-ea"/>
                <a:ea typeface="+mj-ea"/>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5CDE5F29-D683-481D-BD80-AFE0B329A8D2}" type="datetime1">
              <a:rPr lang="en-US" altLang="zh-CN" smtClean="0"/>
              <a:pPr/>
              <a:t>4/1/2020</a:t>
            </a:fld>
            <a:endParaRPr lang="zh-CN" altLang="en-US"/>
          </a:p>
        </p:txBody>
      </p:sp>
      <p:sp>
        <p:nvSpPr>
          <p:cNvPr id="5" name="页脚占位符 4"/>
          <p:cNvSpPr>
            <a:spLocks noGrp="1"/>
          </p:cNvSpPr>
          <p:nvPr>
            <p:ph type="ftr" sz="quarter" idx="11"/>
          </p:nvPr>
        </p:nvSpPr>
        <p:spPr/>
        <p:txBody>
          <a:bodyPr/>
          <a:lstStyle/>
          <a:p>
            <a:r>
              <a:rPr lang="en-US" altLang="zh-CN" dirty="0" err="1" smtClean="0"/>
              <a:t>xhzhou@ustc</a:t>
            </a:r>
            <a:endParaRPr lang="zh-CN" altLang="en-US" dirty="0"/>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lvl1pPr>
              <a:defRPr>
                <a:latin typeface="+mj-ea"/>
                <a:ea typeface="+mj-ea"/>
              </a:defRPr>
            </a:lvl1p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lvl1pPr>
              <a:defRPr>
                <a:latin typeface="+mj-ea"/>
                <a:ea typeface="+mj-ea"/>
              </a:defRPr>
            </a:lvl1pPr>
            <a:lvl2pPr>
              <a:defRPr>
                <a:latin typeface="+mj-ea"/>
                <a:ea typeface="+mj-ea"/>
              </a:defRPr>
            </a:lvl2pPr>
            <a:lvl3pPr>
              <a:defRPr>
                <a:latin typeface="+mj-ea"/>
                <a:ea typeface="+mj-ea"/>
              </a:defRPr>
            </a:lvl3pPr>
            <a:lvl4pPr>
              <a:defRPr>
                <a:latin typeface="+mj-ea"/>
                <a:ea typeface="+mj-ea"/>
              </a:defRPr>
            </a:lvl4pPr>
            <a:lvl5pPr>
              <a:defRPr>
                <a:latin typeface="+mj-ea"/>
                <a:ea typeface="+mj-ea"/>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A7170E8-9AA2-4A7B-9DA7-28A73B483521}" type="datetime1">
              <a:rPr lang="en-US" altLang="zh-CN" smtClean="0"/>
              <a:pPr/>
              <a:t>4/1/2020</a:t>
            </a:fld>
            <a:endParaRPr lang="zh-CN" altLang="en-US"/>
          </a:p>
        </p:txBody>
      </p:sp>
      <p:sp>
        <p:nvSpPr>
          <p:cNvPr id="5" name="页脚占位符 4"/>
          <p:cNvSpPr>
            <a:spLocks noGrp="1"/>
          </p:cNvSpPr>
          <p:nvPr>
            <p:ph type="ftr" sz="quarter" idx="11"/>
          </p:nvPr>
        </p:nvSpPr>
        <p:spPr/>
        <p:txBody>
          <a:bodyPr/>
          <a:lstStyle/>
          <a:p>
            <a:r>
              <a:rPr lang="en-US" altLang="zh-CN" dirty="0" err="1" smtClean="0"/>
              <a:t>xhzhou@ustc</a:t>
            </a:r>
            <a:endParaRPr lang="zh-CN" altLang="en-US" dirty="0"/>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9" name="Rectangle 2"/>
          <p:cNvSpPr>
            <a:spLocks noChangeArrowheads="1"/>
          </p:cNvSpPr>
          <p:nvPr userDrawn="1"/>
        </p:nvSpPr>
        <p:spPr bwMode="auto">
          <a:xfrm>
            <a:off x="0" y="0"/>
            <a:ext cx="9144000" cy="976313"/>
          </a:xfrm>
          <a:prstGeom prst="rect">
            <a:avLst/>
          </a:prstGeom>
          <a:gradFill rotWithShape="1">
            <a:gsLst>
              <a:gs pos="0">
                <a:srgbClr val="234B8D"/>
              </a:gs>
              <a:gs pos="100000">
                <a:srgbClr val="2F7ADF"/>
              </a:gs>
            </a:gsLst>
            <a:lin ang="0" scaled="1"/>
          </a:gradFill>
          <a:ln>
            <a:noFill/>
          </a:ln>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dirty="0" smtClean="0">
              <a:solidFill>
                <a:srgbClr val="FFFFFF"/>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1032094" y="147889"/>
            <a:ext cx="7654705" cy="784617"/>
          </a:xfrm>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b="1">
                <a:latin typeface="微软雅黑" pitchFamily="34" charset="-122"/>
                <a:ea typeface="微软雅黑" pitchFamily="34" charset="-122"/>
              </a:defRPr>
            </a:lvl1pPr>
            <a:lvl2pPr>
              <a:defRPr/>
            </a:lvl2pPr>
            <a:lvl3pPr>
              <a:defRPr/>
            </a:lvl3pPr>
            <a:lvl4pPr>
              <a:defRPr/>
            </a:lvl4pPr>
            <a:lvl5pPr>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BA55D62F-4668-467C-A9C7-7C7719CD6DC5}" type="datetime1">
              <a:rPr lang="en-US" altLang="zh-CN" smtClean="0"/>
              <a:pPr/>
              <a:t>4/1/2020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dirty="0"/>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a:t>
            </a:fld>
            <a:endParaRPr lang="zh-CN" altLang="en-US" dirty="0"/>
          </a:p>
        </p:txBody>
      </p:sp>
      <p:pic>
        <p:nvPicPr>
          <p:cNvPr id="11" name="图片 7" descr="校徽.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7695" y="118124"/>
            <a:ext cx="766763"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7617493F-3672-4DD7-A6E1-F364A72D9E84}" type="datetime1">
              <a:rPr lang="en-US" altLang="zh-CN" smtClean="0"/>
              <a:pPr/>
              <a:t>4/1/2020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dirty="0"/>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49379"/>
            <a:ext cx="4038600" cy="5024672"/>
          </a:xfrm>
        </p:spPr>
        <p:txBody>
          <a:bodyPr/>
          <a:lstStyle>
            <a:lvl1pPr>
              <a:defRPr sz="2800">
                <a:latin typeface="+mj-ea"/>
                <a:ea typeface="+mj-ea"/>
              </a:defRPr>
            </a:lvl1pPr>
            <a:lvl2pPr>
              <a:defRPr sz="2400">
                <a:latin typeface="+mj-ea"/>
                <a:ea typeface="+mj-ea"/>
              </a:defRPr>
            </a:lvl2pPr>
            <a:lvl3pPr>
              <a:defRPr sz="2000">
                <a:latin typeface="+mj-ea"/>
                <a:ea typeface="+mj-ea"/>
              </a:defRPr>
            </a:lvl3pPr>
            <a:lvl4pPr>
              <a:defRPr sz="1800">
                <a:latin typeface="+mj-ea"/>
                <a:ea typeface="+mj-ea"/>
              </a:defRPr>
            </a:lvl4pPr>
            <a:lvl5pPr>
              <a:defRPr sz="1800">
                <a:latin typeface="+mj-ea"/>
                <a:ea typeface="+mj-ea"/>
              </a:defRPr>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648200" y="1267485"/>
            <a:ext cx="4038600" cy="4997513"/>
          </a:xfrm>
        </p:spPr>
        <p:txBody>
          <a:bodyPr/>
          <a:lstStyle>
            <a:lvl1pPr>
              <a:defRPr sz="2800">
                <a:latin typeface="+mj-ea"/>
                <a:ea typeface="+mj-ea"/>
              </a:defRPr>
            </a:lvl1pPr>
            <a:lvl2pPr>
              <a:defRPr sz="2400">
                <a:latin typeface="+mj-ea"/>
                <a:ea typeface="+mj-ea"/>
              </a:defRPr>
            </a:lvl2pPr>
            <a:lvl3pPr>
              <a:defRPr sz="2000">
                <a:latin typeface="+mj-ea"/>
                <a:ea typeface="+mj-ea"/>
              </a:defRPr>
            </a:lvl3pPr>
            <a:lvl4pPr>
              <a:defRPr sz="1800">
                <a:latin typeface="+mj-ea"/>
                <a:ea typeface="+mj-ea"/>
              </a:defRPr>
            </a:lvl4pPr>
            <a:lvl5pPr>
              <a:defRPr sz="1800">
                <a:latin typeface="+mj-ea"/>
                <a:ea typeface="+mj-ea"/>
              </a:defRPr>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日期占位符 4"/>
          <p:cNvSpPr>
            <a:spLocks noGrp="1"/>
          </p:cNvSpPr>
          <p:nvPr>
            <p:ph type="dt" sz="half" idx="10"/>
          </p:nvPr>
        </p:nvSpPr>
        <p:spPr/>
        <p:txBody>
          <a:bodyPr/>
          <a:lstStyle/>
          <a:p>
            <a:fld id="{9934840B-67A0-4A2E-8C11-62D4EC10A430}" type="datetime1">
              <a:rPr lang="en-US" altLang="zh-CN" smtClean="0"/>
              <a:pPr/>
              <a:t>4/1/2020</a:t>
            </a:fld>
            <a:endParaRPr lang="zh-CN" altLang="en-US"/>
          </a:p>
        </p:txBody>
      </p:sp>
      <p:sp>
        <p:nvSpPr>
          <p:cNvPr id="6" name="页脚占位符 5"/>
          <p:cNvSpPr>
            <a:spLocks noGrp="1"/>
          </p:cNvSpPr>
          <p:nvPr>
            <p:ph type="ftr" sz="quarter" idx="11"/>
          </p:nvPr>
        </p:nvSpPr>
        <p:spPr/>
        <p:txBody>
          <a:bodyPr/>
          <a:lstStyle/>
          <a:p>
            <a:r>
              <a:rPr lang="zh-CN" altLang="en-US" smtClean="0"/>
              <a:t>中国科学技术大学</a:t>
            </a:r>
            <a:endParaRPr lang="zh-CN" altLang="en-US" dirty="0"/>
          </a:p>
        </p:txBody>
      </p:sp>
      <p:sp>
        <p:nvSpPr>
          <p:cNvPr id="7" name="灯片编号占位符 6"/>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BD8887B-7FB6-4EC4-936B-1F48329901BC}" type="datetime1">
              <a:rPr lang="en-US" altLang="zh-CN" smtClean="0"/>
              <a:pPr/>
              <a:t>4/1/2020</a:t>
            </a:fld>
            <a:endParaRPr lang="zh-CN" altLang="en-US"/>
          </a:p>
        </p:txBody>
      </p:sp>
      <p:sp>
        <p:nvSpPr>
          <p:cNvPr id="8" name="页脚占位符 7"/>
          <p:cNvSpPr>
            <a:spLocks noGrp="1"/>
          </p:cNvSpPr>
          <p:nvPr>
            <p:ph type="ftr" sz="quarter" idx="11"/>
          </p:nvPr>
        </p:nvSpPr>
        <p:spPr/>
        <p:txBody>
          <a:bodyPr/>
          <a:lstStyle/>
          <a:p>
            <a:r>
              <a:rPr lang="zh-CN" altLang="en-US" smtClean="0"/>
              <a:t>中国科学技术大学</a:t>
            </a:r>
            <a:endParaRPr lang="zh-CN" altLang="en-US" dirty="0"/>
          </a:p>
        </p:txBody>
      </p:sp>
      <p:sp>
        <p:nvSpPr>
          <p:cNvPr id="9" name="灯片编号占位符 8"/>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914400" y="0"/>
            <a:ext cx="8229600" cy="902312"/>
          </a:xfrm>
        </p:spPr>
        <p:txBody>
          <a:body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p:txBody>
          <a:bodyPr/>
          <a:lstStyle/>
          <a:p>
            <a:fld id="{BD6BE01B-6D95-49E9-BC87-77251F8C7883}" type="datetime1">
              <a:rPr lang="en-US" altLang="zh-CN" smtClean="0"/>
              <a:pPr/>
              <a:t>4/1/2020</a:t>
            </a:fld>
            <a:endParaRPr lang="zh-CN" altLang="en-US"/>
          </a:p>
        </p:txBody>
      </p:sp>
      <p:sp>
        <p:nvSpPr>
          <p:cNvPr id="4" name="页脚占位符 3"/>
          <p:cNvSpPr>
            <a:spLocks noGrp="1"/>
          </p:cNvSpPr>
          <p:nvPr>
            <p:ph type="ftr" sz="quarter" idx="11"/>
          </p:nvPr>
        </p:nvSpPr>
        <p:spPr/>
        <p:txBody>
          <a:bodyPr/>
          <a:lstStyle/>
          <a:p>
            <a:r>
              <a:rPr lang="en-US" altLang="zh-CN" dirty="0" err="1" smtClean="0"/>
              <a:t>xhzhou@ustc</a:t>
            </a:r>
            <a:endParaRPr lang="zh-CN" altLang="en-US" dirty="0"/>
          </a:p>
        </p:txBody>
      </p:sp>
      <p:sp>
        <p:nvSpPr>
          <p:cNvPr id="5" name="灯片编号占位符 4"/>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EBE3DEF-EBBA-4BC0-A0FB-CBFB4E5739C4}" type="datetime1">
              <a:rPr lang="en-US" altLang="zh-CN" smtClean="0"/>
              <a:pPr/>
              <a:t>4/1/2020</a:t>
            </a:fld>
            <a:endParaRPr lang="zh-CN" altLang="en-US"/>
          </a:p>
        </p:txBody>
      </p:sp>
      <p:sp>
        <p:nvSpPr>
          <p:cNvPr id="3" name="页脚占位符 2"/>
          <p:cNvSpPr>
            <a:spLocks noGrp="1"/>
          </p:cNvSpPr>
          <p:nvPr>
            <p:ph type="ftr" sz="quarter" idx="11"/>
          </p:nvPr>
        </p:nvSpPr>
        <p:spPr/>
        <p:txBody>
          <a:bodyPr/>
          <a:lstStyle/>
          <a:p>
            <a:r>
              <a:rPr lang="en-US" altLang="zh-CN" dirty="0" err="1" smtClean="0"/>
              <a:t>xhzhou@ustc</a:t>
            </a:r>
            <a:endParaRPr lang="zh-CN" altLang="en-US" dirty="0"/>
          </a:p>
        </p:txBody>
      </p:sp>
      <p:sp>
        <p:nvSpPr>
          <p:cNvPr id="4" name="灯片编号占位符 3"/>
          <p:cNvSpPr>
            <a:spLocks noGrp="1"/>
          </p:cNvSpPr>
          <p:nvPr>
            <p:ph type="sldNum" sz="quarter" idx="12"/>
          </p:nvPr>
        </p:nvSpPr>
        <p:spPr/>
        <p:txBody>
          <a:bodyPr/>
          <a:lstStyle/>
          <a:p>
            <a:fld id="{8BD4F407-B401-4F27-B84C-F4D1FCFDF361}" type="slidenum">
              <a:rPr lang="zh-CN" altLang="en-US" smtClean="0"/>
              <a:pPr/>
              <a:t>‹#›</a:t>
            </a:fld>
            <a:endParaRPr lang="zh-CN" altLang="en-US"/>
          </a:p>
        </p:txBody>
      </p:sp>
      <p:pic>
        <p:nvPicPr>
          <p:cNvPr id="5" name="图片 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837881" y="319520"/>
            <a:ext cx="401637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75307" y="144855"/>
            <a:ext cx="3008313" cy="814812"/>
          </a:xfrm>
        </p:spPr>
        <p:txBody>
          <a:bodyPr anchor="b"/>
          <a:lstStyle>
            <a:lvl1pPr algn="l">
              <a:defRPr sz="2000" b="1">
                <a:latin typeface="+mj-ea"/>
                <a:ea typeface="+mj-ea"/>
              </a:defRPr>
            </a:lvl1pPr>
          </a:lstStyle>
          <a:p>
            <a:r>
              <a:rPr lang="zh-CN" altLang="en-US" dirty="0" smtClean="0"/>
              <a:t>单击此处编辑母版标题样</a:t>
            </a:r>
            <a:endParaRPr lang="zh-CN" altLang="en-US" dirty="0"/>
          </a:p>
        </p:txBody>
      </p:sp>
      <p:sp>
        <p:nvSpPr>
          <p:cNvPr id="3" name="内容占位符 2"/>
          <p:cNvSpPr>
            <a:spLocks noGrp="1"/>
          </p:cNvSpPr>
          <p:nvPr>
            <p:ph idx="1"/>
          </p:nvPr>
        </p:nvSpPr>
        <p:spPr>
          <a:xfrm>
            <a:off x="3575050" y="273050"/>
            <a:ext cx="5111750" cy="5853113"/>
          </a:xfrm>
        </p:spPr>
        <p:txBody>
          <a:bodyPr/>
          <a:lstStyle>
            <a:lvl1pPr>
              <a:defRPr sz="3200">
                <a:latin typeface="+mj-ea"/>
                <a:ea typeface="+mj-ea"/>
              </a:defRPr>
            </a:lvl1pPr>
            <a:lvl2pPr>
              <a:defRPr sz="2800">
                <a:latin typeface="+mj-ea"/>
                <a:ea typeface="+mj-ea"/>
              </a:defRPr>
            </a:lvl2pPr>
            <a:lvl3pPr>
              <a:defRPr sz="2400">
                <a:latin typeface="+mj-ea"/>
                <a:ea typeface="+mj-ea"/>
              </a:defRPr>
            </a:lvl3pPr>
            <a:lvl4pPr>
              <a:defRPr sz="2000">
                <a:latin typeface="+mj-ea"/>
                <a:ea typeface="+mj-ea"/>
              </a:defRPr>
            </a:lvl4pPr>
            <a:lvl5pPr>
              <a:defRPr sz="2000">
                <a:latin typeface="+mj-ea"/>
                <a:ea typeface="+mj-ea"/>
              </a:defRPr>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atin typeface="+mj-ea"/>
                <a:ea typeface="+mj-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5" name="日期占位符 4"/>
          <p:cNvSpPr>
            <a:spLocks noGrp="1"/>
          </p:cNvSpPr>
          <p:nvPr>
            <p:ph type="dt" sz="half" idx="10"/>
          </p:nvPr>
        </p:nvSpPr>
        <p:spPr/>
        <p:txBody>
          <a:bodyPr/>
          <a:lstStyle/>
          <a:p>
            <a:fld id="{85D7EC42-23A1-41E5-A2C6-474645E4D476}" type="datetime1">
              <a:rPr lang="en-US" altLang="zh-CN" smtClean="0"/>
              <a:pPr/>
              <a:t>4/1/2020</a:t>
            </a:fld>
            <a:endParaRPr lang="zh-CN" altLang="en-US"/>
          </a:p>
        </p:txBody>
      </p:sp>
      <p:sp>
        <p:nvSpPr>
          <p:cNvPr id="6" name="页脚占位符 5"/>
          <p:cNvSpPr>
            <a:spLocks noGrp="1"/>
          </p:cNvSpPr>
          <p:nvPr>
            <p:ph type="ftr" sz="quarter" idx="11"/>
          </p:nvPr>
        </p:nvSpPr>
        <p:spPr/>
        <p:txBody>
          <a:bodyPr/>
          <a:lstStyle/>
          <a:p>
            <a:r>
              <a:rPr lang="en-US" altLang="zh-CN" dirty="0" err="1" smtClean="0"/>
              <a:t>xhzhou@ustc</a:t>
            </a:r>
            <a:endParaRPr lang="zh-CN" altLang="en-US" dirty="0"/>
          </a:p>
        </p:txBody>
      </p:sp>
      <p:sp>
        <p:nvSpPr>
          <p:cNvPr id="7" name="灯片编号占位符 6"/>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995881"/>
            <a:ext cx="5486400" cy="37316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D74E892-2695-42AA-B37B-D3D30A146EF0}" type="datetime1">
              <a:rPr lang="en-US" altLang="zh-CN" smtClean="0"/>
              <a:pPr/>
              <a:t>4/1/2020</a:t>
            </a:fld>
            <a:endParaRPr lang="zh-CN" altLang="en-US"/>
          </a:p>
        </p:txBody>
      </p:sp>
      <p:sp>
        <p:nvSpPr>
          <p:cNvPr id="6" name="页脚占位符 5"/>
          <p:cNvSpPr>
            <a:spLocks noGrp="1"/>
          </p:cNvSpPr>
          <p:nvPr>
            <p:ph type="ftr" sz="quarter" idx="11"/>
          </p:nvPr>
        </p:nvSpPr>
        <p:spPr/>
        <p:txBody>
          <a:bodyPr/>
          <a:lstStyle/>
          <a:p>
            <a:r>
              <a:rPr lang="en-US" altLang="zh-CN" dirty="0" err="1" smtClean="0"/>
              <a:t>xhzhou@ustc</a:t>
            </a:r>
            <a:endParaRPr lang="zh-CN" altLang="en-US" dirty="0"/>
          </a:p>
        </p:txBody>
      </p:sp>
      <p:sp>
        <p:nvSpPr>
          <p:cNvPr id="7" name="灯片编号占位符 6"/>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2"/>
          <p:cNvSpPr>
            <a:spLocks noChangeArrowheads="1"/>
          </p:cNvSpPr>
          <p:nvPr userDrawn="1"/>
        </p:nvSpPr>
        <p:spPr bwMode="auto">
          <a:xfrm>
            <a:off x="0" y="-27159"/>
            <a:ext cx="9144000" cy="976313"/>
          </a:xfrm>
          <a:prstGeom prst="rect">
            <a:avLst/>
          </a:prstGeom>
          <a:gradFill rotWithShape="1">
            <a:gsLst>
              <a:gs pos="0">
                <a:srgbClr val="234B8D"/>
              </a:gs>
              <a:gs pos="100000">
                <a:srgbClr val="2F7ADF"/>
              </a:gs>
            </a:gsLst>
            <a:lin ang="0" scaled="1"/>
          </a:gradFill>
          <a:ln>
            <a:noFill/>
          </a:ln>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dirty="0" smtClean="0">
              <a:solidFill>
                <a:srgbClr val="FFFFFF"/>
              </a:solidFill>
              <a:latin typeface="微软雅黑" panose="020B0503020204020204" pitchFamily="34" charset="-122"/>
              <a:ea typeface="微软雅黑" panose="020B0503020204020204" pitchFamily="34" charset="-122"/>
            </a:endParaRPr>
          </a:p>
        </p:txBody>
      </p:sp>
      <p:sp>
        <p:nvSpPr>
          <p:cNvPr id="2" name="标题占位符 1"/>
          <p:cNvSpPr>
            <a:spLocks noGrp="1"/>
          </p:cNvSpPr>
          <p:nvPr>
            <p:ph type="title"/>
          </p:nvPr>
        </p:nvSpPr>
        <p:spPr>
          <a:xfrm>
            <a:off x="474133" y="175056"/>
            <a:ext cx="8238067" cy="703135"/>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258432"/>
            <a:ext cx="8229600" cy="505183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ea typeface="微软雅黑" panose="020B0503020204020204" pitchFamily="34" charset="-122"/>
              </a:defRPr>
            </a:lvl1pPr>
          </a:lstStyle>
          <a:p>
            <a:fld id="{39942160-9C5B-4CFA-BD12-257B3987B6D5}" type="datetime1">
              <a:rPr lang="en-US" altLang="zh-CN" smtClean="0"/>
              <a:pPr/>
              <a:t>4/1/2020</a:t>
            </a:fld>
            <a:endParaRPr lang="zh-CN" altLang="en-US" dirty="0"/>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ea typeface="微软雅黑" panose="020B0503020204020204" pitchFamily="34" charset="-122"/>
              </a:defRPr>
            </a:lvl1pPr>
          </a:lstStyle>
          <a:p>
            <a:r>
              <a:rPr lang="zh-CN" altLang="en-US" dirty="0" smtClean="0"/>
              <a:t>中国科学技术大学</a:t>
            </a:r>
            <a:endParaRPr lang="zh-CN" altLang="en-US" dirty="0"/>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ea typeface="微软雅黑" panose="020B0503020204020204" pitchFamily="34" charset="-122"/>
              </a:defRPr>
            </a:lvl1pPr>
          </a:lstStyle>
          <a:p>
            <a:fld id="{8BD4F407-B401-4F27-B84C-F4D1FCFDF361}" type="slidenum">
              <a:rPr lang="zh-CN" altLang="en-US" smtClean="0"/>
              <a:pPr/>
              <a:t>‹#›</a:t>
            </a:fld>
            <a:endParaRPr lang="zh-CN" altLang="en-US" dirty="0"/>
          </a:p>
        </p:txBody>
      </p:sp>
      <p:pic>
        <p:nvPicPr>
          <p:cNvPr id="9" name="图片 7" descr="校徽.png"/>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17695" y="109071"/>
            <a:ext cx="766763"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hf sldNum="0" hdr="0" ftr="0" dt="0"/>
  <p:txStyles>
    <p:titleStyle>
      <a:lvl1pPr algn="ctr" defTabSz="914400" rtl="0" eaLnBrk="1" latinLnBrk="0" hangingPunct="1">
        <a:spcBef>
          <a:spcPct val="0"/>
        </a:spcBef>
        <a:buNone/>
        <a:defRPr sz="3600" kern="1200">
          <a:solidFill>
            <a:schemeClr val="bg1"/>
          </a:solidFill>
          <a:latin typeface="微软雅黑" pitchFamily="34" charset="-122"/>
          <a:ea typeface="微软雅黑" pitchFamily="34" charset="-122"/>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6.xml"/><Relationship Id="rId1" Type="http://schemas.openxmlformats.org/officeDocument/2006/relationships/vmlDrawing" Target="../drawings/vmlDrawing48.vml"/><Relationship Id="rId5" Type="http://schemas.openxmlformats.org/officeDocument/2006/relationships/image" Target="../media/image65.emf"/><Relationship Id="rId4" Type="http://schemas.openxmlformats.org/officeDocument/2006/relationships/oleObject" Target="../embeddings/oleObject48.bin"/></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8.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6.xml"/><Relationship Id="rId1" Type="http://schemas.openxmlformats.org/officeDocument/2006/relationships/vmlDrawing" Target="../drawings/vmlDrawing49.vml"/><Relationship Id="rId5" Type="http://schemas.openxmlformats.org/officeDocument/2006/relationships/image" Target="../media/image75.wmf"/><Relationship Id="rId4" Type="http://schemas.openxmlformats.org/officeDocument/2006/relationships/oleObject" Target="../embeddings/oleObject49.bin"/></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139.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40.xml"/><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7.xml"/><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51.xml"/><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21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68.xml"/><Relationship Id="rId1" Type="http://schemas.openxmlformats.org/officeDocument/2006/relationships/slideLayout" Target="../slideLayouts/slideLayout6.xml"/></Relationships>
</file>

<file path=ppt/slides/_rels/slide24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69.xml"/><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73.xml"/><Relationship Id="rId1" Type="http://schemas.openxmlformats.org/officeDocument/2006/relationships/slideLayout" Target="../slideLayouts/slideLayout6.xml"/></Relationships>
</file>

<file path=ppt/slides/_rels/slide24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74.xml"/><Relationship Id="rId1" Type="http://schemas.openxmlformats.org/officeDocument/2006/relationships/slideLayout" Target="../slideLayouts/slideLayout6.xml"/><Relationship Id="rId4" Type="http://schemas.openxmlformats.org/officeDocument/2006/relationships/image" Target="../media/image107.emf"/></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78.xml"/><Relationship Id="rId1" Type="http://schemas.openxmlformats.org/officeDocument/2006/relationships/slideLayout" Target="../slideLayouts/slideLayout6.xml"/></Relationships>
</file>

<file path=ppt/slides/_rels/slide252.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83.xml"/><Relationship Id="rId1" Type="http://schemas.openxmlformats.org/officeDocument/2006/relationships/slideLayout" Target="../slideLayouts/slideLayout6.xml"/><Relationship Id="rId4" Type="http://schemas.openxmlformats.org/officeDocument/2006/relationships/image" Target="../media/image107.emf"/></Relationships>
</file>

<file path=ppt/slides/_rels/slide25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84.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26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26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26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26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86.xm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22.png"/></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26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89.xml"/><Relationship Id="rId1" Type="http://schemas.openxmlformats.org/officeDocument/2006/relationships/slideLayout" Target="../slideLayouts/slideLayout6.xml"/><Relationship Id="rId5" Type="http://schemas.openxmlformats.org/officeDocument/2006/relationships/image" Target="../media/image113.png"/><Relationship Id="rId4" Type="http://schemas.openxmlformats.org/officeDocument/2006/relationships/image" Target="../media/image122.png"/></Relationships>
</file>

<file path=ppt/slides/_rels/slide271.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notesSlide" Target="../notesSlides/notesSlide190.xml"/><Relationship Id="rId1" Type="http://schemas.openxmlformats.org/officeDocument/2006/relationships/slideLayout" Target="../slideLayouts/slideLayout6.xml"/></Relationships>
</file>

<file path=ppt/slides/_rels/slide27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91.xml"/><Relationship Id="rId1" Type="http://schemas.openxmlformats.org/officeDocument/2006/relationships/slideLayout" Target="../slideLayouts/slideLayout6.xml"/><Relationship Id="rId5" Type="http://schemas.openxmlformats.org/officeDocument/2006/relationships/image" Target="../media/image120.png"/><Relationship Id="rId4" Type="http://schemas.openxmlformats.org/officeDocument/2006/relationships/image" Target="../media/image119.png"/></Relationships>
</file>

<file path=ppt/slides/_rels/slide27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xml"/></Relationships>
</file>

<file path=ppt/slides/_rels/slide27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6.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193.xml"/><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194.xml"/><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197.xml"/><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6.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00.xml"/><Relationship Id="rId1" Type="http://schemas.openxmlformats.org/officeDocument/2006/relationships/slideLayout" Target="../slideLayouts/slideLayout6.xml"/><Relationship Id="rId4" Type="http://schemas.openxmlformats.org/officeDocument/2006/relationships/image" Target="../media/image132.png"/></Relationships>
</file>

<file path=ppt/slides/_rels/slide284.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201.xml"/><Relationship Id="rId1" Type="http://schemas.openxmlformats.org/officeDocument/2006/relationships/slideLayout" Target="../slideLayouts/slideLayout6.xml"/><Relationship Id="rId4" Type="http://schemas.openxmlformats.org/officeDocument/2006/relationships/image" Target="../media/image134.png"/></Relationships>
</file>

<file path=ppt/slides/_rels/slide28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02.xml"/><Relationship Id="rId1" Type="http://schemas.openxmlformats.org/officeDocument/2006/relationships/slideLayout" Target="../slideLayouts/slideLayout6.xml"/><Relationship Id="rId4" Type="http://schemas.openxmlformats.org/officeDocument/2006/relationships/image" Target="../media/image135.png"/></Relationships>
</file>

<file path=ppt/slides/_rels/slide28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03.xml"/><Relationship Id="rId1" Type="http://schemas.openxmlformats.org/officeDocument/2006/relationships/slideLayout" Target="../slideLayouts/slideLayout6.xml"/><Relationship Id="rId4" Type="http://schemas.openxmlformats.org/officeDocument/2006/relationships/image" Target="../media/image137.jpeg"/></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3" Type="http://schemas.openxmlformats.org/officeDocument/2006/relationships/image" Target="../media/image138.wmf"/><Relationship Id="rId2" Type="http://schemas.openxmlformats.org/officeDocument/2006/relationships/notesSlide" Target="../notesSlides/notesSlide207.xml"/><Relationship Id="rId1" Type="http://schemas.openxmlformats.org/officeDocument/2006/relationships/slideLayout" Target="../slideLayouts/slideLayout6.xml"/></Relationships>
</file>

<file path=ppt/slides/_rels/slide291.xml.rels><?xml version="1.0" encoding="UTF-8" standalone="yes"?>
<Relationships xmlns="http://schemas.openxmlformats.org/package/2006/relationships"><Relationship Id="rId3" Type="http://schemas.openxmlformats.org/officeDocument/2006/relationships/notesSlide" Target="../notesSlides/notesSlide208.xml"/><Relationship Id="rId2" Type="http://schemas.openxmlformats.org/officeDocument/2006/relationships/slideLayout" Target="../slideLayouts/slideLayout6.xml"/><Relationship Id="rId1" Type="http://schemas.openxmlformats.org/officeDocument/2006/relationships/vmlDrawing" Target="../drawings/vmlDrawing50.vml"/><Relationship Id="rId5" Type="http://schemas.openxmlformats.org/officeDocument/2006/relationships/image" Target="../media/image139.wmf"/><Relationship Id="rId4" Type="http://schemas.openxmlformats.org/officeDocument/2006/relationships/oleObject" Target="../embeddings/oleObject50.bin"/></Relationships>
</file>

<file path=ppt/slides/_rels/slide292.xml.rels><?xml version="1.0" encoding="UTF-8" standalone="yes"?>
<Relationships xmlns="http://schemas.openxmlformats.org/package/2006/relationships"><Relationship Id="rId3" Type="http://schemas.openxmlformats.org/officeDocument/2006/relationships/notesSlide" Target="../notesSlides/notesSlide209.xml"/><Relationship Id="rId2" Type="http://schemas.openxmlformats.org/officeDocument/2006/relationships/slideLayout" Target="../slideLayouts/slideLayout6.xml"/><Relationship Id="rId1" Type="http://schemas.openxmlformats.org/officeDocument/2006/relationships/vmlDrawing" Target="../drawings/vmlDrawing51.vml"/><Relationship Id="rId5" Type="http://schemas.openxmlformats.org/officeDocument/2006/relationships/image" Target="../media/image140.wmf"/><Relationship Id="rId4" Type="http://schemas.openxmlformats.org/officeDocument/2006/relationships/oleObject" Target="../embeddings/oleObject51.bin"/></Relationships>
</file>

<file path=ppt/slides/_rels/slide293.xml.rels><?xml version="1.0" encoding="UTF-8" standalone="yes"?>
<Relationships xmlns="http://schemas.openxmlformats.org/package/2006/relationships"><Relationship Id="rId3" Type="http://schemas.openxmlformats.org/officeDocument/2006/relationships/image" Target="../media/image141.wmf"/><Relationship Id="rId2" Type="http://schemas.openxmlformats.org/officeDocument/2006/relationships/notesSlide" Target="../notesSlides/notesSlide210.xml"/><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3" Type="http://schemas.openxmlformats.org/officeDocument/2006/relationships/image" Target="../media/image142.wmf"/><Relationship Id="rId2" Type="http://schemas.openxmlformats.org/officeDocument/2006/relationships/notesSlide" Target="../notesSlides/notesSlide21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13.w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14.emf"/><Relationship Id="rId4" Type="http://schemas.openxmlformats.org/officeDocument/2006/relationships/oleObject" Target="../embeddings/oleObject2.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image" Target="../media/image15.emf"/><Relationship Id="rId4" Type="http://schemas.openxmlformats.org/officeDocument/2006/relationships/oleObject" Target="../embeddings/oleObject3.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6.xml"/><Relationship Id="rId1" Type="http://schemas.openxmlformats.org/officeDocument/2006/relationships/vmlDrawing" Target="../drawings/vmlDrawing4.vml"/><Relationship Id="rId5" Type="http://schemas.openxmlformats.org/officeDocument/2006/relationships/image" Target="../media/image16.emf"/><Relationship Id="rId4" Type="http://schemas.openxmlformats.org/officeDocument/2006/relationships/oleObject" Target="../embeddings/oleObject4.bin"/></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6.xml"/><Relationship Id="rId1" Type="http://schemas.openxmlformats.org/officeDocument/2006/relationships/vmlDrawing" Target="../drawings/vmlDrawing5.vml"/><Relationship Id="rId5" Type="http://schemas.openxmlformats.org/officeDocument/2006/relationships/image" Target="../media/image17.emf"/><Relationship Id="rId4" Type="http://schemas.openxmlformats.org/officeDocument/2006/relationships/oleObject" Target="../embeddings/oleObject5.bin"/></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6.xml"/><Relationship Id="rId1" Type="http://schemas.openxmlformats.org/officeDocument/2006/relationships/vmlDrawing" Target="../drawings/vmlDrawing6.vml"/><Relationship Id="rId5" Type="http://schemas.openxmlformats.org/officeDocument/2006/relationships/image" Target="../media/image18.emf"/><Relationship Id="rId4" Type="http://schemas.openxmlformats.org/officeDocument/2006/relationships/oleObject" Target="../embeddings/oleObject6.bin"/></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6.xml"/><Relationship Id="rId1" Type="http://schemas.openxmlformats.org/officeDocument/2006/relationships/vmlDrawing" Target="../drawings/vmlDrawing7.vml"/><Relationship Id="rId5" Type="http://schemas.openxmlformats.org/officeDocument/2006/relationships/image" Target="../media/image19.emf"/><Relationship Id="rId4" Type="http://schemas.openxmlformats.org/officeDocument/2006/relationships/oleObject" Target="../embeddings/oleObject7.bin"/></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6.xml"/><Relationship Id="rId1" Type="http://schemas.openxmlformats.org/officeDocument/2006/relationships/vmlDrawing" Target="../drawings/vmlDrawing8.vml"/><Relationship Id="rId5" Type="http://schemas.openxmlformats.org/officeDocument/2006/relationships/image" Target="../media/image20.emf"/><Relationship Id="rId4" Type="http://schemas.openxmlformats.org/officeDocument/2006/relationships/oleObject" Target="../embeddings/oleObject8.bin"/></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6.xml"/><Relationship Id="rId1" Type="http://schemas.openxmlformats.org/officeDocument/2006/relationships/vmlDrawing" Target="../drawings/vmlDrawing9.vml"/><Relationship Id="rId5" Type="http://schemas.openxmlformats.org/officeDocument/2006/relationships/image" Target="../media/image21.emf"/><Relationship Id="rId4" Type="http://schemas.openxmlformats.org/officeDocument/2006/relationships/oleObject" Target="../embeddings/oleObject9.bin"/></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6.xml"/><Relationship Id="rId1" Type="http://schemas.openxmlformats.org/officeDocument/2006/relationships/vmlDrawing" Target="../drawings/vmlDrawing10.vml"/><Relationship Id="rId5" Type="http://schemas.openxmlformats.org/officeDocument/2006/relationships/image" Target="../media/image22.emf"/><Relationship Id="rId4" Type="http://schemas.openxmlformats.org/officeDocument/2006/relationships/oleObject" Target="../embeddings/oleObject10.bin"/></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6.xml"/><Relationship Id="rId1" Type="http://schemas.openxmlformats.org/officeDocument/2006/relationships/vmlDrawing" Target="../drawings/vmlDrawing11.vml"/><Relationship Id="rId5" Type="http://schemas.openxmlformats.org/officeDocument/2006/relationships/image" Target="../media/image23.emf"/><Relationship Id="rId4" Type="http://schemas.openxmlformats.org/officeDocument/2006/relationships/oleObject" Target="../embeddings/oleObject11.bin"/></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6.xml"/><Relationship Id="rId1" Type="http://schemas.openxmlformats.org/officeDocument/2006/relationships/vmlDrawing" Target="../drawings/vmlDrawing12.vml"/><Relationship Id="rId5" Type="http://schemas.openxmlformats.org/officeDocument/2006/relationships/image" Target="../media/image24.emf"/><Relationship Id="rId4" Type="http://schemas.openxmlformats.org/officeDocument/2006/relationships/oleObject" Target="../embeddings/oleObject12.bin"/></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6.xml"/><Relationship Id="rId1" Type="http://schemas.openxmlformats.org/officeDocument/2006/relationships/vmlDrawing" Target="../drawings/vmlDrawing13.vml"/><Relationship Id="rId5" Type="http://schemas.openxmlformats.org/officeDocument/2006/relationships/image" Target="../media/image25.emf"/><Relationship Id="rId4" Type="http://schemas.openxmlformats.org/officeDocument/2006/relationships/oleObject" Target="../embeddings/oleObject13.bin"/></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6.xml"/><Relationship Id="rId1" Type="http://schemas.openxmlformats.org/officeDocument/2006/relationships/vmlDrawing" Target="../drawings/vmlDrawing14.vml"/><Relationship Id="rId5" Type="http://schemas.openxmlformats.org/officeDocument/2006/relationships/image" Target="../media/image26.emf"/><Relationship Id="rId4" Type="http://schemas.openxmlformats.org/officeDocument/2006/relationships/oleObject" Target="../embeddings/oleObject14.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6.xml"/><Relationship Id="rId1" Type="http://schemas.openxmlformats.org/officeDocument/2006/relationships/vmlDrawing" Target="../drawings/vmlDrawing15.vml"/><Relationship Id="rId5" Type="http://schemas.openxmlformats.org/officeDocument/2006/relationships/image" Target="../media/image27.emf"/><Relationship Id="rId4" Type="http://schemas.openxmlformats.org/officeDocument/2006/relationships/oleObject" Target="../embeddings/oleObject15.bin"/></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6.xml"/><Relationship Id="rId1" Type="http://schemas.openxmlformats.org/officeDocument/2006/relationships/vmlDrawing" Target="../drawings/vmlDrawing16.vml"/><Relationship Id="rId5" Type="http://schemas.openxmlformats.org/officeDocument/2006/relationships/image" Target="../media/image28.emf"/><Relationship Id="rId4" Type="http://schemas.openxmlformats.org/officeDocument/2006/relationships/oleObject" Target="../embeddings/oleObject16.bin"/></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6.xml"/><Relationship Id="rId1" Type="http://schemas.openxmlformats.org/officeDocument/2006/relationships/vmlDrawing" Target="../drawings/vmlDrawing17.vml"/><Relationship Id="rId5" Type="http://schemas.openxmlformats.org/officeDocument/2006/relationships/image" Target="../media/image29.emf"/><Relationship Id="rId4" Type="http://schemas.openxmlformats.org/officeDocument/2006/relationships/oleObject" Target="../embeddings/oleObject17.bin"/></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6.xml"/><Relationship Id="rId1" Type="http://schemas.openxmlformats.org/officeDocument/2006/relationships/vmlDrawing" Target="../drawings/vmlDrawing18.vml"/><Relationship Id="rId5" Type="http://schemas.openxmlformats.org/officeDocument/2006/relationships/image" Target="../media/image30.emf"/><Relationship Id="rId4" Type="http://schemas.openxmlformats.org/officeDocument/2006/relationships/oleObject" Target="../embeddings/oleObject18.bin"/></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6.xml"/><Relationship Id="rId1" Type="http://schemas.openxmlformats.org/officeDocument/2006/relationships/vmlDrawing" Target="../drawings/vmlDrawing19.vml"/><Relationship Id="rId5" Type="http://schemas.openxmlformats.org/officeDocument/2006/relationships/image" Target="../media/image31.emf"/><Relationship Id="rId4" Type="http://schemas.openxmlformats.org/officeDocument/2006/relationships/oleObject" Target="../embeddings/oleObject19.bin"/></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6.xml"/><Relationship Id="rId1" Type="http://schemas.openxmlformats.org/officeDocument/2006/relationships/vmlDrawing" Target="../drawings/vmlDrawing20.vml"/><Relationship Id="rId5" Type="http://schemas.openxmlformats.org/officeDocument/2006/relationships/image" Target="../media/image32.emf"/><Relationship Id="rId4" Type="http://schemas.openxmlformats.org/officeDocument/2006/relationships/oleObject" Target="../embeddings/oleObject20.bin"/></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6.xml"/><Relationship Id="rId1" Type="http://schemas.openxmlformats.org/officeDocument/2006/relationships/vmlDrawing" Target="../drawings/vmlDrawing21.vml"/><Relationship Id="rId5" Type="http://schemas.openxmlformats.org/officeDocument/2006/relationships/image" Target="../media/image33.emf"/><Relationship Id="rId4" Type="http://schemas.openxmlformats.org/officeDocument/2006/relationships/oleObject" Target="../embeddings/oleObject21.bin"/></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6.xml"/><Relationship Id="rId1" Type="http://schemas.openxmlformats.org/officeDocument/2006/relationships/vmlDrawing" Target="../drawings/vmlDrawing22.vml"/><Relationship Id="rId5" Type="http://schemas.openxmlformats.org/officeDocument/2006/relationships/image" Target="../media/image34.emf"/><Relationship Id="rId4" Type="http://schemas.openxmlformats.org/officeDocument/2006/relationships/oleObject" Target="../embeddings/oleObject22.bin"/></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6.xml"/><Relationship Id="rId1" Type="http://schemas.openxmlformats.org/officeDocument/2006/relationships/vmlDrawing" Target="../drawings/vmlDrawing23.vml"/><Relationship Id="rId5" Type="http://schemas.openxmlformats.org/officeDocument/2006/relationships/image" Target="../media/image35.emf"/><Relationship Id="rId4" Type="http://schemas.openxmlformats.org/officeDocument/2006/relationships/oleObject" Target="../embeddings/oleObject23.bin"/></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6.xml"/><Relationship Id="rId1" Type="http://schemas.openxmlformats.org/officeDocument/2006/relationships/vmlDrawing" Target="../drawings/vmlDrawing24.vml"/><Relationship Id="rId5" Type="http://schemas.openxmlformats.org/officeDocument/2006/relationships/image" Target="../media/image36.emf"/><Relationship Id="rId4" Type="http://schemas.openxmlformats.org/officeDocument/2006/relationships/oleObject" Target="../embeddings/oleObject24.bin"/></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6.xml"/><Relationship Id="rId1" Type="http://schemas.openxmlformats.org/officeDocument/2006/relationships/vmlDrawing" Target="../drawings/vmlDrawing25.vml"/><Relationship Id="rId5" Type="http://schemas.openxmlformats.org/officeDocument/2006/relationships/image" Target="../media/image37.emf"/><Relationship Id="rId4" Type="http://schemas.openxmlformats.org/officeDocument/2006/relationships/oleObject" Target="../embeddings/oleObject25.bin"/></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6.xml"/><Relationship Id="rId1" Type="http://schemas.openxmlformats.org/officeDocument/2006/relationships/vmlDrawing" Target="../drawings/vmlDrawing26.vml"/><Relationship Id="rId5" Type="http://schemas.openxmlformats.org/officeDocument/2006/relationships/image" Target="../media/image38.emf"/><Relationship Id="rId4" Type="http://schemas.openxmlformats.org/officeDocument/2006/relationships/oleObject" Target="../embeddings/oleObject26.bin"/></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6.xml"/><Relationship Id="rId1" Type="http://schemas.openxmlformats.org/officeDocument/2006/relationships/vmlDrawing" Target="../drawings/vmlDrawing27.vml"/><Relationship Id="rId5" Type="http://schemas.openxmlformats.org/officeDocument/2006/relationships/image" Target="../media/image38.emf"/><Relationship Id="rId4" Type="http://schemas.openxmlformats.org/officeDocument/2006/relationships/oleObject" Target="../embeddings/oleObject27.bin"/></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6.xml"/><Relationship Id="rId1" Type="http://schemas.openxmlformats.org/officeDocument/2006/relationships/vmlDrawing" Target="../drawings/vmlDrawing28.vml"/><Relationship Id="rId5" Type="http://schemas.openxmlformats.org/officeDocument/2006/relationships/image" Target="../media/image45.emf"/><Relationship Id="rId4" Type="http://schemas.openxmlformats.org/officeDocument/2006/relationships/oleObject" Target="../embeddings/oleObject28.bin"/></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6.xml"/><Relationship Id="rId1" Type="http://schemas.openxmlformats.org/officeDocument/2006/relationships/vmlDrawing" Target="../drawings/vmlDrawing29.vml"/><Relationship Id="rId5" Type="http://schemas.openxmlformats.org/officeDocument/2006/relationships/image" Target="../media/image46.emf"/><Relationship Id="rId4" Type="http://schemas.openxmlformats.org/officeDocument/2006/relationships/oleObject" Target="../embeddings/oleObject29.bin"/></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6.xml"/><Relationship Id="rId1" Type="http://schemas.openxmlformats.org/officeDocument/2006/relationships/vmlDrawing" Target="../drawings/vmlDrawing30.vml"/><Relationship Id="rId5" Type="http://schemas.openxmlformats.org/officeDocument/2006/relationships/image" Target="../media/image47.emf"/><Relationship Id="rId4" Type="http://schemas.openxmlformats.org/officeDocument/2006/relationships/oleObject" Target="../embeddings/oleObject30.bin"/></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6.xml"/><Relationship Id="rId1" Type="http://schemas.openxmlformats.org/officeDocument/2006/relationships/vmlDrawing" Target="../drawings/vmlDrawing31.vml"/><Relationship Id="rId5" Type="http://schemas.openxmlformats.org/officeDocument/2006/relationships/image" Target="../media/image48.emf"/><Relationship Id="rId4" Type="http://schemas.openxmlformats.org/officeDocument/2006/relationships/oleObject" Target="../embeddings/oleObject31.bin"/></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6.xml"/><Relationship Id="rId1" Type="http://schemas.openxmlformats.org/officeDocument/2006/relationships/vmlDrawing" Target="../drawings/vmlDrawing32.vml"/><Relationship Id="rId5" Type="http://schemas.openxmlformats.org/officeDocument/2006/relationships/image" Target="../media/image49.emf"/><Relationship Id="rId4" Type="http://schemas.openxmlformats.org/officeDocument/2006/relationships/oleObject" Target="../embeddings/oleObject32.bin"/></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6.xml"/><Relationship Id="rId1" Type="http://schemas.openxmlformats.org/officeDocument/2006/relationships/vmlDrawing" Target="../drawings/vmlDrawing33.vml"/><Relationship Id="rId5" Type="http://schemas.openxmlformats.org/officeDocument/2006/relationships/image" Target="../media/image50.emf"/><Relationship Id="rId4" Type="http://schemas.openxmlformats.org/officeDocument/2006/relationships/oleObject" Target="../embeddings/oleObject33.bin"/></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6.xml"/><Relationship Id="rId1" Type="http://schemas.openxmlformats.org/officeDocument/2006/relationships/vmlDrawing" Target="../drawings/vmlDrawing34.vml"/><Relationship Id="rId5" Type="http://schemas.openxmlformats.org/officeDocument/2006/relationships/image" Target="../media/image51.emf"/><Relationship Id="rId4" Type="http://schemas.openxmlformats.org/officeDocument/2006/relationships/oleObject" Target="../embeddings/oleObject34.bin"/></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6.xml"/><Relationship Id="rId1" Type="http://schemas.openxmlformats.org/officeDocument/2006/relationships/vmlDrawing" Target="../drawings/vmlDrawing35.vml"/><Relationship Id="rId5" Type="http://schemas.openxmlformats.org/officeDocument/2006/relationships/image" Target="../media/image52.emf"/><Relationship Id="rId4" Type="http://schemas.openxmlformats.org/officeDocument/2006/relationships/oleObject" Target="../embeddings/oleObject35.bin"/></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6.xml"/><Relationship Id="rId1" Type="http://schemas.openxmlformats.org/officeDocument/2006/relationships/vmlDrawing" Target="../drawings/vmlDrawing36.vml"/><Relationship Id="rId5" Type="http://schemas.openxmlformats.org/officeDocument/2006/relationships/image" Target="../media/image53.emf"/><Relationship Id="rId4" Type="http://schemas.openxmlformats.org/officeDocument/2006/relationships/oleObject" Target="../embeddings/oleObject36.bin"/></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6.xml"/><Relationship Id="rId1" Type="http://schemas.openxmlformats.org/officeDocument/2006/relationships/vmlDrawing" Target="../drawings/vmlDrawing37.vml"/><Relationship Id="rId5" Type="http://schemas.openxmlformats.org/officeDocument/2006/relationships/image" Target="../media/image54.emf"/><Relationship Id="rId4" Type="http://schemas.openxmlformats.org/officeDocument/2006/relationships/oleObject" Target="../embeddings/oleObject37.bin"/></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6.xml"/><Relationship Id="rId1" Type="http://schemas.openxmlformats.org/officeDocument/2006/relationships/vmlDrawing" Target="../drawings/vmlDrawing38.vml"/><Relationship Id="rId5" Type="http://schemas.openxmlformats.org/officeDocument/2006/relationships/image" Target="../media/image55.emf"/><Relationship Id="rId4" Type="http://schemas.openxmlformats.org/officeDocument/2006/relationships/oleObject" Target="../embeddings/oleObject38.bin"/></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6.xml"/><Relationship Id="rId1" Type="http://schemas.openxmlformats.org/officeDocument/2006/relationships/vmlDrawing" Target="../drawings/vmlDrawing39.vml"/><Relationship Id="rId5" Type="http://schemas.openxmlformats.org/officeDocument/2006/relationships/image" Target="../media/image56.emf"/><Relationship Id="rId4" Type="http://schemas.openxmlformats.org/officeDocument/2006/relationships/oleObject" Target="../embeddings/oleObject39.bin"/></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6.xml"/><Relationship Id="rId1" Type="http://schemas.openxmlformats.org/officeDocument/2006/relationships/vmlDrawing" Target="../drawings/vmlDrawing40.vml"/><Relationship Id="rId5" Type="http://schemas.openxmlformats.org/officeDocument/2006/relationships/image" Target="../media/image57.emf"/><Relationship Id="rId4" Type="http://schemas.openxmlformats.org/officeDocument/2006/relationships/oleObject" Target="../embeddings/oleObject40.bin"/></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6.xml"/><Relationship Id="rId1" Type="http://schemas.openxmlformats.org/officeDocument/2006/relationships/vmlDrawing" Target="../drawings/vmlDrawing41.vml"/><Relationship Id="rId5" Type="http://schemas.openxmlformats.org/officeDocument/2006/relationships/image" Target="../media/image58.emf"/><Relationship Id="rId4" Type="http://schemas.openxmlformats.org/officeDocument/2006/relationships/oleObject" Target="../embeddings/oleObject41.bin"/></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6.xml"/><Relationship Id="rId1" Type="http://schemas.openxmlformats.org/officeDocument/2006/relationships/vmlDrawing" Target="../drawings/vmlDrawing42.vml"/><Relationship Id="rId5" Type="http://schemas.openxmlformats.org/officeDocument/2006/relationships/image" Target="../media/image59.emf"/><Relationship Id="rId4" Type="http://schemas.openxmlformats.org/officeDocument/2006/relationships/oleObject" Target="../embeddings/oleObject42.bin"/></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6.xml"/><Relationship Id="rId1" Type="http://schemas.openxmlformats.org/officeDocument/2006/relationships/vmlDrawing" Target="../drawings/vmlDrawing43.vml"/><Relationship Id="rId5" Type="http://schemas.openxmlformats.org/officeDocument/2006/relationships/image" Target="../media/image60.emf"/><Relationship Id="rId4" Type="http://schemas.openxmlformats.org/officeDocument/2006/relationships/oleObject" Target="../embeddings/oleObject43.bin"/></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6.xml"/><Relationship Id="rId1" Type="http://schemas.openxmlformats.org/officeDocument/2006/relationships/vmlDrawing" Target="../drawings/vmlDrawing44.vml"/><Relationship Id="rId5" Type="http://schemas.openxmlformats.org/officeDocument/2006/relationships/image" Target="../media/image61.emf"/><Relationship Id="rId4" Type="http://schemas.openxmlformats.org/officeDocument/2006/relationships/oleObject" Target="../embeddings/oleObject44.bin"/></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6.xml"/><Relationship Id="rId1" Type="http://schemas.openxmlformats.org/officeDocument/2006/relationships/vmlDrawing" Target="../drawings/vmlDrawing45.vml"/><Relationship Id="rId5" Type="http://schemas.openxmlformats.org/officeDocument/2006/relationships/image" Target="../media/image62.emf"/><Relationship Id="rId4" Type="http://schemas.openxmlformats.org/officeDocument/2006/relationships/oleObject" Target="../embeddings/oleObject45.bin"/></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6.xml"/><Relationship Id="rId1" Type="http://schemas.openxmlformats.org/officeDocument/2006/relationships/vmlDrawing" Target="../drawings/vmlDrawing46.vml"/><Relationship Id="rId5" Type="http://schemas.openxmlformats.org/officeDocument/2006/relationships/image" Target="../media/image63.emf"/><Relationship Id="rId4" Type="http://schemas.openxmlformats.org/officeDocument/2006/relationships/oleObject" Target="../embeddings/oleObject46.bin"/></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6.xml"/><Relationship Id="rId1" Type="http://schemas.openxmlformats.org/officeDocument/2006/relationships/vmlDrawing" Target="../drawings/vmlDrawing47.vml"/><Relationship Id="rId5" Type="http://schemas.openxmlformats.org/officeDocument/2006/relationships/image" Target="../media/image64.emf"/><Relationship Id="rId4" Type="http://schemas.openxmlformats.org/officeDocument/2006/relationships/oleObject" Target="../embeddings/oleObject47.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r>
              <a:rPr lang="zh-CN" altLang="en-US" dirty="0" smtClean="0">
                <a:solidFill>
                  <a:schemeClr val="tx1"/>
                </a:solidFill>
              </a:rPr>
              <a:t>计算机体系结构</a:t>
            </a:r>
          </a:p>
        </p:txBody>
      </p:sp>
      <p:sp>
        <p:nvSpPr>
          <p:cNvPr id="5123" name="Rectangle 3"/>
          <p:cNvSpPr>
            <a:spLocks noGrp="1" noChangeArrowheads="1"/>
          </p:cNvSpPr>
          <p:nvPr>
            <p:ph type="subTitle" idx="1"/>
          </p:nvPr>
        </p:nvSpPr>
        <p:spPr/>
        <p:txBody>
          <a:bodyPr>
            <a:normAutofit/>
          </a:bodyPr>
          <a:lstStyle/>
          <a:p>
            <a:endParaRPr lang="zh-CN" altLang="en-US" dirty="0" smtClean="0"/>
          </a:p>
          <a:p>
            <a:r>
              <a:rPr lang="en-US" altLang="zh-CN" dirty="0" smtClean="0"/>
              <a:t>Topic: Instruction level parallelism</a:t>
            </a:r>
            <a:endParaRPr lang="zh-CN" altLang="en-US" dirty="0"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1"/>
          <p:cNvSpPr txBox="1">
            <a:spLocks noChangeArrowheads="1"/>
          </p:cNvSpPr>
          <p:nvPr/>
        </p:nvSpPr>
        <p:spPr bwMode="auto">
          <a:xfrm>
            <a:off x="412750" y="560388"/>
            <a:ext cx="8229600" cy="601662"/>
          </a:xfrm>
          <a:prstGeom prst="rect">
            <a:avLst/>
          </a:prstGeom>
          <a:noFill/>
          <a:ln w="9525">
            <a:noFill/>
            <a:round/>
            <a:headEnd/>
            <a:tailEnd/>
          </a:ln>
        </p:spPr>
        <p:txBody>
          <a:bodyPr anchor="ctr"/>
          <a:lstStyle/>
          <a:p>
            <a:pP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zh-CN" altLang="zh-CN" sz="3600" b="1">
              <a:solidFill>
                <a:srgbClr val="FF0000"/>
              </a:solidFill>
              <a:latin typeface="Calibri Light" pitchFamily="34" charset="0"/>
            </a:endParaRPr>
          </a:p>
        </p:txBody>
      </p:sp>
      <p:sp>
        <p:nvSpPr>
          <p:cNvPr id="67587"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2FB8CAB-853D-4CED-A9A2-FF41FFA3E29D}"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67588"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67589"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61EBEDA-98D8-4BDB-8F39-03B601DEF323}"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10</a:t>
            </a:fld>
            <a:endParaRPr lang="zh-CN" altLang="zh-CN" sz="1200">
              <a:solidFill>
                <a:srgbClr val="898989"/>
              </a:solidFill>
            </a:endParaRPr>
          </a:p>
        </p:txBody>
      </p:sp>
      <p:sp>
        <p:nvSpPr>
          <p:cNvPr id="67590" name="标题 1"/>
          <p:cNvSpPr>
            <a:spLocks noGrp="1"/>
          </p:cNvSpPr>
          <p:nvPr>
            <p:ph type="title"/>
          </p:nvPr>
        </p:nvSpPr>
        <p:spPr/>
        <p:txBody>
          <a:bodyPr/>
          <a:lstStyle/>
          <a:p>
            <a:r>
              <a:rPr lang="zh-CN" altLang="zh-CN" smtClean="0"/>
              <a:t>简单循环及其对应的汇编程序</a:t>
            </a:r>
            <a:endParaRPr lang="zh-CN" altLang="en-US" smtClean="0"/>
          </a:p>
        </p:txBody>
      </p:sp>
      <p:sp>
        <p:nvSpPr>
          <p:cNvPr id="67591" name="内容占位符 2"/>
          <p:cNvSpPr>
            <a:spLocks noGrp="1"/>
          </p:cNvSpPr>
          <p:nvPr>
            <p:ph idx="4294967295"/>
          </p:nvPr>
        </p:nvSpPr>
        <p:spPr>
          <a:xfrm>
            <a:off x="628650" y="1316038"/>
            <a:ext cx="8106048" cy="1052693"/>
          </a:xfrm>
        </p:spPr>
        <p:txBody>
          <a:bodyPr>
            <a:normAutofit/>
          </a:bodyPr>
          <a:lstStyle/>
          <a:p>
            <a:pPr marL="0" indent="0">
              <a:buFont typeface="Arial" panose="020B0604020202020204" pitchFamily="34" charset="0"/>
              <a:buNone/>
            </a:pPr>
            <a:r>
              <a:rPr lang="en-US" altLang="zh-CN" sz="2400" dirty="0" smtClean="0"/>
              <a:t>for (</a:t>
            </a:r>
            <a:r>
              <a:rPr lang="en-US" altLang="zh-CN" sz="2400" dirty="0" err="1" smtClean="0"/>
              <a:t>i</a:t>
            </a:r>
            <a:r>
              <a:rPr lang="en-US" altLang="zh-CN" sz="2400" dirty="0" smtClean="0"/>
              <a:t>=1; </a:t>
            </a:r>
            <a:r>
              <a:rPr lang="en-US" altLang="zh-CN" sz="2400" dirty="0" err="1" smtClean="0"/>
              <a:t>i</a:t>
            </a:r>
            <a:r>
              <a:rPr lang="en-US" altLang="zh-CN" sz="2400" dirty="0" smtClean="0"/>
              <a:t>&lt;=1000; </a:t>
            </a:r>
            <a:r>
              <a:rPr lang="en-US" altLang="zh-CN" sz="2400" dirty="0" err="1" smtClean="0"/>
              <a:t>i</a:t>
            </a:r>
            <a:r>
              <a:rPr lang="en-US" altLang="zh-CN" sz="2400" dirty="0" smtClean="0"/>
              <a:t>++)   </a:t>
            </a:r>
          </a:p>
          <a:p>
            <a:pPr marL="0" indent="0">
              <a:buFont typeface="Arial" panose="020B0604020202020204" pitchFamily="34" charset="0"/>
              <a:buNone/>
            </a:pPr>
            <a:r>
              <a:rPr lang="en-US" altLang="zh-CN" sz="2400" dirty="0" smtClean="0"/>
              <a:t>                   x(</a:t>
            </a:r>
            <a:r>
              <a:rPr lang="en-US" altLang="zh-CN" sz="2400" dirty="0" err="1" smtClean="0"/>
              <a:t>i</a:t>
            </a:r>
            <a:r>
              <a:rPr lang="en-US" altLang="zh-CN" sz="2400" dirty="0" smtClean="0"/>
              <a:t>) = x(</a:t>
            </a:r>
            <a:r>
              <a:rPr lang="en-US" altLang="zh-CN" sz="2400" dirty="0" err="1" smtClean="0"/>
              <a:t>i</a:t>
            </a:r>
            <a:r>
              <a:rPr lang="en-US" altLang="zh-CN" sz="2400" dirty="0" smtClean="0"/>
              <a:t>) + s;   </a:t>
            </a:r>
            <a:endParaRPr lang="zh-CN" altLang="en-US" sz="2400" dirty="0" smtClean="0"/>
          </a:p>
        </p:txBody>
      </p:sp>
      <p:graphicFrame>
        <p:nvGraphicFramePr>
          <p:cNvPr id="3" name="表格 2"/>
          <p:cNvGraphicFramePr>
            <a:graphicFrameLocks noGrp="1"/>
          </p:cNvGraphicFramePr>
          <p:nvPr>
            <p:extLst>
              <p:ext uri="{D42A27DB-BD31-4B8C-83A1-F6EECF244321}">
                <p14:modId xmlns:p14="http://schemas.microsoft.com/office/powerpoint/2010/main" val="2771111703"/>
              </p:ext>
            </p:extLst>
          </p:nvPr>
        </p:nvGraphicFramePr>
        <p:xfrm>
          <a:off x="748938" y="2522718"/>
          <a:ext cx="7766412" cy="3573284"/>
        </p:xfrm>
        <a:graphic>
          <a:graphicData uri="http://schemas.openxmlformats.org/drawingml/2006/table">
            <a:tbl>
              <a:tblPr firstRow="1" bandRow="1">
                <a:tableStyleId>{5C22544A-7EE6-4342-B048-85BDC9FD1C3A}</a:tableStyleId>
              </a:tblPr>
              <a:tblGrid>
                <a:gridCol w="1053736">
                  <a:extLst>
                    <a:ext uri="{9D8B030D-6E8A-4147-A177-3AD203B41FA5}">
                      <a16:colId xmlns:a16="http://schemas.microsoft.com/office/drawing/2014/main" val="4218512154"/>
                    </a:ext>
                  </a:extLst>
                </a:gridCol>
                <a:gridCol w="1219200">
                  <a:extLst>
                    <a:ext uri="{9D8B030D-6E8A-4147-A177-3AD203B41FA5}">
                      <a16:colId xmlns:a16="http://schemas.microsoft.com/office/drawing/2014/main" val="3844268716"/>
                    </a:ext>
                  </a:extLst>
                </a:gridCol>
                <a:gridCol w="1785257">
                  <a:extLst>
                    <a:ext uri="{9D8B030D-6E8A-4147-A177-3AD203B41FA5}">
                      <a16:colId xmlns:a16="http://schemas.microsoft.com/office/drawing/2014/main" val="534935757"/>
                    </a:ext>
                  </a:extLst>
                </a:gridCol>
                <a:gridCol w="3708219">
                  <a:extLst>
                    <a:ext uri="{9D8B030D-6E8A-4147-A177-3AD203B41FA5}">
                      <a16:colId xmlns:a16="http://schemas.microsoft.com/office/drawing/2014/main" val="416643281"/>
                    </a:ext>
                  </a:extLst>
                </a:gridCol>
              </a:tblGrid>
              <a:tr h="504384">
                <a:tc>
                  <a:txBody>
                    <a:bodyPr/>
                    <a:lstStyle/>
                    <a:p>
                      <a:endParaRPr lang="zh-CN" altLang="en-US" sz="2400" dirty="0"/>
                    </a:p>
                  </a:txBody>
                  <a:tcPr>
                    <a:noFill/>
                  </a:tcPr>
                </a:tc>
                <a:tc>
                  <a:txBody>
                    <a:bodyPr/>
                    <a:lstStyle/>
                    <a:p>
                      <a:endParaRPr lang="zh-CN" altLang="en-US" sz="2400" dirty="0"/>
                    </a:p>
                  </a:txBody>
                  <a:tcPr>
                    <a:noFill/>
                  </a:tcPr>
                </a:tc>
                <a:tc>
                  <a:txBody>
                    <a:bodyPr/>
                    <a:lstStyle/>
                    <a:p>
                      <a:endParaRPr lang="zh-CN" altLang="en-US" sz="2400" dirty="0"/>
                    </a:p>
                  </a:txBody>
                  <a:tcPr>
                    <a:noFill/>
                  </a:tcPr>
                </a:tc>
                <a:tc>
                  <a:txBody>
                    <a:bodyPr/>
                    <a:lstStyle/>
                    <a:p>
                      <a:endParaRPr lang="zh-CN" altLang="en-US" sz="2400" dirty="0"/>
                    </a:p>
                  </a:txBody>
                  <a:tcPr>
                    <a:noFill/>
                  </a:tcPr>
                </a:tc>
                <a:extLst>
                  <a:ext uri="{0D108BD9-81ED-4DB2-BD59-A6C34878D82A}">
                    <a16:rowId xmlns:a16="http://schemas.microsoft.com/office/drawing/2014/main" val="2389744560"/>
                  </a:ext>
                </a:extLst>
              </a:tr>
              <a:tr h="5043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t>Loop:</a:t>
                      </a:r>
                      <a:endParaRPr lang="zh-CN" altLang="en-US" sz="2400" dirty="0"/>
                    </a:p>
                  </a:txBody>
                  <a:tcPr/>
                </a:tc>
                <a:tc>
                  <a:txBody>
                    <a:bodyPr/>
                    <a:lstStyle/>
                    <a:p>
                      <a:r>
                        <a:rPr lang="en-US" altLang="zh-CN" sz="2400" dirty="0" smtClean="0"/>
                        <a:t>LD</a:t>
                      </a:r>
                      <a:endParaRPr lang="zh-CN" altLang="en-US" sz="2400" dirty="0"/>
                    </a:p>
                  </a:txBody>
                  <a:tcPr/>
                </a:tc>
                <a:tc>
                  <a:txBody>
                    <a:bodyPr/>
                    <a:lstStyle/>
                    <a:p>
                      <a:r>
                        <a:rPr lang="en-US" altLang="zh-CN" sz="2400" dirty="0" smtClean="0">
                          <a:solidFill>
                            <a:schemeClr val="tx2">
                              <a:lumMod val="60000"/>
                              <a:lumOff val="40000"/>
                            </a:schemeClr>
                          </a:solidFill>
                        </a:rPr>
                        <a:t>F0</a:t>
                      </a:r>
                      <a:r>
                        <a:rPr lang="en-US" altLang="zh-CN" sz="2400" dirty="0" smtClean="0"/>
                        <a:t>,0(R1)</a:t>
                      </a:r>
                      <a:endParaRPr lang="zh-CN" alt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t>;F0=vector element</a:t>
                      </a:r>
                      <a:endParaRPr lang="zh-CN" altLang="en-US" sz="2400" dirty="0"/>
                    </a:p>
                  </a:txBody>
                  <a:tcPr/>
                </a:tc>
                <a:extLst>
                  <a:ext uri="{0D108BD9-81ED-4DB2-BD59-A6C34878D82A}">
                    <a16:rowId xmlns:a16="http://schemas.microsoft.com/office/drawing/2014/main" val="828157632"/>
                  </a:ext>
                </a:extLst>
              </a:tr>
              <a:tr h="5043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400" dirty="0"/>
                    </a:p>
                  </a:txBody>
                  <a:tcPr/>
                </a:tc>
                <a:tc>
                  <a:txBody>
                    <a:bodyPr/>
                    <a:lstStyle/>
                    <a:p>
                      <a:r>
                        <a:rPr lang="en-US" altLang="zh-CN" sz="2400" dirty="0" smtClean="0"/>
                        <a:t>ADDD</a:t>
                      </a:r>
                      <a:endParaRPr lang="zh-CN" altLang="en-US" sz="2400" dirty="0"/>
                    </a:p>
                  </a:txBody>
                  <a:tcPr/>
                </a:tc>
                <a:tc>
                  <a:txBody>
                    <a:bodyPr/>
                    <a:lstStyle/>
                    <a:p>
                      <a:r>
                        <a:rPr lang="en-US" altLang="zh-CN" sz="2400" dirty="0" smtClean="0">
                          <a:solidFill>
                            <a:srgbClr val="FF0000"/>
                          </a:solidFill>
                        </a:rPr>
                        <a:t>F4</a:t>
                      </a:r>
                      <a:r>
                        <a:rPr lang="en-US" altLang="zh-CN" sz="2400" dirty="0" smtClean="0"/>
                        <a:t>,</a:t>
                      </a:r>
                      <a:r>
                        <a:rPr lang="en-US" altLang="zh-CN" sz="2400" dirty="0" smtClean="0">
                          <a:solidFill>
                            <a:schemeClr val="tx2">
                              <a:lumMod val="60000"/>
                              <a:lumOff val="40000"/>
                            </a:schemeClr>
                          </a:solidFill>
                        </a:rPr>
                        <a:t>F0</a:t>
                      </a:r>
                      <a:r>
                        <a:rPr lang="en-US" altLang="zh-CN" sz="2400" dirty="0" smtClean="0"/>
                        <a:t>,F2</a:t>
                      </a:r>
                      <a:endParaRPr lang="zh-CN" alt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t>;add scalar from F2</a:t>
                      </a:r>
                      <a:endParaRPr lang="zh-CN" altLang="en-US" sz="2400" dirty="0"/>
                    </a:p>
                  </a:txBody>
                  <a:tcPr/>
                </a:tc>
                <a:extLst>
                  <a:ext uri="{0D108BD9-81ED-4DB2-BD59-A6C34878D82A}">
                    <a16:rowId xmlns:a16="http://schemas.microsoft.com/office/drawing/2014/main" val="2284715049"/>
                  </a:ext>
                </a:extLst>
              </a:tr>
              <a:tr h="5043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400" dirty="0"/>
                    </a:p>
                  </a:txBody>
                  <a:tcPr/>
                </a:tc>
                <a:tc>
                  <a:txBody>
                    <a:bodyPr/>
                    <a:lstStyle/>
                    <a:p>
                      <a:r>
                        <a:rPr lang="en-US" altLang="zh-CN" sz="2400" dirty="0" smtClean="0"/>
                        <a:t>SD </a:t>
                      </a:r>
                      <a:endParaRPr lang="zh-CN" altLang="en-US" sz="2400" dirty="0"/>
                    </a:p>
                  </a:txBody>
                  <a:tcPr/>
                </a:tc>
                <a:tc>
                  <a:txBody>
                    <a:bodyPr/>
                    <a:lstStyle/>
                    <a:p>
                      <a:r>
                        <a:rPr lang="en-US" altLang="zh-CN" sz="2400" dirty="0" smtClean="0"/>
                        <a:t>0(R1),</a:t>
                      </a:r>
                      <a:r>
                        <a:rPr lang="en-US" altLang="zh-CN" sz="2400" dirty="0" smtClean="0">
                          <a:solidFill>
                            <a:srgbClr val="FF0000"/>
                          </a:solidFill>
                        </a:rPr>
                        <a:t>F4</a:t>
                      </a:r>
                      <a:r>
                        <a:rPr lang="en-US" altLang="zh-CN" sz="2400" dirty="0" smtClean="0"/>
                        <a:t> </a:t>
                      </a:r>
                      <a:endParaRPr lang="zh-CN" alt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t>;store result</a:t>
                      </a:r>
                      <a:endParaRPr lang="zh-CN" altLang="en-US" sz="2400" dirty="0"/>
                    </a:p>
                  </a:txBody>
                  <a:tcPr/>
                </a:tc>
                <a:extLst>
                  <a:ext uri="{0D108BD9-81ED-4DB2-BD59-A6C34878D82A}">
                    <a16:rowId xmlns:a16="http://schemas.microsoft.com/office/drawing/2014/main" val="2562055130"/>
                  </a:ext>
                </a:extLst>
              </a:tr>
              <a:tr h="5469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400" dirty="0"/>
                    </a:p>
                  </a:txBody>
                  <a:tcPr/>
                </a:tc>
                <a:tc>
                  <a:txBody>
                    <a:bodyPr/>
                    <a:lstStyle/>
                    <a:p>
                      <a:r>
                        <a:rPr lang="en-US" altLang="zh-CN" sz="2400" dirty="0" smtClean="0"/>
                        <a:t>SUBI</a:t>
                      </a:r>
                      <a:endParaRPr lang="zh-CN" altLang="en-US" sz="2400" dirty="0"/>
                    </a:p>
                  </a:txBody>
                  <a:tcPr/>
                </a:tc>
                <a:tc>
                  <a:txBody>
                    <a:bodyPr/>
                    <a:lstStyle/>
                    <a:p>
                      <a:r>
                        <a:rPr lang="en-US" altLang="zh-CN" sz="2400" dirty="0" smtClean="0">
                          <a:solidFill>
                            <a:schemeClr val="accent2"/>
                          </a:solidFill>
                        </a:rPr>
                        <a:t>R1</a:t>
                      </a:r>
                      <a:r>
                        <a:rPr lang="en-US" altLang="zh-CN" sz="2400" dirty="0" smtClean="0"/>
                        <a:t>,R1,8</a:t>
                      </a:r>
                      <a:endParaRPr lang="zh-CN" alt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t>;decrement pointer 8B (DW)</a:t>
                      </a:r>
                      <a:endParaRPr lang="zh-CN" altLang="en-US" sz="2400" dirty="0"/>
                    </a:p>
                  </a:txBody>
                  <a:tcPr/>
                </a:tc>
                <a:extLst>
                  <a:ext uri="{0D108BD9-81ED-4DB2-BD59-A6C34878D82A}">
                    <a16:rowId xmlns:a16="http://schemas.microsoft.com/office/drawing/2014/main" val="3929123420"/>
                  </a:ext>
                </a:extLst>
              </a:tr>
              <a:tr h="5043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400" dirty="0"/>
                    </a:p>
                  </a:txBody>
                  <a:tcPr/>
                </a:tc>
                <a:tc>
                  <a:txBody>
                    <a:bodyPr/>
                    <a:lstStyle/>
                    <a:p>
                      <a:r>
                        <a:rPr lang="en-US" altLang="zh-CN" sz="2400" dirty="0" smtClean="0"/>
                        <a:t>BNEZ</a:t>
                      </a:r>
                      <a:endParaRPr lang="zh-CN" altLang="en-US" sz="2400" dirty="0"/>
                    </a:p>
                  </a:txBody>
                  <a:tcPr/>
                </a:tc>
                <a:tc>
                  <a:txBody>
                    <a:bodyPr/>
                    <a:lstStyle/>
                    <a:p>
                      <a:r>
                        <a:rPr lang="en-US" altLang="zh-CN" sz="2400" dirty="0" smtClean="0">
                          <a:solidFill>
                            <a:schemeClr val="accent2"/>
                          </a:solidFill>
                        </a:rPr>
                        <a:t>R1</a:t>
                      </a:r>
                      <a:r>
                        <a:rPr lang="en-US" altLang="zh-CN" sz="2400" dirty="0" smtClean="0"/>
                        <a:t>,Loop </a:t>
                      </a:r>
                      <a:endParaRPr lang="zh-CN" alt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t>;branch R1!=zero</a:t>
                      </a:r>
                      <a:endParaRPr lang="zh-CN" altLang="en-US" sz="2400" dirty="0"/>
                    </a:p>
                  </a:txBody>
                  <a:tcPr/>
                </a:tc>
                <a:extLst>
                  <a:ext uri="{0D108BD9-81ED-4DB2-BD59-A6C34878D82A}">
                    <a16:rowId xmlns:a16="http://schemas.microsoft.com/office/drawing/2014/main" val="4105370416"/>
                  </a:ext>
                </a:extLst>
              </a:tr>
              <a:tr h="5043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400" dirty="0"/>
                    </a:p>
                  </a:txBody>
                  <a:tcPr/>
                </a:tc>
                <a:tc>
                  <a:txBody>
                    <a:bodyPr/>
                    <a:lstStyle/>
                    <a:p>
                      <a:r>
                        <a:rPr lang="en-US" altLang="zh-CN" sz="2400" dirty="0" smtClean="0"/>
                        <a:t>NOP </a:t>
                      </a:r>
                      <a:endParaRPr lang="zh-CN" altLang="en-US" sz="2400" dirty="0"/>
                    </a:p>
                  </a:txBody>
                  <a:tcPr/>
                </a:tc>
                <a:tc>
                  <a:txBody>
                    <a:bodyPr/>
                    <a:lstStyle/>
                    <a:p>
                      <a:endParaRPr lang="zh-CN" alt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t>;delayed branch slot</a:t>
                      </a:r>
                      <a:endParaRPr lang="zh-CN" altLang="en-US" sz="2400" dirty="0"/>
                    </a:p>
                  </a:txBody>
                  <a:tcPr/>
                </a:tc>
                <a:extLst>
                  <a:ext uri="{0D108BD9-81ED-4DB2-BD59-A6C34878D82A}">
                    <a16:rowId xmlns:a16="http://schemas.microsoft.com/office/drawing/2014/main" val="1301385197"/>
                  </a:ext>
                </a:extLst>
              </a:tr>
            </a:tbl>
          </a:graphicData>
        </a:graphic>
      </p:graphicFrame>
    </p:spTree>
    <p:extLst>
      <p:ext uri="{BB962C8B-B14F-4D97-AF65-F5344CB8AC3E}">
        <p14:creationId xmlns:p14="http://schemas.microsoft.com/office/powerpoint/2010/main" val="3451788628"/>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154" name="Object 1"/>
          <p:cNvGraphicFramePr>
            <a:graphicFrameLocks noChangeAspect="1"/>
          </p:cNvGraphicFramePr>
          <p:nvPr/>
        </p:nvGraphicFramePr>
        <p:xfrm>
          <a:off x="457200" y="1600200"/>
          <a:ext cx="8031163" cy="2217738"/>
        </p:xfrm>
        <a:graphic>
          <a:graphicData uri="http://schemas.openxmlformats.org/presentationml/2006/ole">
            <mc:AlternateContent xmlns:mc="http://schemas.openxmlformats.org/markup-compatibility/2006">
              <mc:Choice xmlns:v="urn:schemas-microsoft-com:vml" Requires="v">
                <p:oleObj spid="_x0000_s58435" r:id="rId4" imgW="8944200" imgH="2464920" progId="">
                  <p:embed/>
                </p:oleObj>
              </mc:Choice>
              <mc:Fallback>
                <p:oleObj r:id="rId4" imgW="8944200" imgH="246492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600200"/>
                        <a:ext cx="8031163" cy="2217738"/>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49155" name="AutoShape 2"/>
          <p:cNvSpPr>
            <a:spLocks noChangeArrowheads="1"/>
          </p:cNvSpPr>
          <p:nvPr/>
        </p:nvSpPr>
        <p:spPr bwMode="auto">
          <a:xfrm>
            <a:off x="3048000" y="2209800"/>
            <a:ext cx="461963" cy="1600200"/>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49156" name="AutoShape 3"/>
          <p:cNvSpPr>
            <a:spLocks noChangeArrowheads="1"/>
          </p:cNvSpPr>
          <p:nvPr/>
        </p:nvSpPr>
        <p:spPr bwMode="auto">
          <a:xfrm>
            <a:off x="3657600" y="2743200"/>
            <a:ext cx="1066800" cy="1066800"/>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49157" name="AutoShape 4"/>
          <p:cNvSpPr>
            <a:spLocks noChangeArrowheads="1"/>
          </p:cNvSpPr>
          <p:nvPr/>
        </p:nvSpPr>
        <p:spPr bwMode="auto">
          <a:xfrm>
            <a:off x="4876800" y="2209800"/>
            <a:ext cx="461963" cy="1600200"/>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03429" name="Rectangle 5"/>
          <p:cNvSpPr>
            <a:spLocks noChangeArrowheads="1"/>
          </p:cNvSpPr>
          <p:nvPr/>
        </p:nvSpPr>
        <p:spPr bwMode="auto">
          <a:xfrm>
            <a:off x="533400" y="4267199"/>
            <a:ext cx="7772400" cy="1704975"/>
          </a:xfrm>
          <a:prstGeom prst="rect">
            <a:avLst/>
          </a:prstGeom>
          <a:noFill/>
          <a:ln w="9525">
            <a:noFill/>
            <a:round/>
            <a:headEnd/>
            <a:tailEnd/>
          </a:ln>
        </p:spPr>
        <p:txBody>
          <a:bodyPr lIns="90360" tIns="44280" rIns="90360" bIns="44280"/>
          <a:lstStyle/>
          <a:p>
            <a:pPr marL="284163" indent="-284163" eaLnBrk="1" hangingPunct="1">
              <a:lnSpc>
                <a:spcPct val="90000"/>
              </a:lnSpc>
              <a:spcBef>
                <a:spcPts val="900"/>
              </a:spcBef>
              <a:buClr>
                <a:srgbClr val="5B9BD5"/>
              </a:buClr>
              <a:buSzPct val="100000"/>
              <a:buFont typeface="Comic Sans MS" pitchFamily="66" charset="0"/>
              <a:buChar char="•"/>
              <a:tabLst>
                <a:tab pos="284163" algn="l"/>
                <a:tab pos="1198563" algn="l"/>
                <a:tab pos="2112963" algn="l"/>
                <a:tab pos="3027363" algn="l"/>
                <a:tab pos="3941763" algn="l"/>
                <a:tab pos="4856163" algn="l"/>
                <a:tab pos="5770563" algn="l"/>
                <a:tab pos="6684963" algn="l"/>
                <a:tab pos="7599363" algn="l"/>
                <a:tab pos="8513763" algn="l"/>
                <a:tab pos="9428163" algn="l"/>
                <a:tab pos="10342563" algn="l"/>
              </a:tabLst>
            </a:pPr>
            <a:r>
              <a:rPr lang="zh-CN" altLang="zh-CN" sz="2400" b="1" dirty="0">
                <a:solidFill>
                  <a:srgbClr val="5B9BD5"/>
                </a:solidFill>
                <a:latin typeface="Comic Sans MS" pitchFamily="66" charset="0"/>
              </a:rPr>
              <a:t>为什么</a:t>
            </a:r>
            <a:r>
              <a:rPr lang="en-US" altLang="zh-CN" sz="2400" b="1" dirty="0">
                <a:solidFill>
                  <a:srgbClr val="5B9BD5"/>
                </a:solidFill>
                <a:latin typeface="Comic Sans MS" pitchFamily="66" charset="0"/>
              </a:rPr>
              <a:t>scoreboard/6600</a:t>
            </a:r>
            <a:r>
              <a:rPr lang="zh-CN" altLang="zh-CN" sz="2400" b="1" dirty="0">
                <a:solidFill>
                  <a:srgbClr val="5B9BD5"/>
                </a:solidFill>
                <a:latin typeface="Comic Sans MS" pitchFamily="66" charset="0"/>
              </a:rPr>
              <a:t>所需时间较长?</a:t>
            </a:r>
          </a:p>
          <a:p>
            <a:pPr marL="685800" lvl="1" indent="-228600" eaLnBrk="1" hangingPunct="1">
              <a:lnSpc>
                <a:spcPct val="90000"/>
              </a:lnSpc>
              <a:spcBef>
                <a:spcPts val="900"/>
              </a:spcBef>
              <a:buClr>
                <a:srgbClr val="5B9BD5"/>
              </a:buClr>
              <a:buSzPct val="100000"/>
              <a:buFont typeface="Comic Sans MS" pitchFamily="66" charset="0"/>
              <a:buChar char="•"/>
              <a:tabLst>
                <a:tab pos="284163" algn="l"/>
                <a:tab pos="1198563" algn="l"/>
                <a:tab pos="2112963" algn="l"/>
                <a:tab pos="3027363" algn="l"/>
                <a:tab pos="3941763" algn="l"/>
                <a:tab pos="4856163" algn="l"/>
                <a:tab pos="5770563" algn="l"/>
                <a:tab pos="6684963" algn="l"/>
                <a:tab pos="7599363" algn="l"/>
                <a:tab pos="8513763" algn="l"/>
                <a:tab pos="9428163" algn="l"/>
                <a:tab pos="10342563" algn="l"/>
              </a:tabLst>
            </a:pPr>
            <a:r>
              <a:rPr lang="zh-CN" altLang="zh-CN" sz="2400" b="1" dirty="0">
                <a:solidFill>
                  <a:srgbClr val="5B9BD5"/>
                </a:solidFill>
                <a:latin typeface="Comic Sans MS" pitchFamily="66" charset="0"/>
              </a:rPr>
              <a:t>结构</a:t>
            </a:r>
            <a:r>
              <a:rPr lang="zh-CN" altLang="zh-CN" sz="2400" b="1" dirty="0" smtClean="0">
                <a:solidFill>
                  <a:srgbClr val="5B9BD5"/>
                </a:solidFill>
                <a:latin typeface="Comic Sans MS" pitchFamily="66" charset="0"/>
              </a:rPr>
              <a:t>冲突</a:t>
            </a:r>
            <a:endParaRPr lang="en-US" altLang="zh-CN" sz="2400" b="1" dirty="0" smtClean="0">
              <a:solidFill>
                <a:srgbClr val="5B9BD5"/>
              </a:solidFill>
              <a:latin typeface="Comic Sans MS" pitchFamily="66" charset="0"/>
            </a:endParaRPr>
          </a:p>
          <a:p>
            <a:pPr marL="685800" lvl="1" indent="-228600" eaLnBrk="1" hangingPunct="1">
              <a:lnSpc>
                <a:spcPct val="90000"/>
              </a:lnSpc>
              <a:spcBef>
                <a:spcPts val="900"/>
              </a:spcBef>
              <a:buClr>
                <a:srgbClr val="5B9BD5"/>
              </a:buClr>
              <a:buSzPct val="100000"/>
              <a:buFont typeface="Comic Sans MS" pitchFamily="66" charset="0"/>
              <a:buChar char="•"/>
              <a:tabLst>
                <a:tab pos="284163" algn="l"/>
                <a:tab pos="1198563" algn="l"/>
                <a:tab pos="2112963" algn="l"/>
                <a:tab pos="3027363" algn="l"/>
                <a:tab pos="3941763" algn="l"/>
                <a:tab pos="4856163" algn="l"/>
                <a:tab pos="5770563" algn="l"/>
                <a:tab pos="6684963" algn="l"/>
                <a:tab pos="7599363" algn="l"/>
                <a:tab pos="8513763" algn="l"/>
                <a:tab pos="9428163" algn="l"/>
                <a:tab pos="10342563" algn="l"/>
              </a:tabLst>
            </a:pPr>
            <a:r>
              <a:rPr lang="en-US" altLang="zh-CN" sz="2400" b="1" dirty="0" smtClean="0">
                <a:solidFill>
                  <a:srgbClr val="5B9BD5"/>
                </a:solidFill>
                <a:latin typeface="Comic Sans MS" pitchFamily="66" charset="0"/>
              </a:rPr>
              <a:t>WAR,WAW</a:t>
            </a:r>
            <a:r>
              <a:rPr lang="zh-CN" altLang="en-US" sz="2400" b="1" dirty="0" smtClean="0">
                <a:solidFill>
                  <a:srgbClr val="5B9BD5"/>
                </a:solidFill>
                <a:latin typeface="Comic Sans MS" pitchFamily="66" charset="0"/>
              </a:rPr>
              <a:t>冲突</a:t>
            </a:r>
            <a:endParaRPr lang="zh-CN" altLang="zh-CN" sz="2400" b="1" dirty="0">
              <a:solidFill>
                <a:srgbClr val="5B9BD5"/>
              </a:solidFill>
              <a:latin typeface="Comic Sans MS" pitchFamily="66" charset="0"/>
            </a:endParaRPr>
          </a:p>
          <a:p>
            <a:pPr marL="685800" lvl="1" indent="-228600" eaLnBrk="1" hangingPunct="1">
              <a:lnSpc>
                <a:spcPct val="90000"/>
              </a:lnSpc>
              <a:spcBef>
                <a:spcPts val="900"/>
              </a:spcBef>
              <a:buClr>
                <a:srgbClr val="5B9BD5"/>
              </a:buClr>
              <a:buSzPct val="100000"/>
              <a:buFont typeface="Comic Sans MS" pitchFamily="66" charset="0"/>
              <a:buChar char="•"/>
              <a:tabLst>
                <a:tab pos="284163" algn="l"/>
                <a:tab pos="1198563" algn="l"/>
                <a:tab pos="2112963" algn="l"/>
                <a:tab pos="3027363" algn="l"/>
                <a:tab pos="3941763" algn="l"/>
                <a:tab pos="4856163" algn="l"/>
                <a:tab pos="5770563" algn="l"/>
                <a:tab pos="6684963" algn="l"/>
                <a:tab pos="7599363" algn="l"/>
                <a:tab pos="8513763" algn="l"/>
                <a:tab pos="9428163" algn="l"/>
                <a:tab pos="10342563" algn="l"/>
              </a:tabLst>
            </a:pPr>
            <a:r>
              <a:rPr lang="zh-CN" altLang="zh-CN" sz="2400" b="1" dirty="0">
                <a:solidFill>
                  <a:srgbClr val="5B9BD5"/>
                </a:solidFill>
                <a:latin typeface="Comic Sans MS" pitchFamily="66" charset="0"/>
              </a:rPr>
              <a:t>没有定向技术</a:t>
            </a:r>
            <a:r>
              <a:rPr lang="en-US" altLang="zh-CN" sz="2400" b="1" dirty="0">
                <a:solidFill>
                  <a:srgbClr val="5B9BD5"/>
                </a:solidFill>
                <a:latin typeface="Comic Sans MS" pitchFamily="66" charset="0"/>
              </a:rPr>
              <a:t> </a:t>
            </a:r>
          </a:p>
        </p:txBody>
      </p:sp>
      <p:sp>
        <p:nvSpPr>
          <p:cNvPr id="49159" name="AutoShape 6"/>
          <p:cNvSpPr>
            <a:spLocks noChangeArrowheads="1"/>
          </p:cNvSpPr>
          <p:nvPr/>
        </p:nvSpPr>
        <p:spPr bwMode="auto">
          <a:xfrm>
            <a:off x="6019800" y="2209800"/>
            <a:ext cx="461963" cy="1600200"/>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49160" name="AutoShape 7"/>
          <p:cNvSpPr>
            <a:spLocks noChangeArrowheads="1"/>
          </p:cNvSpPr>
          <p:nvPr/>
        </p:nvSpPr>
        <p:spPr bwMode="auto">
          <a:xfrm>
            <a:off x="7315200" y="2209800"/>
            <a:ext cx="461963" cy="1600200"/>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49161" name="AutoShape 8"/>
          <p:cNvSpPr>
            <a:spLocks noChangeArrowheads="1"/>
          </p:cNvSpPr>
          <p:nvPr/>
        </p:nvSpPr>
        <p:spPr bwMode="auto">
          <a:xfrm>
            <a:off x="6705600" y="2743200"/>
            <a:ext cx="461963" cy="1066800"/>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49163" name="Text Box 10"/>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C8ACFA8-5E0C-4490-A751-106CC22F7DBC}"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49164" name="Text Box 11"/>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49165" name="Text Box 12"/>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DFE7EE5-2381-4A2A-AD0A-9D04A8F7769B}"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100</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Compare to Scoreboard Cycle 62</a:t>
            </a:r>
            <a:endParaRPr lang="zh-CN" altLang="en-US" dirty="0"/>
          </a:p>
        </p:txBody>
      </p:sp>
    </p:spTree>
    <p:extLst>
      <p:ext uri="{BB962C8B-B14F-4D97-AF65-F5344CB8AC3E}">
        <p14:creationId xmlns:p14="http://schemas.microsoft.com/office/powerpoint/2010/main" val="10511585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additive="repl">
                                        <p:cTn id="6" dur="1" fill="hold">
                                          <p:stCondLst>
                                            <p:cond delay="0"/>
                                          </p:stCondLst>
                                        </p:cTn>
                                        <p:tgtEl>
                                          <p:spTgt spid="103429"/>
                                        </p:tgtEl>
                                        <p:attrNameLst>
                                          <p:attrName>style.visibility</p:attrName>
                                        </p:attrNameLst>
                                      </p:cBhvr>
                                      <p:to>
                                        <p:strVal val="visible"/>
                                      </p:to>
                                    </p:set>
                                    <p:anim calcmode="lin" valueType="num">
                                      <p:cBhvr>
                                        <p:cTn id="7" dur="500" fill="hold"/>
                                        <p:tgtEl>
                                          <p:spTgt spid="103429"/>
                                        </p:tgtEl>
                                        <p:attrNameLst>
                                          <p:attrName>ppt_x</p:attrName>
                                        </p:attrNameLst>
                                      </p:cBhvr>
                                      <p:tavLst>
                                        <p:tav tm="100000">
                                          <p:val>
                                            <p:strVal val="1+#ppt_w/2"/>
                                          </p:val>
                                        </p:tav>
                                        <p:tav tm="100000">
                                          <p:val>
                                            <p:strVal val="#ppt_x"/>
                                          </p:val>
                                        </p:tav>
                                      </p:tavLst>
                                    </p:anim>
                                    <p:anim calcmode="lin" valueType="num">
                                      <p:cBhvr>
                                        <p:cTn id="8" dur="500" fill="hold"/>
                                        <p:tgtEl>
                                          <p:spTgt spid="103429"/>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Text Box 2"/>
          <p:cNvSpPr txBox="1">
            <a:spLocks noChangeArrowheads="1"/>
          </p:cNvSpPr>
          <p:nvPr/>
        </p:nvSpPr>
        <p:spPr bwMode="auto">
          <a:xfrm>
            <a:off x="600075" y="1330325"/>
            <a:ext cx="8267700" cy="4351338"/>
          </a:xfrm>
          <a:prstGeom prst="rect">
            <a:avLst/>
          </a:prstGeom>
          <a:noFill/>
          <a:ln w="9525">
            <a:noFill/>
            <a:round/>
            <a:headEnd/>
            <a:tailEnd/>
          </a:ln>
        </p:spPr>
        <p:txBody>
          <a:bodyPr lIns="90360" tIns="44280" rIns="90360" bIns="44280"/>
          <a:lstStyle/>
          <a:p>
            <a:pPr eaLnBrk="1" hangingPunct="1">
              <a:lnSpc>
                <a:spcPct val="70000"/>
              </a:lnSpc>
              <a:spcBef>
                <a:spcPts val="1000"/>
              </a:spcBef>
              <a:buSzPct val="100000"/>
              <a:tabLst>
                <a:tab pos="0" algn="l"/>
                <a:tab pos="2286000" algn="ctr"/>
                <a:tab pos="6513513" algn="ctr"/>
                <a:tab pos="7315200" algn="l"/>
                <a:tab pos="8229600" algn="l"/>
                <a:tab pos="9144000" algn="l"/>
                <a:tab pos="10058400" algn="l"/>
              </a:tabLst>
            </a:pPr>
            <a:r>
              <a:rPr lang="zh-CN" altLang="zh-CN" sz="2600" dirty="0">
                <a:solidFill>
                  <a:srgbClr val="000000"/>
                </a:solidFill>
              </a:rPr>
              <a:t>	流水化的功能部件</a:t>
            </a:r>
            <a:r>
              <a:rPr lang="en-US" altLang="zh-CN" sz="2600" dirty="0">
                <a:solidFill>
                  <a:srgbClr val="000000"/>
                </a:solidFill>
              </a:rPr>
              <a:t> 	</a:t>
            </a:r>
            <a:r>
              <a:rPr lang="zh-CN" altLang="zh-CN" sz="2600" dirty="0">
                <a:solidFill>
                  <a:srgbClr val="000000"/>
                </a:solidFill>
              </a:rPr>
              <a:t>多个功能部件</a:t>
            </a:r>
          </a:p>
          <a:p>
            <a:pPr eaLnBrk="1" hangingPunct="1">
              <a:lnSpc>
                <a:spcPct val="70000"/>
              </a:lnSpc>
              <a:spcBef>
                <a:spcPts val="1000"/>
              </a:spcBef>
              <a:buSzPct val="100000"/>
              <a:tabLst>
                <a:tab pos="0" algn="l"/>
                <a:tab pos="2286000" algn="ctr"/>
                <a:tab pos="6513513" algn="ctr"/>
                <a:tab pos="7315200" algn="l"/>
                <a:tab pos="8229600" algn="l"/>
                <a:tab pos="9144000" algn="l"/>
                <a:tab pos="10058400" algn="l"/>
              </a:tabLst>
            </a:pPr>
            <a:r>
              <a:rPr lang="en-US" altLang="zh-CN" sz="2600" dirty="0">
                <a:solidFill>
                  <a:srgbClr val="000000"/>
                </a:solidFill>
              </a:rPr>
              <a:t>	(6 load, 3 store, 3 +, 2 x/÷) 	(1 load/store, 1 + , 2 x, 1 ÷) </a:t>
            </a:r>
          </a:p>
          <a:p>
            <a:pPr eaLnBrk="1" hangingPunct="1">
              <a:lnSpc>
                <a:spcPct val="70000"/>
              </a:lnSpc>
              <a:spcBef>
                <a:spcPts val="1000"/>
              </a:spcBef>
              <a:buSzPct val="100000"/>
              <a:tabLst>
                <a:tab pos="0" algn="l"/>
                <a:tab pos="2286000" algn="ctr"/>
                <a:tab pos="6513513" algn="ctr"/>
                <a:tab pos="7315200" algn="l"/>
                <a:tab pos="8229600" algn="l"/>
                <a:tab pos="9144000" algn="l"/>
                <a:tab pos="10058400" algn="l"/>
              </a:tabLst>
            </a:pPr>
            <a:r>
              <a:rPr lang="en-US" altLang="zh-CN" sz="2600" dirty="0">
                <a:solidFill>
                  <a:srgbClr val="000000"/>
                </a:solidFill>
              </a:rPr>
              <a:t>	</a:t>
            </a:r>
            <a:r>
              <a:rPr lang="zh-CN" altLang="zh-CN" sz="2600" dirty="0">
                <a:solidFill>
                  <a:srgbClr val="000000"/>
                </a:solidFill>
              </a:rPr>
              <a:t>指令窗口大小: ~ 14 </a:t>
            </a:r>
            <a:r>
              <a:rPr lang="en-US" altLang="zh-CN" sz="2600" dirty="0">
                <a:solidFill>
                  <a:srgbClr val="000000"/>
                </a:solidFill>
              </a:rPr>
              <a:t>instructions	 ~ 5 instructions 	</a:t>
            </a:r>
          </a:p>
          <a:p>
            <a:pPr eaLnBrk="1" hangingPunct="1">
              <a:lnSpc>
                <a:spcPct val="70000"/>
              </a:lnSpc>
              <a:spcBef>
                <a:spcPts val="1000"/>
              </a:spcBef>
              <a:buSzPct val="100000"/>
              <a:tabLst>
                <a:tab pos="0" algn="l"/>
                <a:tab pos="2286000" algn="ctr"/>
                <a:tab pos="6513513" algn="ctr"/>
                <a:tab pos="7315200" algn="l"/>
                <a:tab pos="8229600" algn="l"/>
                <a:tab pos="9144000" algn="l"/>
                <a:tab pos="10058400" algn="l"/>
              </a:tabLst>
            </a:pPr>
            <a:r>
              <a:rPr lang="en-US" altLang="zh-CN" sz="2600" dirty="0">
                <a:solidFill>
                  <a:srgbClr val="000000"/>
                </a:solidFill>
              </a:rPr>
              <a:t>	</a:t>
            </a:r>
            <a:r>
              <a:rPr lang="zh-CN" altLang="zh-CN" sz="2600" dirty="0">
                <a:solidFill>
                  <a:srgbClr val="000000"/>
                </a:solidFill>
              </a:rPr>
              <a:t>有结构冲突时不发射</a:t>
            </a:r>
            <a:r>
              <a:rPr lang="en-US" altLang="zh-CN" sz="2600" dirty="0">
                <a:solidFill>
                  <a:srgbClr val="000000"/>
                </a:solidFill>
              </a:rPr>
              <a:t>	</a:t>
            </a:r>
            <a:r>
              <a:rPr lang="zh-CN" altLang="zh-CN" sz="2600" dirty="0">
                <a:solidFill>
                  <a:srgbClr val="000000"/>
                </a:solidFill>
              </a:rPr>
              <a:t>相同</a:t>
            </a:r>
          </a:p>
          <a:p>
            <a:pPr eaLnBrk="1" hangingPunct="1">
              <a:lnSpc>
                <a:spcPct val="70000"/>
              </a:lnSpc>
              <a:spcBef>
                <a:spcPts val="1000"/>
              </a:spcBef>
              <a:buSzPct val="100000"/>
              <a:tabLst>
                <a:tab pos="0" algn="l"/>
                <a:tab pos="2286000" algn="ctr"/>
                <a:tab pos="6513513" algn="ctr"/>
                <a:tab pos="7315200" algn="l"/>
                <a:tab pos="8229600" algn="l"/>
                <a:tab pos="9144000" algn="l"/>
                <a:tab pos="10058400" algn="l"/>
              </a:tabLst>
            </a:pPr>
            <a:r>
              <a:rPr lang="en-US" altLang="zh-CN" sz="2600" dirty="0">
                <a:solidFill>
                  <a:srgbClr val="000000"/>
                </a:solidFill>
              </a:rPr>
              <a:t>	WAR: </a:t>
            </a:r>
            <a:r>
              <a:rPr lang="zh-CN" altLang="zh-CN" sz="2600" dirty="0">
                <a:solidFill>
                  <a:srgbClr val="000000"/>
                </a:solidFill>
              </a:rPr>
              <a:t>用寄存器重命名避免</a:t>
            </a:r>
            <a:r>
              <a:rPr lang="en-US" altLang="zh-CN" sz="2600" dirty="0">
                <a:solidFill>
                  <a:srgbClr val="000000"/>
                </a:solidFill>
              </a:rPr>
              <a:t>	stall </a:t>
            </a:r>
            <a:r>
              <a:rPr lang="zh-CN" altLang="zh-CN" sz="2600" dirty="0">
                <a:solidFill>
                  <a:srgbClr val="000000"/>
                </a:solidFill>
              </a:rPr>
              <a:t>来避免</a:t>
            </a:r>
          </a:p>
          <a:p>
            <a:pPr eaLnBrk="1" hangingPunct="1">
              <a:lnSpc>
                <a:spcPct val="70000"/>
              </a:lnSpc>
              <a:spcBef>
                <a:spcPts val="1000"/>
              </a:spcBef>
              <a:buSzPct val="100000"/>
              <a:tabLst>
                <a:tab pos="0" algn="l"/>
                <a:tab pos="2286000" algn="ctr"/>
                <a:tab pos="6513513" algn="ctr"/>
                <a:tab pos="7315200" algn="l"/>
                <a:tab pos="8229600" algn="l"/>
                <a:tab pos="9144000" algn="l"/>
                <a:tab pos="10058400" algn="l"/>
              </a:tabLst>
            </a:pPr>
            <a:r>
              <a:rPr lang="en-US" altLang="zh-CN" sz="2600" dirty="0">
                <a:solidFill>
                  <a:srgbClr val="000000"/>
                </a:solidFill>
              </a:rPr>
              <a:t>	WAW:</a:t>
            </a:r>
            <a:r>
              <a:rPr lang="zh-CN" altLang="zh-CN" sz="2600" dirty="0">
                <a:solidFill>
                  <a:srgbClr val="000000"/>
                </a:solidFill>
              </a:rPr>
              <a:t>用寄存器重命名避免</a:t>
            </a:r>
            <a:r>
              <a:rPr lang="en-US" altLang="zh-CN" sz="2600" dirty="0">
                <a:solidFill>
                  <a:srgbClr val="000000"/>
                </a:solidFill>
              </a:rPr>
              <a:t>	</a:t>
            </a:r>
            <a:r>
              <a:rPr lang="zh-CN" altLang="zh-CN" sz="2600" dirty="0">
                <a:solidFill>
                  <a:srgbClr val="000000"/>
                </a:solidFill>
              </a:rPr>
              <a:t>停止发射</a:t>
            </a:r>
          </a:p>
          <a:p>
            <a:pPr eaLnBrk="1" hangingPunct="1">
              <a:lnSpc>
                <a:spcPct val="70000"/>
              </a:lnSpc>
              <a:spcBef>
                <a:spcPts val="1000"/>
              </a:spcBef>
              <a:buSzPct val="100000"/>
              <a:tabLst>
                <a:tab pos="0" algn="l"/>
                <a:tab pos="2286000" algn="ctr"/>
                <a:tab pos="6513513" algn="ctr"/>
                <a:tab pos="7315200" algn="l"/>
                <a:tab pos="8229600" algn="l"/>
                <a:tab pos="9144000" algn="l"/>
                <a:tab pos="10058400" algn="l"/>
              </a:tabLst>
            </a:pPr>
            <a:r>
              <a:rPr lang="en-US" altLang="zh-CN" sz="2600" dirty="0">
                <a:solidFill>
                  <a:srgbClr val="000000"/>
                </a:solidFill>
              </a:rPr>
              <a:t>	</a:t>
            </a:r>
            <a:r>
              <a:rPr lang="zh-CN" altLang="zh-CN" sz="2600" dirty="0">
                <a:solidFill>
                  <a:srgbClr val="000000"/>
                </a:solidFill>
              </a:rPr>
              <a:t>从</a:t>
            </a:r>
            <a:r>
              <a:rPr lang="en-US" altLang="zh-CN" sz="2600" dirty="0">
                <a:solidFill>
                  <a:srgbClr val="000000"/>
                </a:solidFill>
              </a:rPr>
              <a:t>FU</a:t>
            </a:r>
            <a:r>
              <a:rPr lang="zh-CN" altLang="zh-CN" sz="2600" dirty="0">
                <a:solidFill>
                  <a:srgbClr val="000000"/>
                </a:solidFill>
              </a:rPr>
              <a:t>广播结果</a:t>
            </a:r>
            <a:r>
              <a:rPr lang="en-US" altLang="zh-CN" sz="2600" dirty="0">
                <a:solidFill>
                  <a:srgbClr val="000000"/>
                </a:solidFill>
              </a:rPr>
              <a:t>	</a:t>
            </a:r>
            <a:r>
              <a:rPr lang="zh-CN" altLang="zh-CN" sz="2600" dirty="0">
                <a:solidFill>
                  <a:srgbClr val="000000"/>
                </a:solidFill>
              </a:rPr>
              <a:t>写寄存器方式</a:t>
            </a:r>
          </a:p>
          <a:p>
            <a:pPr eaLnBrk="1" hangingPunct="1">
              <a:lnSpc>
                <a:spcPct val="70000"/>
              </a:lnSpc>
              <a:spcBef>
                <a:spcPts val="1000"/>
              </a:spcBef>
              <a:buSzPct val="100000"/>
              <a:tabLst>
                <a:tab pos="0" algn="l"/>
                <a:tab pos="2286000" algn="ctr"/>
                <a:tab pos="6513513" algn="ctr"/>
                <a:tab pos="7315200" algn="l"/>
                <a:tab pos="8229600" algn="l"/>
                <a:tab pos="9144000" algn="l"/>
                <a:tab pos="10058400" algn="l"/>
              </a:tabLst>
            </a:pPr>
            <a:r>
              <a:rPr lang="en-US" altLang="zh-CN" sz="2600" dirty="0">
                <a:solidFill>
                  <a:srgbClr val="000000"/>
                </a:solidFill>
              </a:rPr>
              <a:t>	Control: RS	</a:t>
            </a:r>
            <a:r>
              <a:rPr lang="zh-CN" altLang="zh-CN" sz="2600" dirty="0">
                <a:solidFill>
                  <a:srgbClr val="000000"/>
                </a:solidFill>
              </a:rPr>
              <a:t>集中式</a:t>
            </a:r>
            <a:r>
              <a:rPr lang="en-US" altLang="zh-CN" sz="2600" dirty="0">
                <a:solidFill>
                  <a:srgbClr val="000000"/>
                </a:solidFill>
              </a:rPr>
              <a:t>scoreboard	</a:t>
            </a:r>
          </a:p>
          <a:p>
            <a:pPr eaLnBrk="1" hangingPunct="1">
              <a:lnSpc>
                <a:spcPct val="70000"/>
              </a:lnSpc>
              <a:spcBef>
                <a:spcPts val="1000"/>
              </a:spcBef>
              <a:buClr>
                <a:srgbClr val="000000"/>
              </a:buClr>
              <a:buSzPct val="100000"/>
              <a:buFont typeface="Arial" pitchFamily="34" charset="0"/>
              <a:buNone/>
              <a:tabLst>
                <a:tab pos="0" algn="l"/>
                <a:tab pos="2286000" algn="ctr"/>
                <a:tab pos="6513513" algn="ctr"/>
                <a:tab pos="7315200" algn="l"/>
                <a:tab pos="8229600" algn="l"/>
                <a:tab pos="9144000" algn="l"/>
                <a:tab pos="10058400" algn="l"/>
              </a:tabLst>
            </a:pPr>
            <a:endParaRPr lang="en-US" altLang="zh-CN" sz="2600" dirty="0">
              <a:solidFill>
                <a:srgbClr val="000000"/>
              </a:solidFill>
            </a:endParaRPr>
          </a:p>
        </p:txBody>
      </p:sp>
      <p:sp>
        <p:nvSpPr>
          <p:cNvPr id="113668"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EBC301B-3E97-4549-8008-F0DE9336BC5D}"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13669"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13670"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821C637-A099-43A0-87E1-8407F751F9F9}"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101</a:t>
            </a:fld>
            <a:endParaRPr lang="zh-CN" altLang="zh-CN" sz="1200">
              <a:solidFill>
                <a:srgbClr val="898989"/>
              </a:solidFill>
            </a:endParaRPr>
          </a:p>
        </p:txBody>
      </p:sp>
      <p:sp>
        <p:nvSpPr>
          <p:cNvPr id="2" name="标题 1"/>
          <p:cNvSpPr>
            <a:spLocks noGrp="1"/>
          </p:cNvSpPr>
          <p:nvPr>
            <p:ph type="title"/>
          </p:nvPr>
        </p:nvSpPr>
        <p:spPr/>
        <p:txBody>
          <a:bodyPr>
            <a:normAutofit fontScale="90000"/>
          </a:bodyPr>
          <a:lstStyle/>
          <a:p>
            <a:r>
              <a:rPr lang="en-US" altLang="zh-CN" smtClean="0"/>
              <a:t>Tomasulo v. Scoreboard</a:t>
            </a:r>
            <a:br>
              <a:rPr lang="en-US" altLang="zh-CN" smtClean="0"/>
            </a:br>
            <a:r>
              <a:rPr lang="en-US" altLang="zh-CN" smtClean="0"/>
              <a:t> (IBM 360/91 v. CDC 6600)</a:t>
            </a:r>
            <a:endParaRPr lang="zh-CN" altLang="en-US" dirty="0"/>
          </a:p>
        </p:txBody>
      </p:sp>
    </p:spTree>
    <p:extLst>
      <p:ext uri="{BB962C8B-B14F-4D97-AF65-F5344CB8AC3E}">
        <p14:creationId xmlns:p14="http://schemas.microsoft.com/office/powerpoint/2010/main" val="2174430169"/>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A2EE874B-499B-4A24-9F3F-C08A0DB87434}"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15715"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15716"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1A5F93A-164D-4C1A-B27E-57DC63FF9A46}"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102</a:t>
            </a:fld>
            <a:endParaRPr lang="zh-CN" altLang="zh-CN" sz="1200">
              <a:solidFill>
                <a:srgbClr val="898989"/>
              </a:solidFill>
            </a:endParaRPr>
          </a:p>
        </p:txBody>
      </p:sp>
      <p:sp>
        <p:nvSpPr>
          <p:cNvPr id="115717" name="标题 1"/>
          <p:cNvSpPr>
            <a:spLocks noGrp="1"/>
          </p:cNvSpPr>
          <p:nvPr>
            <p:ph type="title"/>
          </p:nvPr>
        </p:nvSpPr>
        <p:spPr/>
        <p:txBody>
          <a:bodyPr/>
          <a:lstStyle/>
          <a:p>
            <a:r>
              <a:rPr lang="en-US" altLang="zh-CN" smtClean="0"/>
              <a:t>-Tomasulo </a:t>
            </a:r>
            <a:r>
              <a:rPr lang="zh-CN" altLang="en-US" smtClean="0"/>
              <a:t>算法的特点</a:t>
            </a:r>
            <a:endParaRPr lang="zh-CN" altLang="en-US" dirty="0" smtClean="0"/>
          </a:p>
        </p:txBody>
      </p:sp>
      <p:sp>
        <p:nvSpPr>
          <p:cNvPr id="115718" name="内容占位符 2"/>
          <p:cNvSpPr>
            <a:spLocks noGrp="1"/>
          </p:cNvSpPr>
          <p:nvPr>
            <p:ph idx="1"/>
          </p:nvPr>
        </p:nvSpPr>
        <p:spPr/>
        <p:txBody>
          <a:bodyPr>
            <a:normAutofit fontScale="85000" lnSpcReduction="10000"/>
          </a:bodyPr>
          <a:lstStyle/>
          <a:p>
            <a:r>
              <a:rPr lang="zh-CN" altLang="zh-CN" smtClean="0"/>
              <a:t>控制和缓存分布在各部件中</a:t>
            </a:r>
          </a:p>
          <a:p>
            <a:pPr lvl="1"/>
            <a:r>
              <a:rPr lang="en-US" altLang="zh-CN" smtClean="0"/>
              <a:t>FU </a:t>
            </a:r>
            <a:r>
              <a:rPr lang="zh-CN" altLang="zh-CN" smtClean="0"/>
              <a:t>缓存称</a:t>
            </a:r>
            <a:r>
              <a:rPr lang="en-US" altLang="zh-CN" smtClean="0"/>
              <a:t>“reservation stations”; </a:t>
            </a:r>
            <a:r>
              <a:rPr lang="zh-CN" altLang="zh-CN" smtClean="0"/>
              <a:t>保存待用操作数</a:t>
            </a:r>
          </a:p>
          <a:p>
            <a:r>
              <a:rPr lang="zh-CN" altLang="zh-CN" smtClean="0"/>
              <a:t>指令中的寄存器在</a:t>
            </a:r>
            <a:r>
              <a:rPr lang="en-US" altLang="zh-CN" smtClean="0"/>
              <a:t>RS</a:t>
            </a:r>
            <a:r>
              <a:rPr lang="zh-CN" altLang="zh-CN" smtClean="0"/>
              <a:t>中用寄存器值或指向</a:t>
            </a:r>
            <a:r>
              <a:rPr lang="en-US" altLang="zh-CN" smtClean="0"/>
              <a:t>RS</a:t>
            </a:r>
            <a:r>
              <a:rPr lang="zh-CN" altLang="zh-CN" smtClean="0"/>
              <a:t>的指针代替</a:t>
            </a:r>
            <a:r>
              <a:rPr lang="zh-CN" altLang="en-US" smtClean="0"/>
              <a:t>（</a:t>
            </a:r>
            <a:r>
              <a:rPr lang="zh-CN" altLang="zh-CN" smtClean="0"/>
              <a:t>称为</a:t>
            </a:r>
            <a:r>
              <a:rPr lang="en-US" altLang="zh-CN" smtClean="0"/>
              <a:t> register renaming</a:t>
            </a:r>
            <a:r>
              <a:rPr lang="zh-CN" altLang="en-US" smtClean="0"/>
              <a:t>）</a:t>
            </a:r>
            <a:r>
              <a:rPr lang="en-US" altLang="zh-CN" smtClean="0"/>
              <a:t> </a:t>
            </a:r>
          </a:p>
          <a:p>
            <a:pPr lvl="1"/>
            <a:r>
              <a:rPr lang="zh-CN" altLang="zh-CN" smtClean="0"/>
              <a:t>避免</a:t>
            </a:r>
            <a:r>
              <a:rPr lang="en-US" altLang="zh-CN" smtClean="0"/>
              <a:t> WAR, WAW hazards</a:t>
            </a:r>
          </a:p>
          <a:p>
            <a:pPr lvl="1"/>
            <a:r>
              <a:rPr lang="en-US" altLang="zh-CN" smtClean="0"/>
              <a:t>RS</a:t>
            </a:r>
            <a:r>
              <a:rPr lang="zh-CN" altLang="zh-CN" smtClean="0"/>
              <a:t>多于寄存器，因此可以做更多编译器无法做的优化</a:t>
            </a:r>
          </a:p>
          <a:p>
            <a:r>
              <a:rPr lang="zh-CN" altLang="zh-CN" smtClean="0"/>
              <a:t>传给</a:t>
            </a:r>
            <a:r>
              <a:rPr lang="en-US" altLang="zh-CN" smtClean="0"/>
              <a:t>FU</a:t>
            </a:r>
            <a:r>
              <a:rPr lang="zh-CN" altLang="zh-CN" smtClean="0"/>
              <a:t>的结果从</a:t>
            </a:r>
            <a:r>
              <a:rPr lang="en-US" altLang="zh-CN" smtClean="0"/>
              <a:t>RS</a:t>
            </a:r>
            <a:r>
              <a:rPr lang="zh-CN" altLang="zh-CN" smtClean="0"/>
              <a:t>来而不是从寄存器来，</a:t>
            </a:r>
            <a:r>
              <a:rPr lang="en-US" altLang="zh-CN" smtClean="0"/>
              <a:t>FU</a:t>
            </a:r>
            <a:r>
              <a:rPr lang="zh-CN" altLang="zh-CN" smtClean="0"/>
              <a:t>的计算结果通过</a:t>
            </a:r>
            <a:r>
              <a:rPr lang="en-US" altLang="zh-CN" smtClean="0"/>
              <a:t>Common Data Bus </a:t>
            </a:r>
            <a:r>
              <a:rPr lang="zh-CN" altLang="zh-CN" smtClean="0"/>
              <a:t>以广播方式发向所有功能部件</a:t>
            </a:r>
          </a:p>
          <a:p>
            <a:r>
              <a:rPr lang="en-US" altLang="zh-CN" smtClean="0"/>
              <a:t>Load</a:t>
            </a:r>
            <a:r>
              <a:rPr lang="zh-CN" altLang="zh-CN" smtClean="0"/>
              <a:t>和</a:t>
            </a:r>
            <a:r>
              <a:rPr lang="en-US" altLang="zh-CN" smtClean="0"/>
              <a:t>Store</a:t>
            </a:r>
            <a:r>
              <a:rPr lang="zh-CN" altLang="zh-CN" smtClean="0"/>
              <a:t>部件也看作带有</a:t>
            </a:r>
            <a:r>
              <a:rPr lang="en-US" altLang="zh-CN" smtClean="0"/>
              <a:t>RS</a:t>
            </a:r>
            <a:r>
              <a:rPr lang="zh-CN" altLang="zh-CN" smtClean="0"/>
              <a:t>的功能部件</a:t>
            </a:r>
          </a:p>
          <a:p>
            <a:r>
              <a:rPr lang="zh-CN" altLang="zh-CN" smtClean="0"/>
              <a:t>可以跨越分支，允许</a:t>
            </a:r>
            <a:r>
              <a:rPr lang="en-US" altLang="zh-CN" smtClean="0"/>
              <a:t>FP</a:t>
            </a:r>
            <a:r>
              <a:rPr lang="zh-CN" altLang="zh-CN" smtClean="0"/>
              <a:t>操作队列中</a:t>
            </a:r>
            <a:r>
              <a:rPr lang="en-US" altLang="zh-CN" smtClean="0"/>
              <a:t>FP</a:t>
            </a:r>
            <a:r>
              <a:rPr lang="zh-CN" altLang="zh-CN" smtClean="0"/>
              <a:t>操作不仅仅局限于基本块</a:t>
            </a:r>
          </a:p>
        </p:txBody>
      </p:sp>
    </p:spTree>
    <p:extLst>
      <p:ext uri="{BB962C8B-B14F-4D97-AF65-F5344CB8AC3E}">
        <p14:creationId xmlns:p14="http://schemas.microsoft.com/office/powerpoint/2010/main" val="2905305211"/>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38810E7-AA07-47A2-9E56-FFAE35F3CC11}"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16739"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16740"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F23F25F-D92B-45E5-84F1-DE65FDDEDE17}"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103</a:t>
            </a:fld>
            <a:endParaRPr lang="zh-CN" altLang="zh-CN" sz="1200">
              <a:solidFill>
                <a:srgbClr val="898989"/>
              </a:solidFill>
            </a:endParaRPr>
          </a:p>
        </p:txBody>
      </p:sp>
      <p:sp>
        <p:nvSpPr>
          <p:cNvPr id="116741" name="标题 1"/>
          <p:cNvSpPr>
            <a:spLocks noGrp="1"/>
          </p:cNvSpPr>
          <p:nvPr>
            <p:ph type="title"/>
          </p:nvPr>
        </p:nvSpPr>
        <p:spPr/>
        <p:txBody>
          <a:bodyPr/>
          <a:lstStyle/>
          <a:p>
            <a:r>
              <a:rPr lang="en-US" altLang="zh-CN" smtClean="0"/>
              <a:t>-Tomasulo </a:t>
            </a:r>
            <a:r>
              <a:rPr lang="zh-CN" altLang="zh-CN" smtClean="0"/>
              <a:t>缺陷</a:t>
            </a:r>
            <a:endParaRPr lang="zh-CN" altLang="en-US" dirty="0" smtClean="0"/>
          </a:p>
        </p:txBody>
      </p:sp>
      <p:sp>
        <p:nvSpPr>
          <p:cNvPr id="116742" name="内容占位符 2"/>
          <p:cNvSpPr>
            <a:spLocks noGrp="1"/>
          </p:cNvSpPr>
          <p:nvPr>
            <p:ph idx="1"/>
          </p:nvPr>
        </p:nvSpPr>
        <p:spPr/>
        <p:txBody>
          <a:bodyPr/>
          <a:lstStyle/>
          <a:p>
            <a:r>
              <a:rPr lang="zh-CN" altLang="zh-CN" smtClean="0"/>
              <a:t>复杂</a:t>
            </a:r>
          </a:p>
          <a:p>
            <a:pPr lvl="1"/>
            <a:r>
              <a:rPr lang="en-US" altLang="zh-CN" smtClean="0"/>
              <a:t>delays of 360/91, MIPS 10000, IBM 620?</a:t>
            </a:r>
          </a:p>
          <a:p>
            <a:r>
              <a:rPr lang="zh-CN" altLang="zh-CN" smtClean="0"/>
              <a:t>要求高速</a:t>
            </a:r>
            <a:r>
              <a:rPr lang="en-US" altLang="zh-CN" smtClean="0"/>
              <a:t>CDB</a:t>
            </a:r>
          </a:p>
          <a:p>
            <a:pPr lvl="1"/>
            <a:r>
              <a:rPr lang="zh-CN" altLang="zh-CN" smtClean="0"/>
              <a:t>性能受限于</a:t>
            </a:r>
            <a:r>
              <a:rPr lang="en-US" altLang="zh-CN" smtClean="0"/>
              <a:t>Common Data Bus</a:t>
            </a:r>
          </a:p>
        </p:txBody>
      </p:sp>
      <p:sp>
        <p:nvSpPr>
          <p:cNvPr id="116743" name="文本框 1"/>
          <p:cNvSpPr txBox="1">
            <a:spLocks noChangeArrowheads="1"/>
          </p:cNvSpPr>
          <p:nvPr/>
        </p:nvSpPr>
        <p:spPr bwMode="auto">
          <a:xfrm>
            <a:off x="838200" y="5373688"/>
            <a:ext cx="7478713" cy="584200"/>
          </a:xfrm>
          <a:prstGeom prst="rect">
            <a:avLst/>
          </a:prstGeom>
          <a:noFill/>
          <a:ln w="9525">
            <a:noFill/>
            <a:miter lim="800000"/>
            <a:headEnd/>
            <a:tailEnd/>
          </a:ln>
        </p:spPr>
        <p:txBody>
          <a:bodyPr>
            <a:spAutoFit/>
          </a:bodyPr>
          <a:lstStyle/>
          <a:p>
            <a:r>
              <a:rPr lang="zh-CN" altLang="en-US" sz="3200">
                <a:solidFill>
                  <a:srgbClr val="C00000"/>
                </a:solidFill>
              </a:rPr>
              <a:t>教材：</a:t>
            </a:r>
            <a:r>
              <a:rPr lang="en-US" altLang="zh-CN" sz="3200">
                <a:solidFill>
                  <a:srgbClr val="C00000"/>
                </a:solidFill>
              </a:rPr>
              <a:t>Ch. 3.4-3.5</a:t>
            </a:r>
            <a:endParaRPr lang="zh-CN" altLang="en-US" sz="3200">
              <a:solidFill>
                <a:srgbClr val="C00000"/>
              </a:solidFill>
            </a:endParaRPr>
          </a:p>
        </p:txBody>
      </p:sp>
    </p:spTree>
    <p:extLst>
      <p:ext uri="{BB962C8B-B14F-4D97-AF65-F5344CB8AC3E}">
        <p14:creationId xmlns:p14="http://schemas.microsoft.com/office/powerpoint/2010/main" val="3476983521"/>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Text Box 2"/>
          <p:cNvSpPr txBox="1">
            <a:spLocks noChangeArrowheads="1"/>
          </p:cNvSpPr>
          <p:nvPr/>
        </p:nvSpPr>
        <p:spPr bwMode="auto">
          <a:xfrm>
            <a:off x="685800" y="914400"/>
            <a:ext cx="7772400" cy="366713"/>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
        <p:nvSpPr>
          <p:cNvPr id="109572" name="Text Box 3"/>
          <p:cNvSpPr txBox="1">
            <a:spLocks noChangeArrowheads="1"/>
          </p:cNvSpPr>
          <p:nvPr/>
        </p:nvSpPr>
        <p:spPr bwMode="auto">
          <a:xfrm>
            <a:off x="0" y="788987"/>
            <a:ext cx="8502650" cy="5749925"/>
          </a:xfrm>
          <a:prstGeom prst="rect">
            <a:avLst/>
          </a:prstGeom>
          <a:noFill/>
          <a:ln w="9525">
            <a:noFill/>
            <a:round/>
            <a:headEnd/>
            <a:tailEnd/>
          </a:ln>
        </p:spPr>
        <p:txBody>
          <a:bodyPr lIns="90000" tIns="46800" rIns="90000" bIns="46800">
            <a:spAutoFit/>
          </a:bodyPr>
          <a:lstStyle/>
          <a:p>
            <a:pPr marL="457200" indent="-457200" eaLnBrk="1" hangingPunct="1">
              <a:spcBef>
                <a:spcPts val="250"/>
              </a:spcBef>
              <a:buClr>
                <a:srgbClr val="000000"/>
              </a:buClr>
              <a:buSzPct val="100000"/>
              <a:buFont typeface="Times New Roman" pitchFamily="18" charset="0"/>
              <a:buAutoNum type="arabicPeriod"/>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Issue</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FP Operation:</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Wait until :  Station r empty</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Action or bookkeeping: </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if(</a:t>
            </a:r>
            <a:r>
              <a:rPr lang="en-US" altLang="zh-CN" sz="1600" b="1" dirty="0" err="1">
                <a:solidFill>
                  <a:srgbClr val="000000"/>
                </a:solidFill>
                <a:latin typeface="Arial" pitchFamily="34" charset="0"/>
              </a:rPr>
              <a:t>RegisterStat</a:t>
            </a:r>
            <a:r>
              <a:rPr lang="en-US" altLang="zh-CN" sz="1600" b="1" dirty="0">
                <a:solidFill>
                  <a:srgbClr val="000000"/>
                </a:solidFill>
                <a:latin typeface="Arial" pitchFamily="34" charset="0"/>
              </a:rPr>
              <a:t>[</a:t>
            </a:r>
            <a:r>
              <a:rPr lang="en-US" altLang="zh-CN" sz="1600" b="1" dirty="0" err="1">
                <a:solidFill>
                  <a:srgbClr val="000000"/>
                </a:solidFill>
                <a:latin typeface="Arial" pitchFamily="34" charset="0"/>
              </a:rPr>
              <a:t>rs</a:t>
            </a:r>
            <a:r>
              <a:rPr lang="en-US" altLang="zh-CN" sz="1600" b="1" dirty="0">
                <a:solidFill>
                  <a:srgbClr val="000000"/>
                </a:solidFill>
                <a:latin typeface="Arial" pitchFamily="34" charset="0"/>
              </a:rPr>
              <a:t>].Qi</a:t>
            </a:r>
            <a:r>
              <a:rPr lang="en-US" altLang="zh-CN" sz="1600" b="1" dirty="0">
                <a:solidFill>
                  <a:srgbClr val="000000"/>
                </a:solidFill>
                <a:latin typeface="Symbol" pitchFamily="18" charset="2"/>
              </a:rPr>
              <a:t></a:t>
            </a:r>
            <a:r>
              <a:rPr lang="en-US" altLang="zh-CN" sz="1600" b="1" dirty="0">
                <a:solidFill>
                  <a:srgbClr val="000000"/>
                </a:solidFill>
                <a:latin typeface="Arial" pitchFamily="34" charset="0"/>
              </a:rPr>
              <a:t>0) {RS[r].</a:t>
            </a:r>
            <a:r>
              <a:rPr lang="en-US" altLang="zh-CN" sz="1600" b="1" dirty="0" err="1">
                <a:solidFill>
                  <a:srgbClr val="000000"/>
                </a:solidFill>
                <a:latin typeface="Arial" pitchFamily="34" charset="0"/>
              </a:rPr>
              <a:t>Qj</a:t>
            </a:r>
            <a:r>
              <a:rPr lang="en-US" altLang="zh-CN" sz="1600" b="1" dirty="0">
                <a:solidFill>
                  <a:srgbClr val="000000"/>
                </a:solidFill>
                <a:latin typeface="Arial" pitchFamily="34" charset="0"/>
              </a:rPr>
              <a:t> </a:t>
            </a:r>
            <a:r>
              <a:rPr lang="en-US" altLang="zh-CN" sz="1600" b="1" dirty="0">
                <a:solidFill>
                  <a:srgbClr val="000000"/>
                </a:solidFill>
                <a:latin typeface="Symbol" pitchFamily="18" charset="2"/>
              </a:rPr>
              <a:t></a:t>
            </a:r>
            <a:r>
              <a:rPr lang="en-US" altLang="zh-CN" sz="1600" b="1" dirty="0">
                <a:solidFill>
                  <a:srgbClr val="000000"/>
                </a:solidFill>
                <a:latin typeface="Arial" pitchFamily="34" charset="0"/>
              </a:rPr>
              <a:t> </a:t>
            </a:r>
            <a:r>
              <a:rPr lang="en-US" altLang="zh-CN" sz="1600" b="1" dirty="0" err="1">
                <a:solidFill>
                  <a:srgbClr val="000000"/>
                </a:solidFill>
                <a:latin typeface="Arial" pitchFamily="34" charset="0"/>
              </a:rPr>
              <a:t>RegisterStat</a:t>
            </a:r>
            <a:r>
              <a:rPr lang="en-US" altLang="zh-CN" sz="1600" b="1" dirty="0">
                <a:solidFill>
                  <a:srgbClr val="000000"/>
                </a:solidFill>
                <a:latin typeface="Arial" pitchFamily="34" charset="0"/>
              </a:rPr>
              <a:t>[</a:t>
            </a:r>
            <a:r>
              <a:rPr lang="en-US" altLang="zh-CN" sz="1600" b="1" dirty="0" err="1">
                <a:solidFill>
                  <a:srgbClr val="000000"/>
                </a:solidFill>
                <a:latin typeface="Arial" pitchFamily="34" charset="0"/>
              </a:rPr>
              <a:t>rs</a:t>
            </a:r>
            <a:r>
              <a:rPr lang="en-US" altLang="zh-CN" sz="1600" b="1" dirty="0">
                <a:solidFill>
                  <a:srgbClr val="000000"/>
                </a:solidFill>
                <a:latin typeface="Arial" pitchFamily="34" charset="0"/>
              </a:rPr>
              <a:t>].Qi}</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else {RS[r].</a:t>
            </a:r>
            <a:r>
              <a:rPr lang="en-US" altLang="zh-CN" sz="1600" b="1" dirty="0" err="1">
                <a:solidFill>
                  <a:srgbClr val="000000"/>
                </a:solidFill>
                <a:latin typeface="Arial" pitchFamily="34" charset="0"/>
              </a:rPr>
              <a:t>Vj</a:t>
            </a:r>
            <a:r>
              <a:rPr lang="en-US" altLang="zh-CN" sz="1600" b="1" dirty="0">
                <a:solidFill>
                  <a:srgbClr val="000000"/>
                </a:solidFill>
                <a:latin typeface="Arial" pitchFamily="34" charset="0"/>
              </a:rPr>
              <a:t> </a:t>
            </a:r>
            <a:r>
              <a:rPr lang="en-US" altLang="zh-CN" sz="1600" b="1" dirty="0">
                <a:solidFill>
                  <a:srgbClr val="000000"/>
                </a:solidFill>
                <a:latin typeface="Symbol" pitchFamily="18" charset="2"/>
              </a:rPr>
              <a:t></a:t>
            </a:r>
            <a:r>
              <a:rPr lang="en-US" altLang="zh-CN" sz="1600" b="1" dirty="0" err="1">
                <a:solidFill>
                  <a:srgbClr val="000000"/>
                </a:solidFill>
                <a:latin typeface="Arial" pitchFamily="34" charset="0"/>
              </a:rPr>
              <a:t>Reg</a:t>
            </a:r>
            <a:r>
              <a:rPr lang="en-US" altLang="zh-CN" sz="1600" b="1" dirty="0">
                <a:solidFill>
                  <a:srgbClr val="000000"/>
                </a:solidFill>
                <a:latin typeface="Arial" pitchFamily="34" charset="0"/>
              </a:rPr>
              <a:t>[</a:t>
            </a:r>
            <a:r>
              <a:rPr lang="en-US" altLang="zh-CN" sz="1600" b="1" dirty="0" err="1">
                <a:solidFill>
                  <a:srgbClr val="000000"/>
                </a:solidFill>
                <a:latin typeface="Arial" pitchFamily="34" charset="0"/>
              </a:rPr>
              <a:t>rs</a:t>
            </a:r>
            <a:r>
              <a:rPr lang="en-US" altLang="zh-CN" sz="1600" b="1" dirty="0">
                <a:solidFill>
                  <a:srgbClr val="000000"/>
                </a:solidFill>
                <a:latin typeface="Arial" pitchFamily="34" charset="0"/>
              </a:rPr>
              <a:t>]; RS[r].</a:t>
            </a:r>
            <a:r>
              <a:rPr lang="en-US" altLang="zh-CN" sz="1600" b="1" dirty="0" err="1">
                <a:solidFill>
                  <a:srgbClr val="000000"/>
                </a:solidFill>
                <a:latin typeface="Arial" pitchFamily="34" charset="0"/>
              </a:rPr>
              <a:t>Qj</a:t>
            </a:r>
            <a:r>
              <a:rPr lang="en-US" altLang="zh-CN" sz="1600" b="1" dirty="0">
                <a:solidFill>
                  <a:srgbClr val="000000"/>
                </a:solidFill>
                <a:latin typeface="Arial" pitchFamily="34" charset="0"/>
              </a:rPr>
              <a:t> </a:t>
            </a:r>
            <a:r>
              <a:rPr lang="en-US" altLang="zh-CN" sz="1600" b="1" dirty="0">
                <a:solidFill>
                  <a:srgbClr val="000000"/>
                </a:solidFill>
                <a:latin typeface="Symbol" pitchFamily="18" charset="2"/>
              </a:rPr>
              <a:t></a:t>
            </a:r>
            <a:r>
              <a:rPr lang="en-US" altLang="zh-CN" sz="1600" b="1" dirty="0">
                <a:solidFill>
                  <a:srgbClr val="000000"/>
                </a:solidFill>
                <a:latin typeface="Arial" pitchFamily="34" charset="0"/>
              </a:rPr>
              <a:t>0 }</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if(</a:t>
            </a:r>
            <a:r>
              <a:rPr lang="en-US" altLang="zh-CN" sz="1600" b="1" dirty="0" err="1">
                <a:solidFill>
                  <a:srgbClr val="000000"/>
                </a:solidFill>
                <a:latin typeface="Arial" pitchFamily="34" charset="0"/>
              </a:rPr>
              <a:t>RegisterStat</a:t>
            </a:r>
            <a:r>
              <a:rPr lang="en-US" altLang="zh-CN" sz="1600" b="1" dirty="0">
                <a:solidFill>
                  <a:srgbClr val="000000"/>
                </a:solidFill>
                <a:latin typeface="Arial" pitchFamily="34" charset="0"/>
              </a:rPr>
              <a:t>[</a:t>
            </a:r>
            <a:r>
              <a:rPr lang="en-US" altLang="zh-CN" sz="1600" b="1" dirty="0" err="1">
                <a:solidFill>
                  <a:srgbClr val="000000"/>
                </a:solidFill>
                <a:latin typeface="Arial" pitchFamily="34" charset="0"/>
              </a:rPr>
              <a:t>rt</a:t>
            </a:r>
            <a:r>
              <a:rPr lang="en-US" altLang="zh-CN" sz="1600" b="1" dirty="0">
                <a:solidFill>
                  <a:srgbClr val="000000"/>
                </a:solidFill>
                <a:latin typeface="Arial" pitchFamily="34" charset="0"/>
              </a:rPr>
              <a:t>].Qi</a:t>
            </a:r>
            <a:r>
              <a:rPr lang="en-US" altLang="zh-CN" sz="1600" b="1" dirty="0">
                <a:solidFill>
                  <a:srgbClr val="000000"/>
                </a:solidFill>
                <a:latin typeface="Symbol" pitchFamily="18" charset="2"/>
              </a:rPr>
              <a:t></a:t>
            </a:r>
            <a:r>
              <a:rPr lang="en-US" altLang="zh-CN" sz="1600" b="1" dirty="0">
                <a:solidFill>
                  <a:srgbClr val="000000"/>
                </a:solidFill>
                <a:latin typeface="Arial" pitchFamily="34" charset="0"/>
              </a:rPr>
              <a:t>0) {RS[r].</a:t>
            </a:r>
            <a:r>
              <a:rPr lang="en-US" altLang="zh-CN" sz="1600" b="1" dirty="0" err="1">
                <a:solidFill>
                  <a:srgbClr val="000000"/>
                </a:solidFill>
                <a:latin typeface="Arial" pitchFamily="34" charset="0"/>
              </a:rPr>
              <a:t>Qk</a:t>
            </a:r>
            <a:r>
              <a:rPr lang="en-US" altLang="zh-CN" sz="1600" b="1" dirty="0">
                <a:solidFill>
                  <a:srgbClr val="000000"/>
                </a:solidFill>
                <a:latin typeface="Arial" pitchFamily="34" charset="0"/>
              </a:rPr>
              <a:t> </a:t>
            </a:r>
            <a:r>
              <a:rPr lang="en-US" altLang="zh-CN" sz="1600" b="1" dirty="0">
                <a:solidFill>
                  <a:srgbClr val="000000"/>
                </a:solidFill>
                <a:latin typeface="Symbol" pitchFamily="18" charset="2"/>
              </a:rPr>
              <a:t></a:t>
            </a:r>
            <a:r>
              <a:rPr lang="en-US" altLang="zh-CN" sz="1600" b="1" dirty="0">
                <a:solidFill>
                  <a:srgbClr val="000000"/>
                </a:solidFill>
                <a:latin typeface="Arial" pitchFamily="34" charset="0"/>
              </a:rPr>
              <a:t> </a:t>
            </a:r>
            <a:r>
              <a:rPr lang="en-US" altLang="zh-CN" sz="1600" b="1" dirty="0" err="1">
                <a:solidFill>
                  <a:srgbClr val="000000"/>
                </a:solidFill>
                <a:latin typeface="Arial" pitchFamily="34" charset="0"/>
              </a:rPr>
              <a:t>RegisterStat</a:t>
            </a:r>
            <a:r>
              <a:rPr lang="en-US" altLang="zh-CN" sz="1600" b="1" dirty="0">
                <a:solidFill>
                  <a:srgbClr val="000000"/>
                </a:solidFill>
                <a:latin typeface="Arial" pitchFamily="34" charset="0"/>
              </a:rPr>
              <a:t>[</a:t>
            </a:r>
            <a:r>
              <a:rPr lang="en-US" altLang="zh-CN" sz="1600" b="1" dirty="0" err="1">
                <a:solidFill>
                  <a:srgbClr val="000000"/>
                </a:solidFill>
                <a:latin typeface="Arial" pitchFamily="34" charset="0"/>
              </a:rPr>
              <a:t>rt</a:t>
            </a:r>
            <a:r>
              <a:rPr lang="en-US" altLang="zh-CN" sz="1600" b="1" dirty="0">
                <a:solidFill>
                  <a:srgbClr val="000000"/>
                </a:solidFill>
                <a:latin typeface="Arial" pitchFamily="34" charset="0"/>
              </a:rPr>
              <a:t>].Qi}</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else {RS[r].</a:t>
            </a:r>
            <a:r>
              <a:rPr lang="en-US" altLang="zh-CN" sz="1600" b="1" dirty="0" err="1">
                <a:solidFill>
                  <a:srgbClr val="000000"/>
                </a:solidFill>
                <a:latin typeface="Arial" pitchFamily="34" charset="0"/>
              </a:rPr>
              <a:t>Vk</a:t>
            </a:r>
            <a:r>
              <a:rPr lang="en-US" altLang="zh-CN" sz="1600" b="1" dirty="0">
                <a:solidFill>
                  <a:srgbClr val="000000"/>
                </a:solidFill>
                <a:latin typeface="Arial" pitchFamily="34" charset="0"/>
              </a:rPr>
              <a:t> </a:t>
            </a:r>
            <a:r>
              <a:rPr lang="en-US" altLang="zh-CN" sz="1600" b="1" dirty="0">
                <a:solidFill>
                  <a:srgbClr val="000000"/>
                </a:solidFill>
                <a:latin typeface="Symbol" pitchFamily="18" charset="2"/>
              </a:rPr>
              <a:t></a:t>
            </a:r>
            <a:r>
              <a:rPr lang="en-US" altLang="zh-CN" sz="1600" b="1" dirty="0" err="1">
                <a:solidFill>
                  <a:srgbClr val="000000"/>
                </a:solidFill>
                <a:latin typeface="Arial" pitchFamily="34" charset="0"/>
              </a:rPr>
              <a:t>Reg</a:t>
            </a:r>
            <a:r>
              <a:rPr lang="en-US" altLang="zh-CN" sz="1600" b="1" dirty="0">
                <a:solidFill>
                  <a:srgbClr val="000000"/>
                </a:solidFill>
                <a:latin typeface="Arial" pitchFamily="34" charset="0"/>
              </a:rPr>
              <a:t>[</a:t>
            </a:r>
            <a:r>
              <a:rPr lang="en-US" altLang="zh-CN" sz="1600" b="1" dirty="0" err="1">
                <a:solidFill>
                  <a:srgbClr val="000000"/>
                </a:solidFill>
                <a:latin typeface="Arial" pitchFamily="34" charset="0"/>
              </a:rPr>
              <a:t>rt</a:t>
            </a:r>
            <a:r>
              <a:rPr lang="en-US" altLang="zh-CN" sz="1600" b="1" dirty="0">
                <a:solidFill>
                  <a:srgbClr val="000000"/>
                </a:solidFill>
                <a:latin typeface="Arial" pitchFamily="34" charset="0"/>
              </a:rPr>
              <a:t>]; RS[r].Qk</a:t>
            </a:r>
            <a:r>
              <a:rPr lang="en-US" altLang="zh-CN" sz="1600" b="1" dirty="0">
                <a:solidFill>
                  <a:srgbClr val="000000"/>
                </a:solidFill>
                <a:latin typeface="Symbol" pitchFamily="18" charset="2"/>
              </a:rPr>
              <a:t></a:t>
            </a:r>
            <a:r>
              <a:rPr lang="en-US" altLang="zh-CN" sz="1600" b="1" dirty="0">
                <a:solidFill>
                  <a:srgbClr val="000000"/>
                </a:solidFill>
                <a:latin typeface="Arial" pitchFamily="34" charset="0"/>
              </a:rPr>
              <a:t>0 }</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RS[r].Busy </a:t>
            </a:r>
            <a:r>
              <a:rPr lang="en-US" altLang="zh-CN" sz="1600" b="1" dirty="0">
                <a:solidFill>
                  <a:srgbClr val="000000"/>
                </a:solidFill>
                <a:latin typeface="Symbol" pitchFamily="18" charset="2"/>
              </a:rPr>
              <a:t></a:t>
            </a:r>
            <a:r>
              <a:rPr lang="en-US" altLang="zh-CN" sz="1600" b="1" dirty="0">
                <a:solidFill>
                  <a:srgbClr val="000000"/>
                </a:solidFill>
                <a:latin typeface="Arial" pitchFamily="34" charset="0"/>
              </a:rPr>
              <a:t> yes; </a:t>
            </a:r>
            <a:r>
              <a:rPr lang="en-US" altLang="zh-CN" sz="1600" b="1" dirty="0" err="1">
                <a:solidFill>
                  <a:srgbClr val="000000"/>
                </a:solidFill>
                <a:latin typeface="Arial" pitchFamily="34" charset="0"/>
              </a:rPr>
              <a:t>RegisterStat</a:t>
            </a:r>
            <a:r>
              <a:rPr lang="en-US" altLang="zh-CN" sz="1600" b="1" dirty="0">
                <a:solidFill>
                  <a:srgbClr val="000000"/>
                </a:solidFill>
                <a:latin typeface="Arial" pitchFamily="34" charset="0"/>
              </a:rPr>
              <a:t>[</a:t>
            </a:r>
            <a:r>
              <a:rPr lang="en-US" altLang="zh-CN" sz="1600" b="1" dirty="0" err="1">
                <a:solidFill>
                  <a:srgbClr val="000000"/>
                </a:solidFill>
                <a:latin typeface="Arial" pitchFamily="34" charset="0"/>
              </a:rPr>
              <a:t>rd</a:t>
            </a:r>
            <a:r>
              <a:rPr lang="en-US" altLang="zh-CN" sz="1600" b="1" dirty="0">
                <a:solidFill>
                  <a:srgbClr val="000000"/>
                </a:solidFill>
                <a:latin typeface="Arial" pitchFamily="34" charset="0"/>
              </a:rPr>
              <a:t>].Qi = r;</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Load or Store:</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Wait until: Buffer r empty</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Action or bookkeeping:</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if(</a:t>
            </a:r>
            <a:r>
              <a:rPr lang="en-US" altLang="zh-CN" sz="1600" b="1" dirty="0" err="1">
                <a:solidFill>
                  <a:srgbClr val="000000"/>
                </a:solidFill>
                <a:latin typeface="Arial" pitchFamily="34" charset="0"/>
              </a:rPr>
              <a:t>RegisterStat</a:t>
            </a:r>
            <a:r>
              <a:rPr lang="en-US" altLang="zh-CN" sz="1600" b="1" dirty="0">
                <a:solidFill>
                  <a:srgbClr val="000000"/>
                </a:solidFill>
                <a:latin typeface="Arial" pitchFamily="34" charset="0"/>
              </a:rPr>
              <a:t>[</a:t>
            </a:r>
            <a:r>
              <a:rPr lang="en-US" altLang="zh-CN" sz="1600" b="1" dirty="0" err="1">
                <a:solidFill>
                  <a:srgbClr val="000000"/>
                </a:solidFill>
                <a:latin typeface="Arial" pitchFamily="34" charset="0"/>
              </a:rPr>
              <a:t>rs</a:t>
            </a:r>
            <a:r>
              <a:rPr lang="en-US" altLang="zh-CN" sz="1600" b="1" dirty="0">
                <a:solidFill>
                  <a:srgbClr val="000000"/>
                </a:solidFill>
                <a:latin typeface="Arial" pitchFamily="34" charset="0"/>
              </a:rPr>
              <a:t>].Qi</a:t>
            </a:r>
            <a:r>
              <a:rPr lang="en-US" altLang="zh-CN" sz="1600" b="1" dirty="0">
                <a:solidFill>
                  <a:srgbClr val="000000"/>
                </a:solidFill>
                <a:latin typeface="Symbol" pitchFamily="18" charset="2"/>
              </a:rPr>
              <a:t></a:t>
            </a:r>
            <a:r>
              <a:rPr lang="en-US" altLang="zh-CN" sz="1600" b="1" dirty="0">
                <a:solidFill>
                  <a:srgbClr val="000000"/>
                </a:solidFill>
                <a:latin typeface="Arial" pitchFamily="34" charset="0"/>
              </a:rPr>
              <a:t>0) </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{RS[r].</a:t>
            </a:r>
            <a:r>
              <a:rPr lang="en-US" altLang="zh-CN" sz="1600" b="1" dirty="0" err="1">
                <a:solidFill>
                  <a:srgbClr val="000000"/>
                </a:solidFill>
                <a:latin typeface="Arial" pitchFamily="34" charset="0"/>
              </a:rPr>
              <a:t>Qj</a:t>
            </a:r>
            <a:r>
              <a:rPr lang="en-US" altLang="zh-CN" sz="1600" b="1" dirty="0">
                <a:solidFill>
                  <a:srgbClr val="000000"/>
                </a:solidFill>
                <a:latin typeface="Arial" pitchFamily="34" charset="0"/>
              </a:rPr>
              <a:t> </a:t>
            </a:r>
            <a:r>
              <a:rPr lang="en-US" altLang="zh-CN" sz="1600" b="1" dirty="0">
                <a:solidFill>
                  <a:srgbClr val="000000"/>
                </a:solidFill>
                <a:latin typeface="Symbol" pitchFamily="18" charset="2"/>
              </a:rPr>
              <a:t></a:t>
            </a:r>
            <a:r>
              <a:rPr lang="en-US" altLang="zh-CN" sz="1600" b="1" dirty="0">
                <a:solidFill>
                  <a:srgbClr val="000000"/>
                </a:solidFill>
                <a:latin typeface="Arial" pitchFamily="34" charset="0"/>
              </a:rPr>
              <a:t> </a:t>
            </a:r>
            <a:r>
              <a:rPr lang="en-US" altLang="zh-CN" sz="1600" b="1" dirty="0" err="1">
                <a:solidFill>
                  <a:srgbClr val="000000"/>
                </a:solidFill>
                <a:latin typeface="Arial" pitchFamily="34" charset="0"/>
              </a:rPr>
              <a:t>RegisterStat</a:t>
            </a:r>
            <a:r>
              <a:rPr lang="en-US" altLang="zh-CN" sz="1600" b="1" dirty="0">
                <a:solidFill>
                  <a:srgbClr val="000000"/>
                </a:solidFill>
                <a:latin typeface="Arial" pitchFamily="34" charset="0"/>
              </a:rPr>
              <a:t>[</a:t>
            </a:r>
            <a:r>
              <a:rPr lang="en-US" altLang="zh-CN" sz="1600" b="1" dirty="0" err="1">
                <a:solidFill>
                  <a:srgbClr val="000000"/>
                </a:solidFill>
                <a:latin typeface="Arial" pitchFamily="34" charset="0"/>
              </a:rPr>
              <a:t>rs</a:t>
            </a:r>
            <a:r>
              <a:rPr lang="en-US" altLang="zh-CN" sz="1600" b="1" dirty="0">
                <a:solidFill>
                  <a:srgbClr val="000000"/>
                </a:solidFill>
                <a:latin typeface="Arial" pitchFamily="34" charset="0"/>
              </a:rPr>
              <a:t>].Qi}</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else {RS[r].</a:t>
            </a:r>
            <a:r>
              <a:rPr lang="en-US" altLang="zh-CN" sz="1600" b="1" dirty="0" err="1">
                <a:solidFill>
                  <a:srgbClr val="000000"/>
                </a:solidFill>
                <a:latin typeface="Arial" pitchFamily="34" charset="0"/>
              </a:rPr>
              <a:t>Vj</a:t>
            </a:r>
            <a:r>
              <a:rPr lang="en-US" altLang="zh-CN" sz="1600" b="1" dirty="0">
                <a:solidFill>
                  <a:srgbClr val="000000"/>
                </a:solidFill>
                <a:latin typeface="Arial" pitchFamily="34" charset="0"/>
              </a:rPr>
              <a:t> </a:t>
            </a:r>
            <a:r>
              <a:rPr lang="en-US" altLang="zh-CN" sz="1600" b="1" dirty="0">
                <a:solidFill>
                  <a:srgbClr val="000000"/>
                </a:solidFill>
                <a:latin typeface="Symbol" pitchFamily="18" charset="2"/>
              </a:rPr>
              <a:t></a:t>
            </a:r>
            <a:r>
              <a:rPr lang="en-US" altLang="zh-CN" sz="1600" b="1" dirty="0" err="1">
                <a:solidFill>
                  <a:srgbClr val="000000"/>
                </a:solidFill>
                <a:latin typeface="Arial" pitchFamily="34" charset="0"/>
              </a:rPr>
              <a:t>Reg</a:t>
            </a:r>
            <a:r>
              <a:rPr lang="en-US" altLang="zh-CN" sz="1600" b="1" dirty="0">
                <a:solidFill>
                  <a:srgbClr val="000000"/>
                </a:solidFill>
                <a:latin typeface="Arial" pitchFamily="34" charset="0"/>
              </a:rPr>
              <a:t>[</a:t>
            </a:r>
            <a:r>
              <a:rPr lang="en-US" altLang="zh-CN" sz="1600" b="1" dirty="0" err="1">
                <a:solidFill>
                  <a:srgbClr val="000000"/>
                </a:solidFill>
                <a:latin typeface="Arial" pitchFamily="34" charset="0"/>
              </a:rPr>
              <a:t>rs</a:t>
            </a:r>
            <a:r>
              <a:rPr lang="en-US" altLang="zh-CN" sz="1600" b="1" dirty="0">
                <a:solidFill>
                  <a:srgbClr val="000000"/>
                </a:solidFill>
                <a:latin typeface="Arial" pitchFamily="34" charset="0"/>
              </a:rPr>
              <a:t>]; RS[r].</a:t>
            </a:r>
            <a:r>
              <a:rPr lang="en-US" altLang="zh-CN" sz="1600" b="1" dirty="0" err="1">
                <a:solidFill>
                  <a:srgbClr val="000000"/>
                </a:solidFill>
                <a:latin typeface="Arial" pitchFamily="34" charset="0"/>
              </a:rPr>
              <a:t>Qj</a:t>
            </a:r>
            <a:r>
              <a:rPr lang="en-US" altLang="zh-CN" sz="1600" b="1" dirty="0">
                <a:solidFill>
                  <a:srgbClr val="000000"/>
                </a:solidFill>
                <a:latin typeface="Arial" pitchFamily="34" charset="0"/>
              </a:rPr>
              <a:t> </a:t>
            </a:r>
            <a:r>
              <a:rPr lang="en-US" altLang="zh-CN" sz="1600" b="1" dirty="0">
                <a:solidFill>
                  <a:srgbClr val="000000"/>
                </a:solidFill>
                <a:latin typeface="Symbol" pitchFamily="18" charset="2"/>
              </a:rPr>
              <a:t></a:t>
            </a:r>
            <a:r>
              <a:rPr lang="en-US" altLang="zh-CN" sz="1600" b="1" dirty="0">
                <a:solidFill>
                  <a:srgbClr val="000000"/>
                </a:solidFill>
                <a:latin typeface="Arial" pitchFamily="34" charset="0"/>
              </a:rPr>
              <a:t>0 }</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RS[r].A </a:t>
            </a:r>
            <a:r>
              <a:rPr lang="en-US" altLang="zh-CN" sz="1600" b="1" dirty="0">
                <a:solidFill>
                  <a:srgbClr val="000000"/>
                </a:solidFill>
                <a:latin typeface="Symbol" pitchFamily="18" charset="2"/>
              </a:rPr>
              <a:t></a:t>
            </a:r>
            <a:r>
              <a:rPr lang="en-US" altLang="zh-CN" sz="1600" b="1" dirty="0" err="1">
                <a:solidFill>
                  <a:srgbClr val="000000"/>
                </a:solidFill>
                <a:latin typeface="Arial" pitchFamily="34" charset="0"/>
              </a:rPr>
              <a:t>imm</a:t>
            </a:r>
            <a:r>
              <a:rPr lang="en-US" altLang="zh-CN" sz="1600" b="1" dirty="0">
                <a:solidFill>
                  <a:srgbClr val="000000"/>
                </a:solidFill>
                <a:latin typeface="Arial" pitchFamily="34" charset="0"/>
              </a:rPr>
              <a:t>;   RS[r].Busy </a:t>
            </a:r>
            <a:r>
              <a:rPr lang="en-US" altLang="zh-CN" sz="1600" b="1" dirty="0">
                <a:solidFill>
                  <a:srgbClr val="000000"/>
                </a:solidFill>
                <a:latin typeface="Symbol" pitchFamily="18" charset="2"/>
              </a:rPr>
              <a:t></a:t>
            </a:r>
            <a:r>
              <a:rPr lang="en-US" altLang="zh-CN" sz="1600" b="1" dirty="0">
                <a:solidFill>
                  <a:srgbClr val="000000"/>
                </a:solidFill>
                <a:latin typeface="Arial" pitchFamily="34" charset="0"/>
              </a:rPr>
              <a:t> yes;</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Load only:     </a:t>
            </a:r>
            <a:r>
              <a:rPr lang="en-US" altLang="zh-CN" sz="1600" b="1" dirty="0" err="1">
                <a:solidFill>
                  <a:srgbClr val="000000"/>
                </a:solidFill>
                <a:latin typeface="Arial" pitchFamily="34" charset="0"/>
              </a:rPr>
              <a:t>RegisterStat</a:t>
            </a:r>
            <a:r>
              <a:rPr lang="en-US" altLang="zh-CN" sz="1600" b="1" dirty="0">
                <a:solidFill>
                  <a:srgbClr val="000000"/>
                </a:solidFill>
                <a:latin typeface="Arial" pitchFamily="34" charset="0"/>
              </a:rPr>
              <a:t>[</a:t>
            </a:r>
            <a:r>
              <a:rPr lang="en-US" altLang="zh-CN" sz="1600" b="1" dirty="0" err="1">
                <a:solidFill>
                  <a:srgbClr val="000000"/>
                </a:solidFill>
                <a:latin typeface="Arial" pitchFamily="34" charset="0"/>
              </a:rPr>
              <a:t>rt</a:t>
            </a:r>
            <a:r>
              <a:rPr lang="en-US" altLang="zh-CN" sz="1600" b="1" dirty="0">
                <a:solidFill>
                  <a:srgbClr val="000000"/>
                </a:solidFill>
                <a:latin typeface="Arial" pitchFamily="34" charset="0"/>
              </a:rPr>
              <a:t>].Qi = r;</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Store only: </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if(</a:t>
            </a:r>
            <a:r>
              <a:rPr lang="en-US" altLang="zh-CN" sz="1600" b="1" dirty="0" err="1">
                <a:solidFill>
                  <a:srgbClr val="000000"/>
                </a:solidFill>
                <a:latin typeface="Arial" pitchFamily="34" charset="0"/>
              </a:rPr>
              <a:t>RegisterStat</a:t>
            </a:r>
            <a:r>
              <a:rPr lang="en-US" altLang="zh-CN" sz="1600" b="1" dirty="0">
                <a:solidFill>
                  <a:srgbClr val="000000"/>
                </a:solidFill>
                <a:latin typeface="Arial" pitchFamily="34" charset="0"/>
              </a:rPr>
              <a:t>[</a:t>
            </a:r>
            <a:r>
              <a:rPr lang="en-US" altLang="zh-CN" sz="1600" b="1" dirty="0" err="1">
                <a:solidFill>
                  <a:srgbClr val="000000"/>
                </a:solidFill>
                <a:latin typeface="Arial" pitchFamily="34" charset="0"/>
              </a:rPr>
              <a:t>rt</a:t>
            </a:r>
            <a:r>
              <a:rPr lang="en-US" altLang="zh-CN" sz="1600" b="1" dirty="0">
                <a:solidFill>
                  <a:srgbClr val="000000"/>
                </a:solidFill>
                <a:latin typeface="Arial" pitchFamily="34" charset="0"/>
              </a:rPr>
              <a:t>].Qi</a:t>
            </a:r>
            <a:r>
              <a:rPr lang="en-US" altLang="zh-CN" sz="1600" b="1" dirty="0">
                <a:solidFill>
                  <a:srgbClr val="000000"/>
                </a:solidFill>
                <a:latin typeface="Symbol" pitchFamily="18" charset="2"/>
              </a:rPr>
              <a:t></a:t>
            </a:r>
            <a:r>
              <a:rPr lang="en-US" altLang="zh-CN" sz="1600" b="1" dirty="0">
                <a:solidFill>
                  <a:srgbClr val="000000"/>
                </a:solidFill>
                <a:latin typeface="Arial" pitchFamily="34" charset="0"/>
              </a:rPr>
              <a:t>0) {RS[r].</a:t>
            </a:r>
            <a:r>
              <a:rPr lang="en-US" altLang="zh-CN" sz="1600" b="1" dirty="0" err="1">
                <a:solidFill>
                  <a:srgbClr val="000000"/>
                </a:solidFill>
                <a:latin typeface="Arial" pitchFamily="34" charset="0"/>
              </a:rPr>
              <a:t>Qk</a:t>
            </a:r>
            <a:r>
              <a:rPr lang="en-US" altLang="zh-CN" sz="1600" b="1" dirty="0">
                <a:solidFill>
                  <a:srgbClr val="000000"/>
                </a:solidFill>
                <a:latin typeface="Arial" pitchFamily="34" charset="0"/>
              </a:rPr>
              <a:t> </a:t>
            </a:r>
            <a:r>
              <a:rPr lang="en-US" altLang="zh-CN" sz="1600" b="1" dirty="0">
                <a:solidFill>
                  <a:srgbClr val="000000"/>
                </a:solidFill>
                <a:latin typeface="Symbol" pitchFamily="18" charset="2"/>
              </a:rPr>
              <a:t></a:t>
            </a:r>
            <a:r>
              <a:rPr lang="en-US" altLang="zh-CN" sz="1600" b="1" dirty="0">
                <a:solidFill>
                  <a:srgbClr val="000000"/>
                </a:solidFill>
                <a:latin typeface="Arial" pitchFamily="34" charset="0"/>
              </a:rPr>
              <a:t> </a:t>
            </a:r>
            <a:r>
              <a:rPr lang="en-US" altLang="zh-CN" sz="1600" b="1" dirty="0" err="1">
                <a:solidFill>
                  <a:srgbClr val="000000"/>
                </a:solidFill>
                <a:latin typeface="Arial" pitchFamily="34" charset="0"/>
              </a:rPr>
              <a:t>RegisterStat</a:t>
            </a:r>
            <a:r>
              <a:rPr lang="en-US" altLang="zh-CN" sz="1600" b="1" dirty="0">
                <a:solidFill>
                  <a:srgbClr val="000000"/>
                </a:solidFill>
                <a:latin typeface="Arial" pitchFamily="34" charset="0"/>
              </a:rPr>
              <a:t>[</a:t>
            </a:r>
            <a:r>
              <a:rPr lang="en-US" altLang="zh-CN" sz="1600" b="1" dirty="0" err="1">
                <a:solidFill>
                  <a:srgbClr val="000000"/>
                </a:solidFill>
                <a:latin typeface="Arial" pitchFamily="34" charset="0"/>
              </a:rPr>
              <a:t>rt</a:t>
            </a:r>
            <a:r>
              <a:rPr lang="en-US" altLang="zh-CN" sz="1600" b="1" dirty="0">
                <a:solidFill>
                  <a:srgbClr val="000000"/>
                </a:solidFill>
                <a:latin typeface="Arial" pitchFamily="34" charset="0"/>
              </a:rPr>
              <a:t>].Qi}</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else {RS[r].</a:t>
            </a:r>
            <a:r>
              <a:rPr lang="en-US" altLang="zh-CN" sz="1600" b="1" dirty="0" err="1">
                <a:solidFill>
                  <a:srgbClr val="000000"/>
                </a:solidFill>
                <a:latin typeface="Arial" pitchFamily="34" charset="0"/>
              </a:rPr>
              <a:t>Vk</a:t>
            </a:r>
            <a:r>
              <a:rPr lang="en-US" altLang="zh-CN" sz="1600" b="1" dirty="0">
                <a:solidFill>
                  <a:srgbClr val="000000"/>
                </a:solidFill>
                <a:latin typeface="Arial" pitchFamily="34" charset="0"/>
              </a:rPr>
              <a:t> </a:t>
            </a:r>
            <a:r>
              <a:rPr lang="en-US" altLang="zh-CN" sz="1600" b="1" dirty="0">
                <a:solidFill>
                  <a:srgbClr val="000000"/>
                </a:solidFill>
                <a:latin typeface="Symbol" pitchFamily="18" charset="2"/>
              </a:rPr>
              <a:t></a:t>
            </a:r>
            <a:r>
              <a:rPr lang="en-US" altLang="zh-CN" sz="1600" b="1" dirty="0" err="1">
                <a:solidFill>
                  <a:srgbClr val="000000"/>
                </a:solidFill>
                <a:latin typeface="Arial" pitchFamily="34" charset="0"/>
              </a:rPr>
              <a:t>Reg</a:t>
            </a:r>
            <a:r>
              <a:rPr lang="en-US" altLang="zh-CN" sz="1600" b="1" dirty="0">
                <a:solidFill>
                  <a:srgbClr val="000000"/>
                </a:solidFill>
                <a:latin typeface="Arial" pitchFamily="34" charset="0"/>
              </a:rPr>
              <a:t>[</a:t>
            </a:r>
            <a:r>
              <a:rPr lang="en-US" altLang="zh-CN" sz="1600" b="1" dirty="0" err="1">
                <a:solidFill>
                  <a:srgbClr val="000000"/>
                </a:solidFill>
                <a:latin typeface="Arial" pitchFamily="34" charset="0"/>
              </a:rPr>
              <a:t>rt</a:t>
            </a:r>
            <a:r>
              <a:rPr lang="en-US" altLang="zh-CN" sz="1600" b="1" dirty="0">
                <a:solidFill>
                  <a:srgbClr val="000000"/>
                </a:solidFill>
                <a:latin typeface="Arial" pitchFamily="34" charset="0"/>
              </a:rPr>
              <a:t>]; RS[r].Qk</a:t>
            </a:r>
            <a:r>
              <a:rPr lang="en-US" altLang="zh-CN" sz="1600" b="1" dirty="0">
                <a:solidFill>
                  <a:srgbClr val="000000"/>
                </a:solidFill>
                <a:latin typeface="Symbol" pitchFamily="18" charset="2"/>
              </a:rPr>
              <a:t></a:t>
            </a:r>
            <a:r>
              <a:rPr lang="en-US" altLang="zh-CN" sz="1600" b="1" dirty="0">
                <a:solidFill>
                  <a:srgbClr val="000000"/>
                </a:solidFill>
                <a:latin typeface="Arial" pitchFamily="34" charset="0"/>
              </a:rPr>
              <a:t>0 }</a:t>
            </a:r>
          </a:p>
        </p:txBody>
      </p:sp>
      <p:sp>
        <p:nvSpPr>
          <p:cNvPr id="109573" name="Text Box 4"/>
          <p:cNvSpPr txBox="1">
            <a:spLocks noChangeArrowheads="1"/>
          </p:cNvSpPr>
          <p:nvPr/>
        </p:nvSpPr>
        <p:spPr bwMode="auto">
          <a:xfrm>
            <a:off x="5549900" y="843574"/>
            <a:ext cx="3600450" cy="955675"/>
          </a:xfrm>
          <a:prstGeom prst="rect">
            <a:avLst/>
          </a:prstGeom>
          <a:noFill/>
          <a:ln w="12600" cap="sq">
            <a:solidFill>
              <a:srgbClr val="000000"/>
            </a:solidFill>
            <a:miter lim="800000"/>
            <a:headEnd/>
            <a:tailEnd/>
          </a:ln>
        </p:spPr>
        <p:txBody>
          <a:bodyPr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000000"/>
                </a:solidFill>
                <a:latin typeface="Arial" pitchFamily="34" charset="0"/>
              </a:rPr>
              <a:t>rs, rt : </a:t>
            </a:r>
            <a:r>
              <a:rPr lang="zh-CN" altLang="zh-CN" sz="1400" b="1">
                <a:solidFill>
                  <a:srgbClr val="000000"/>
                </a:solidFill>
                <a:latin typeface="Arial" pitchFamily="34" charset="0"/>
              </a:rPr>
              <a:t>源寄存器名；</a:t>
            </a:r>
            <a:r>
              <a:rPr lang="en-US" altLang="zh-CN" sz="1400" b="1">
                <a:solidFill>
                  <a:srgbClr val="000000"/>
                </a:solidFill>
                <a:latin typeface="Arial" pitchFamily="34" charset="0"/>
              </a:rPr>
              <a:t>rd:</a:t>
            </a:r>
            <a:r>
              <a:rPr lang="zh-CN" altLang="zh-CN" sz="1400" b="1">
                <a:solidFill>
                  <a:srgbClr val="000000"/>
                </a:solidFill>
                <a:latin typeface="Arial" pitchFamily="34" charset="0"/>
              </a:rPr>
              <a:t>目的寄存器名</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000000"/>
                </a:solidFill>
                <a:latin typeface="Arial" pitchFamily="34" charset="0"/>
              </a:rPr>
              <a:t>RS: </a:t>
            </a:r>
            <a:r>
              <a:rPr lang="zh-CN" altLang="zh-CN" sz="1400" b="1">
                <a:solidFill>
                  <a:srgbClr val="000000"/>
                </a:solidFill>
                <a:latin typeface="Arial" pitchFamily="34" charset="0"/>
              </a:rPr>
              <a:t>保留站数据结构；</a:t>
            </a:r>
            <a:r>
              <a:rPr lang="en-US" altLang="zh-CN" sz="1400" b="1">
                <a:solidFill>
                  <a:srgbClr val="000000"/>
                </a:solidFill>
                <a:latin typeface="Arial" pitchFamily="34" charset="0"/>
              </a:rPr>
              <a:t>r:</a:t>
            </a:r>
            <a:r>
              <a:rPr lang="zh-CN" altLang="zh-CN" sz="1400" b="1">
                <a:solidFill>
                  <a:srgbClr val="000000"/>
                </a:solidFill>
                <a:latin typeface="Arial" pitchFamily="34" charset="0"/>
              </a:rPr>
              <a:t>保留站编号</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000000"/>
                </a:solidFill>
                <a:latin typeface="Arial" pitchFamily="34" charset="0"/>
              </a:rPr>
              <a:t>RegisterStat</a:t>
            </a:r>
            <a:r>
              <a:rPr lang="zh-CN" altLang="zh-CN" sz="1400" b="1">
                <a:solidFill>
                  <a:srgbClr val="000000"/>
                </a:solidFill>
                <a:latin typeface="Arial" pitchFamily="34" charset="0"/>
              </a:rPr>
              <a:t>：寄存器</a:t>
            </a:r>
            <a:r>
              <a:rPr lang="zh-CN" altLang="en-US" sz="1400" b="1">
                <a:solidFill>
                  <a:srgbClr val="000000"/>
                </a:solidFill>
                <a:latin typeface="Arial" pitchFamily="34" charset="0"/>
              </a:rPr>
              <a:t>结果</a:t>
            </a:r>
            <a:r>
              <a:rPr lang="zh-CN" altLang="zh-CN" sz="1400" b="1">
                <a:solidFill>
                  <a:srgbClr val="000000"/>
                </a:solidFill>
                <a:latin typeface="Arial" pitchFamily="34" charset="0"/>
              </a:rPr>
              <a:t>状态表</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000000"/>
                </a:solidFill>
                <a:latin typeface="Arial" pitchFamily="34" charset="0"/>
              </a:rPr>
              <a:t>Reg</a:t>
            </a:r>
            <a:r>
              <a:rPr lang="zh-CN" altLang="zh-CN" sz="1400" b="1">
                <a:solidFill>
                  <a:srgbClr val="000000"/>
                </a:solidFill>
                <a:latin typeface="Arial" pitchFamily="34" charset="0"/>
              </a:rPr>
              <a:t>： 寄存器</a:t>
            </a:r>
            <a:r>
              <a:rPr lang="zh-CN" altLang="en-US" sz="1400" b="1">
                <a:solidFill>
                  <a:srgbClr val="000000"/>
                </a:solidFill>
                <a:latin typeface="Arial" pitchFamily="34" charset="0"/>
              </a:rPr>
              <a:t>组</a:t>
            </a:r>
            <a:endParaRPr lang="zh-CN" altLang="zh-CN" sz="1400" b="1">
              <a:solidFill>
                <a:srgbClr val="000000"/>
              </a:solidFill>
              <a:latin typeface="Arial" pitchFamily="34" charset="0"/>
            </a:endParaRPr>
          </a:p>
        </p:txBody>
      </p:sp>
      <p:sp>
        <p:nvSpPr>
          <p:cNvPr id="109574" name="Text Box 5"/>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A895A07-1E4C-44CE-AC31-08CC98958DE8}"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09575" name="Text Box 6"/>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09576" name="Text Box 7"/>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D50F4F6-C852-42D5-AA5B-786DEC2B7EF7}"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104</a:t>
            </a:fld>
            <a:endParaRPr lang="zh-CN" altLang="zh-CN" sz="1200">
              <a:solidFill>
                <a:srgbClr val="898989"/>
              </a:solidFill>
            </a:endParaRPr>
          </a:p>
        </p:txBody>
      </p:sp>
      <p:pic>
        <p:nvPicPr>
          <p:cNvPr id="109577" name="图片 1"/>
          <p:cNvPicPr>
            <a:picLocks noChangeAspect="1"/>
          </p:cNvPicPr>
          <p:nvPr/>
        </p:nvPicPr>
        <p:blipFill>
          <a:blip r:embed="rId3"/>
          <a:srcRect/>
          <a:stretch>
            <a:fillRect/>
          </a:stretch>
        </p:blipFill>
        <p:spPr bwMode="auto">
          <a:xfrm>
            <a:off x="5364163" y="3325813"/>
            <a:ext cx="3786187" cy="2263775"/>
          </a:xfrm>
          <a:prstGeom prst="rect">
            <a:avLst/>
          </a:prstGeom>
          <a:noFill/>
          <a:ln w="9525">
            <a:noFill/>
            <a:miter lim="800000"/>
            <a:headEnd/>
            <a:tailEnd/>
          </a:ln>
        </p:spPr>
      </p:pic>
      <p:sp>
        <p:nvSpPr>
          <p:cNvPr id="109578" name="椭圆 2"/>
          <p:cNvSpPr>
            <a:spLocks noChangeArrowheads="1"/>
          </p:cNvSpPr>
          <p:nvPr/>
        </p:nvSpPr>
        <p:spPr bwMode="auto">
          <a:xfrm>
            <a:off x="3635375" y="1550988"/>
            <a:ext cx="865188" cy="287337"/>
          </a:xfrm>
          <a:prstGeom prst="ellipse">
            <a:avLst/>
          </a:prstGeom>
          <a:solidFill>
            <a:schemeClr val="bg1"/>
          </a:solidFill>
          <a:ln w="9525" algn="ctr">
            <a:solidFill>
              <a:srgbClr val="FF0000"/>
            </a:solidFill>
            <a:round/>
            <a:headEnd/>
            <a:tailEnd/>
          </a:ln>
        </p:spPr>
        <p:txBody>
          <a:bodyPr/>
          <a:lstStyle/>
          <a:p>
            <a:pPr>
              <a:buClr>
                <a:srgbClr val="000000"/>
              </a:buClr>
              <a:buSzPct val="100000"/>
              <a:buFont typeface="Times New Roman" pitchFamily="18" charset="0"/>
              <a:buNone/>
            </a:pPr>
            <a:r>
              <a:rPr lang="en-US" altLang="zh-CN" sz="800">
                <a:solidFill>
                  <a:schemeClr val="tx1"/>
                </a:solidFill>
              </a:rPr>
              <a:t>1</a:t>
            </a:r>
            <a:r>
              <a:rPr lang="en-US" altLang="zh-CN" sz="800" baseline="30000">
                <a:solidFill>
                  <a:schemeClr val="tx1"/>
                </a:solidFill>
              </a:rPr>
              <a:t>st</a:t>
            </a:r>
            <a:r>
              <a:rPr lang="en-US" altLang="zh-CN" sz="800">
                <a:solidFill>
                  <a:schemeClr val="tx1"/>
                </a:solidFill>
              </a:rPr>
              <a:t> </a:t>
            </a:r>
            <a:r>
              <a:rPr lang="zh-CN" altLang="en-US" sz="800">
                <a:solidFill>
                  <a:schemeClr val="tx1"/>
                </a:solidFill>
              </a:rPr>
              <a:t>操作数</a:t>
            </a:r>
          </a:p>
        </p:txBody>
      </p:sp>
      <p:cxnSp>
        <p:nvCxnSpPr>
          <p:cNvPr id="109579" name="直接箭头连接符 4"/>
          <p:cNvCxnSpPr>
            <a:cxnSpLocks noChangeShapeType="1"/>
            <a:stCxn id="109578" idx="2"/>
          </p:cNvCxnSpPr>
          <p:nvPr/>
        </p:nvCxnSpPr>
        <p:spPr bwMode="auto">
          <a:xfrm flipH="1">
            <a:off x="2843213" y="1693863"/>
            <a:ext cx="792162" cy="304800"/>
          </a:xfrm>
          <a:prstGeom prst="straightConnector1">
            <a:avLst/>
          </a:prstGeom>
          <a:noFill/>
          <a:ln w="9525" algn="ctr">
            <a:solidFill>
              <a:srgbClr val="FF0000"/>
            </a:solidFill>
            <a:round/>
            <a:headEnd/>
            <a:tailEnd type="triangle" w="med" len="med"/>
          </a:ln>
        </p:spPr>
      </p:cxnSp>
      <p:sp>
        <p:nvSpPr>
          <p:cNvPr id="109580" name="椭圆 12"/>
          <p:cNvSpPr>
            <a:spLocks noChangeArrowheads="1"/>
          </p:cNvSpPr>
          <p:nvPr/>
        </p:nvSpPr>
        <p:spPr bwMode="auto">
          <a:xfrm>
            <a:off x="212725" y="2276475"/>
            <a:ext cx="946150" cy="288925"/>
          </a:xfrm>
          <a:prstGeom prst="ellipse">
            <a:avLst/>
          </a:prstGeom>
          <a:solidFill>
            <a:schemeClr val="bg1"/>
          </a:solidFill>
          <a:ln w="9525" algn="ctr">
            <a:solidFill>
              <a:srgbClr val="FF0000"/>
            </a:solidFill>
            <a:round/>
            <a:headEnd/>
            <a:tailEnd/>
          </a:ln>
        </p:spPr>
        <p:txBody>
          <a:bodyPr/>
          <a:lstStyle/>
          <a:p>
            <a:pPr>
              <a:buClr>
                <a:srgbClr val="000000"/>
              </a:buClr>
              <a:buSzPct val="100000"/>
              <a:buFont typeface="Times New Roman" pitchFamily="18" charset="0"/>
              <a:buNone/>
            </a:pPr>
            <a:r>
              <a:rPr lang="en-US" altLang="zh-CN" sz="800">
                <a:solidFill>
                  <a:schemeClr val="tx1"/>
                </a:solidFill>
              </a:rPr>
              <a:t>2</a:t>
            </a:r>
            <a:r>
              <a:rPr lang="en-US" altLang="zh-CN" sz="800" baseline="30000">
                <a:solidFill>
                  <a:schemeClr val="tx1"/>
                </a:solidFill>
              </a:rPr>
              <a:t>nd</a:t>
            </a:r>
            <a:r>
              <a:rPr lang="en-US" altLang="zh-CN" sz="800">
                <a:solidFill>
                  <a:schemeClr val="tx1"/>
                </a:solidFill>
              </a:rPr>
              <a:t> </a:t>
            </a:r>
            <a:r>
              <a:rPr lang="zh-CN" altLang="en-US" sz="800">
                <a:solidFill>
                  <a:schemeClr val="tx1"/>
                </a:solidFill>
              </a:rPr>
              <a:t>操作数</a:t>
            </a:r>
          </a:p>
        </p:txBody>
      </p:sp>
      <p:cxnSp>
        <p:nvCxnSpPr>
          <p:cNvPr id="109581" name="直接箭头连接符 9"/>
          <p:cNvCxnSpPr>
            <a:cxnSpLocks noChangeShapeType="1"/>
          </p:cNvCxnSpPr>
          <p:nvPr/>
        </p:nvCxnSpPr>
        <p:spPr bwMode="auto">
          <a:xfrm>
            <a:off x="1158875" y="2420938"/>
            <a:ext cx="1612900" cy="144462"/>
          </a:xfrm>
          <a:prstGeom prst="straightConnector1">
            <a:avLst/>
          </a:prstGeom>
          <a:noFill/>
          <a:ln w="9525" algn="ctr">
            <a:solidFill>
              <a:srgbClr val="FF0000"/>
            </a:solidFill>
            <a:round/>
            <a:headEnd/>
            <a:tailEnd type="triangle" w="med" len="med"/>
          </a:ln>
        </p:spPr>
      </p:cxnSp>
      <p:sp>
        <p:nvSpPr>
          <p:cNvPr id="109582" name="椭圆 20"/>
          <p:cNvSpPr>
            <a:spLocks noChangeArrowheads="1"/>
          </p:cNvSpPr>
          <p:nvPr/>
        </p:nvSpPr>
        <p:spPr bwMode="auto">
          <a:xfrm>
            <a:off x="3627438" y="3873500"/>
            <a:ext cx="1016000" cy="287338"/>
          </a:xfrm>
          <a:prstGeom prst="ellipse">
            <a:avLst/>
          </a:prstGeom>
          <a:solidFill>
            <a:schemeClr val="bg1"/>
          </a:solidFill>
          <a:ln w="9525" algn="ctr">
            <a:solidFill>
              <a:srgbClr val="FF0000"/>
            </a:solidFill>
            <a:round/>
            <a:headEnd/>
            <a:tailEnd/>
          </a:ln>
        </p:spPr>
        <p:txBody>
          <a:bodyPr/>
          <a:lstStyle/>
          <a:p>
            <a:pPr>
              <a:buClr>
                <a:srgbClr val="000000"/>
              </a:buClr>
              <a:buSzPct val="100000"/>
              <a:buFont typeface="Times New Roman" pitchFamily="18" charset="0"/>
              <a:buNone/>
            </a:pPr>
            <a:r>
              <a:rPr lang="zh-CN" altLang="en-US" sz="800">
                <a:solidFill>
                  <a:schemeClr val="tx1"/>
                </a:solidFill>
              </a:rPr>
              <a:t>基址寄存器</a:t>
            </a:r>
          </a:p>
        </p:txBody>
      </p:sp>
      <p:cxnSp>
        <p:nvCxnSpPr>
          <p:cNvPr id="109583" name="直接箭头连接符 14"/>
          <p:cNvCxnSpPr>
            <a:cxnSpLocks noChangeShapeType="1"/>
            <a:stCxn id="109582" idx="2"/>
          </p:cNvCxnSpPr>
          <p:nvPr/>
        </p:nvCxnSpPr>
        <p:spPr bwMode="auto">
          <a:xfrm flipH="1">
            <a:off x="2771775" y="4017963"/>
            <a:ext cx="855663" cy="203200"/>
          </a:xfrm>
          <a:prstGeom prst="straightConnector1">
            <a:avLst/>
          </a:prstGeom>
          <a:noFill/>
          <a:ln w="9525" algn="ctr">
            <a:solidFill>
              <a:srgbClr val="FF0000"/>
            </a:solidFill>
            <a:round/>
            <a:headEnd/>
            <a:tailEnd type="triangle" w="med" len="med"/>
          </a:ln>
        </p:spPr>
      </p:cxnSp>
      <p:sp>
        <p:nvSpPr>
          <p:cNvPr id="109584" name="椭圆 23"/>
          <p:cNvSpPr>
            <a:spLocks noChangeArrowheads="1"/>
          </p:cNvSpPr>
          <p:nvPr/>
        </p:nvSpPr>
        <p:spPr bwMode="auto">
          <a:xfrm>
            <a:off x="3786188" y="5516563"/>
            <a:ext cx="1073150" cy="360362"/>
          </a:xfrm>
          <a:prstGeom prst="ellipse">
            <a:avLst/>
          </a:prstGeom>
          <a:solidFill>
            <a:schemeClr val="bg1"/>
          </a:solidFill>
          <a:ln w="9525" algn="ctr">
            <a:solidFill>
              <a:srgbClr val="FF0000"/>
            </a:solidFill>
            <a:round/>
            <a:headEnd/>
            <a:tailEnd/>
          </a:ln>
        </p:spPr>
        <p:txBody>
          <a:bodyPr/>
          <a:lstStyle/>
          <a:p>
            <a:pPr>
              <a:buClr>
                <a:srgbClr val="000000"/>
              </a:buClr>
              <a:buSzPct val="100000"/>
              <a:buFont typeface="Times New Roman" pitchFamily="18" charset="0"/>
              <a:buNone/>
            </a:pPr>
            <a:r>
              <a:rPr lang="zh-CN" altLang="en-US" sz="800">
                <a:solidFill>
                  <a:schemeClr val="tx1"/>
                </a:solidFill>
              </a:rPr>
              <a:t>需写入的</a:t>
            </a:r>
            <a:endParaRPr lang="en-US" altLang="zh-CN" sz="800">
              <a:solidFill>
                <a:schemeClr val="tx1"/>
              </a:solidFill>
            </a:endParaRPr>
          </a:p>
          <a:p>
            <a:pPr>
              <a:buClr>
                <a:srgbClr val="000000"/>
              </a:buClr>
              <a:buSzPct val="100000"/>
              <a:buFont typeface="Times New Roman" pitchFamily="18" charset="0"/>
              <a:buNone/>
            </a:pPr>
            <a:r>
              <a:rPr lang="zh-CN" altLang="en-US" sz="800">
                <a:solidFill>
                  <a:schemeClr val="tx1"/>
                </a:solidFill>
              </a:rPr>
              <a:t>数据寄存器</a:t>
            </a:r>
          </a:p>
        </p:txBody>
      </p:sp>
      <p:cxnSp>
        <p:nvCxnSpPr>
          <p:cNvPr id="109585" name="直接箭头连接符 24"/>
          <p:cNvCxnSpPr>
            <a:cxnSpLocks noChangeShapeType="1"/>
            <a:stCxn id="109584" idx="2"/>
          </p:cNvCxnSpPr>
          <p:nvPr/>
        </p:nvCxnSpPr>
        <p:spPr bwMode="auto">
          <a:xfrm flipH="1">
            <a:off x="2754313" y="5697538"/>
            <a:ext cx="1031875" cy="239712"/>
          </a:xfrm>
          <a:prstGeom prst="straightConnector1">
            <a:avLst/>
          </a:prstGeom>
          <a:noFill/>
          <a:ln w="9525" algn="ctr">
            <a:solidFill>
              <a:srgbClr val="FF0000"/>
            </a:solidFill>
            <a:round/>
            <a:headEnd/>
            <a:tailEnd type="triangle" w="med" len="med"/>
          </a:ln>
        </p:spPr>
      </p:cxnSp>
      <p:sp>
        <p:nvSpPr>
          <p:cNvPr id="2" name="标题 1"/>
          <p:cNvSpPr>
            <a:spLocks noGrp="1"/>
          </p:cNvSpPr>
          <p:nvPr>
            <p:ph type="title"/>
          </p:nvPr>
        </p:nvSpPr>
        <p:spPr/>
        <p:txBody>
          <a:bodyPr/>
          <a:lstStyle/>
          <a:p>
            <a:r>
              <a:rPr lang="en-US" altLang="zh-CN" dirty="0" smtClean="0"/>
              <a:t>Recap</a:t>
            </a:r>
            <a:r>
              <a:rPr lang="zh-CN" altLang="en-US" dirty="0" smtClean="0"/>
              <a:t>：</a:t>
            </a:r>
            <a:r>
              <a:rPr lang="en-US" altLang="zh-CN" dirty="0" err="1" smtClean="0"/>
              <a:t>Tomasulo</a:t>
            </a:r>
            <a:r>
              <a:rPr lang="en-US" altLang="zh-CN" dirty="0" smtClean="0"/>
              <a:t> </a:t>
            </a:r>
            <a:r>
              <a:rPr lang="zh-CN" altLang="zh-CN" dirty="0" smtClean="0"/>
              <a:t>算法流水线控制</a:t>
            </a:r>
            <a:endParaRPr lang="zh-CN" altLang="en-US" dirty="0"/>
          </a:p>
        </p:txBody>
      </p:sp>
    </p:spTree>
    <p:extLst>
      <p:ext uri="{BB962C8B-B14F-4D97-AF65-F5344CB8AC3E}">
        <p14:creationId xmlns:p14="http://schemas.microsoft.com/office/powerpoint/2010/main" val="332867058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ext Box 1"/>
          <p:cNvSpPr txBox="1">
            <a:spLocks noChangeArrowheads="1"/>
          </p:cNvSpPr>
          <p:nvPr/>
        </p:nvSpPr>
        <p:spPr bwMode="auto">
          <a:xfrm>
            <a:off x="426244" y="1082675"/>
            <a:ext cx="8291512" cy="5273675"/>
          </a:xfrm>
          <a:prstGeom prst="rect">
            <a:avLst/>
          </a:prstGeom>
          <a:noFill/>
          <a:ln w="9525">
            <a:noFill/>
            <a:round/>
            <a:headEnd/>
            <a:tailEnd/>
          </a:ln>
        </p:spPr>
        <p:txBody>
          <a:bodyPr/>
          <a:lstStyle/>
          <a:p>
            <a:pPr eaLnBrk="1" hangingPunct="1">
              <a:spcBef>
                <a:spcPts val="3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000" b="1" dirty="0">
                <a:solidFill>
                  <a:srgbClr val="000000"/>
                </a:solidFill>
              </a:rPr>
              <a:t>2</a:t>
            </a:r>
            <a:r>
              <a:rPr lang="zh-CN" altLang="zh-CN" sz="2000" b="1" dirty="0">
                <a:solidFill>
                  <a:srgbClr val="000000"/>
                </a:solidFill>
              </a:rPr>
              <a:t>、</a:t>
            </a:r>
            <a:r>
              <a:rPr lang="en-US" altLang="zh-CN" sz="2000" b="1" dirty="0">
                <a:solidFill>
                  <a:srgbClr val="000000"/>
                </a:solidFill>
              </a:rPr>
              <a:t>Execute</a:t>
            </a:r>
          </a:p>
          <a:p>
            <a:pPr eaLnBrk="1" hangingPunct="1">
              <a:spcBef>
                <a:spcPts val="3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000" b="1" dirty="0">
                <a:solidFill>
                  <a:srgbClr val="000000"/>
                </a:solidFill>
              </a:rPr>
              <a:t>   FP Operation</a:t>
            </a:r>
          </a:p>
          <a:p>
            <a:pPr eaLnBrk="1" hangingPunct="1">
              <a:spcBef>
                <a:spcPts val="3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000" b="1" dirty="0">
                <a:solidFill>
                  <a:srgbClr val="000000"/>
                </a:solidFill>
              </a:rPr>
              <a:t>       wait until: (RS[r].</a:t>
            </a:r>
            <a:r>
              <a:rPr lang="en-US" altLang="zh-CN" sz="2000" b="1" dirty="0" err="1">
                <a:solidFill>
                  <a:srgbClr val="000000"/>
                </a:solidFill>
              </a:rPr>
              <a:t>Qj</a:t>
            </a:r>
            <a:r>
              <a:rPr lang="en-US" altLang="zh-CN" sz="2000" b="1" dirty="0">
                <a:solidFill>
                  <a:srgbClr val="000000"/>
                </a:solidFill>
              </a:rPr>
              <a:t>=0) and (RS[r].</a:t>
            </a:r>
            <a:r>
              <a:rPr lang="en-US" altLang="zh-CN" sz="2000" b="1" dirty="0" err="1">
                <a:solidFill>
                  <a:srgbClr val="000000"/>
                </a:solidFill>
              </a:rPr>
              <a:t>Qk</a:t>
            </a:r>
            <a:r>
              <a:rPr lang="en-US" altLang="zh-CN" sz="2000" b="1" dirty="0">
                <a:solidFill>
                  <a:srgbClr val="000000"/>
                </a:solidFill>
              </a:rPr>
              <a:t>=0)</a:t>
            </a:r>
          </a:p>
          <a:p>
            <a:pPr eaLnBrk="1" hangingPunct="1">
              <a:spcBef>
                <a:spcPts val="3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000" b="1" dirty="0">
                <a:solidFill>
                  <a:srgbClr val="000000"/>
                </a:solidFill>
              </a:rPr>
              <a:t>       Action or bookkeeping: </a:t>
            </a:r>
          </a:p>
          <a:p>
            <a:pPr eaLnBrk="1" hangingPunct="1">
              <a:spcBef>
                <a:spcPts val="3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000" b="1" dirty="0">
                <a:solidFill>
                  <a:srgbClr val="000000"/>
                </a:solidFill>
              </a:rPr>
              <a:t>           computer result: Operands are in </a:t>
            </a:r>
            <a:r>
              <a:rPr lang="en-US" altLang="zh-CN" sz="2000" b="1" dirty="0" err="1">
                <a:solidFill>
                  <a:srgbClr val="000000"/>
                </a:solidFill>
              </a:rPr>
              <a:t>Vj</a:t>
            </a:r>
            <a:r>
              <a:rPr lang="en-US" altLang="zh-CN" sz="2000" b="1" dirty="0">
                <a:solidFill>
                  <a:srgbClr val="000000"/>
                </a:solidFill>
              </a:rPr>
              <a:t> and </a:t>
            </a:r>
            <a:r>
              <a:rPr lang="en-US" altLang="zh-CN" sz="2000" b="1" dirty="0" err="1">
                <a:solidFill>
                  <a:srgbClr val="000000"/>
                </a:solidFill>
              </a:rPr>
              <a:t>Vk</a:t>
            </a:r>
            <a:endParaRPr lang="en-US" altLang="zh-CN" sz="2000" b="1" dirty="0">
              <a:solidFill>
                <a:srgbClr val="000000"/>
              </a:solidFill>
            </a:endParaRPr>
          </a:p>
          <a:p>
            <a:pPr eaLnBrk="1" hangingPunct="1">
              <a:spcBef>
                <a:spcPts val="3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000" b="1" dirty="0">
                <a:solidFill>
                  <a:srgbClr val="000000"/>
                </a:solidFill>
              </a:rPr>
              <a:t>   Load-store step1</a:t>
            </a:r>
          </a:p>
          <a:p>
            <a:pPr eaLnBrk="1" hangingPunct="1">
              <a:spcBef>
                <a:spcPts val="3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000" b="1" dirty="0">
                <a:solidFill>
                  <a:srgbClr val="000000"/>
                </a:solidFill>
              </a:rPr>
              <a:t>       wait until: RS[r].</a:t>
            </a:r>
            <a:r>
              <a:rPr lang="en-US" altLang="zh-CN" sz="2000" b="1" dirty="0" err="1">
                <a:solidFill>
                  <a:srgbClr val="000000"/>
                </a:solidFill>
              </a:rPr>
              <a:t>Qj</a:t>
            </a:r>
            <a:r>
              <a:rPr lang="en-US" altLang="zh-CN" sz="2000" b="1" dirty="0">
                <a:solidFill>
                  <a:srgbClr val="000000"/>
                </a:solidFill>
              </a:rPr>
              <a:t> =0 &amp; r is head of load-store queue</a:t>
            </a:r>
          </a:p>
          <a:p>
            <a:pPr eaLnBrk="1" hangingPunct="1">
              <a:spcBef>
                <a:spcPts val="3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000" b="1" dirty="0">
                <a:solidFill>
                  <a:srgbClr val="000000"/>
                </a:solidFill>
              </a:rPr>
              <a:t>        Action or bookkeeping:</a:t>
            </a:r>
          </a:p>
          <a:p>
            <a:pPr eaLnBrk="1" hangingPunct="1">
              <a:spcBef>
                <a:spcPts val="3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000" b="1" dirty="0">
                <a:solidFill>
                  <a:srgbClr val="000000"/>
                </a:solidFill>
              </a:rPr>
              <a:t>            RS[r].A </a:t>
            </a:r>
            <a:r>
              <a:rPr lang="en-US" altLang="zh-CN" sz="2000" b="1" dirty="0">
                <a:solidFill>
                  <a:srgbClr val="000000"/>
                </a:solidFill>
                <a:latin typeface="Symbol" pitchFamily="18" charset="2"/>
              </a:rPr>
              <a:t></a:t>
            </a:r>
            <a:r>
              <a:rPr lang="en-US" altLang="zh-CN" sz="2000" b="1" dirty="0">
                <a:solidFill>
                  <a:srgbClr val="000000"/>
                </a:solidFill>
              </a:rPr>
              <a:t> RS[r].</a:t>
            </a:r>
            <a:r>
              <a:rPr lang="en-US" altLang="zh-CN" sz="2000" b="1" dirty="0" err="1">
                <a:solidFill>
                  <a:srgbClr val="000000"/>
                </a:solidFill>
              </a:rPr>
              <a:t>Vj</a:t>
            </a:r>
            <a:r>
              <a:rPr lang="en-US" altLang="zh-CN" sz="2000" b="1" dirty="0">
                <a:solidFill>
                  <a:srgbClr val="000000"/>
                </a:solidFill>
              </a:rPr>
              <a:t> + RS[r].A;</a:t>
            </a:r>
          </a:p>
          <a:p>
            <a:pPr eaLnBrk="1" hangingPunct="1">
              <a:spcBef>
                <a:spcPts val="3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000" b="1" dirty="0">
                <a:solidFill>
                  <a:srgbClr val="000000"/>
                </a:solidFill>
              </a:rPr>
              <a:t>  Load   step2</a:t>
            </a:r>
          </a:p>
          <a:p>
            <a:pPr eaLnBrk="1" hangingPunct="1">
              <a:spcBef>
                <a:spcPts val="3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000" b="1" dirty="0">
                <a:solidFill>
                  <a:srgbClr val="000000"/>
                </a:solidFill>
              </a:rPr>
              <a:t>       wait until: Load Step1 complete</a:t>
            </a:r>
          </a:p>
          <a:p>
            <a:pPr eaLnBrk="1" hangingPunct="1">
              <a:spcBef>
                <a:spcPts val="3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000" b="1" dirty="0">
                <a:solidFill>
                  <a:srgbClr val="000000"/>
                </a:solidFill>
              </a:rPr>
              <a:t>       Action or bookkeeping:  </a:t>
            </a:r>
          </a:p>
          <a:p>
            <a:pPr eaLnBrk="1" hangingPunct="1">
              <a:spcBef>
                <a:spcPts val="3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000" b="1" dirty="0">
                <a:solidFill>
                  <a:srgbClr val="000000"/>
                </a:solidFill>
              </a:rPr>
              <a:t>              Read from Mem[RS[r].A]</a:t>
            </a:r>
          </a:p>
        </p:txBody>
      </p:sp>
      <p:sp>
        <p:nvSpPr>
          <p:cNvPr id="110596"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E8CC384-C37A-45E1-B77B-97D803D0556E}"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10597"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10598"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72BBC99-98D4-4B59-B081-6C217536970F}"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105</a:t>
            </a:fld>
            <a:endParaRPr lang="zh-CN" altLang="zh-CN" sz="1200">
              <a:solidFill>
                <a:srgbClr val="898989"/>
              </a:solidFill>
            </a:endParaRPr>
          </a:p>
        </p:txBody>
      </p:sp>
      <p:pic>
        <p:nvPicPr>
          <p:cNvPr id="110599" name="图片 6"/>
          <p:cNvPicPr>
            <a:picLocks noChangeAspect="1"/>
          </p:cNvPicPr>
          <p:nvPr/>
        </p:nvPicPr>
        <p:blipFill>
          <a:blip r:embed="rId3"/>
          <a:srcRect/>
          <a:stretch>
            <a:fillRect/>
          </a:stretch>
        </p:blipFill>
        <p:spPr bwMode="auto">
          <a:xfrm>
            <a:off x="4834400" y="3827577"/>
            <a:ext cx="3786187" cy="2263775"/>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zh-CN" dirty="0" smtClean="0"/>
              <a:t>注意：</a:t>
            </a:r>
            <a:r>
              <a:rPr lang="en-US" altLang="zh-CN" dirty="0" smtClean="0"/>
              <a:t>Load</a:t>
            </a:r>
            <a:r>
              <a:rPr lang="zh-CN" altLang="zh-CN" dirty="0" smtClean="0"/>
              <a:t>操作在</a:t>
            </a:r>
            <a:r>
              <a:rPr lang="en-US" altLang="zh-CN" dirty="0" smtClean="0"/>
              <a:t>EXE</a:t>
            </a:r>
            <a:r>
              <a:rPr lang="zh-CN" altLang="zh-CN" dirty="0" smtClean="0"/>
              <a:t>阶段分两步</a:t>
            </a:r>
            <a:endParaRPr lang="zh-CN" altLang="en-US" dirty="0"/>
          </a:p>
        </p:txBody>
      </p:sp>
    </p:spTree>
    <p:extLst>
      <p:ext uri="{BB962C8B-B14F-4D97-AF65-F5344CB8AC3E}">
        <p14:creationId xmlns:p14="http://schemas.microsoft.com/office/powerpoint/2010/main" val="132474836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22" name="图片 5"/>
          <p:cNvPicPr>
            <a:picLocks noChangeAspect="1"/>
          </p:cNvPicPr>
          <p:nvPr/>
        </p:nvPicPr>
        <p:blipFill>
          <a:blip r:embed="rId3"/>
          <a:srcRect/>
          <a:stretch>
            <a:fillRect/>
          </a:stretch>
        </p:blipFill>
        <p:spPr bwMode="auto">
          <a:xfrm>
            <a:off x="5357812" y="3808268"/>
            <a:ext cx="3786188" cy="2262188"/>
          </a:xfrm>
          <a:prstGeom prst="rect">
            <a:avLst/>
          </a:prstGeom>
          <a:noFill/>
          <a:ln w="9525">
            <a:noFill/>
            <a:miter lim="800000"/>
            <a:headEnd/>
            <a:tailEnd/>
          </a:ln>
        </p:spPr>
      </p:pic>
      <p:sp>
        <p:nvSpPr>
          <p:cNvPr id="111618" name="Text Box 1"/>
          <p:cNvSpPr txBox="1">
            <a:spLocks noChangeArrowheads="1"/>
          </p:cNvSpPr>
          <p:nvPr/>
        </p:nvSpPr>
        <p:spPr bwMode="auto">
          <a:xfrm>
            <a:off x="236422" y="1070119"/>
            <a:ext cx="8350250" cy="5937250"/>
          </a:xfrm>
          <a:prstGeom prst="rect">
            <a:avLst/>
          </a:prstGeom>
          <a:noFill/>
          <a:ln w="9525">
            <a:noFill/>
            <a:round/>
            <a:headEnd/>
            <a:tailEnd/>
          </a:ln>
        </p:spPr>
        <p:txBody>
          <a:bodyPr/>
          <a:lstStyle/>
          <a:p>
            <a:pPr marL="228600" indent="-227013" eaLnBrk="1" hangingPunct="1">
              <a:spcBef>
                <a:spcPts val="3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rPr>
              <a:t>3</a:t>
            </a:r>
            <a:r>
              <a:rPr lang="zh-CN" altLang="zh-CN" sz="2000" b="1" dirty="0">
                <a:solidFill>
                  <a:srgbClr val="000000"/>
                </a:solidFill>
              </a:rPr>
              <a:t>、</a:t>
            </a:r>
            <a:r>
              <a:rPr lang="en-US" altLang="zh-CN" sz="2000" b="1" dirty="0">
                <a:solidFill>
                  <a:srgbClr val="000000"/>
                </a:solidFill>
              </a:rPr>
              <a:t>Write result</a:t>
            </a:r>
          </a:p>
          <a:p>
            <a:pPr marL="228600" indent="-227013" eaLnBrk="1" hangingPunct="1">
              <a:spcBef>
                <a:spcPts val="3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rPr>
              <a:t>    FP Operation or Load</a:t>
            </a:r>
          </a:p>
          <a:p>
            <a:pPr marL="228600" indent="-227013" eaLnBrk="1" hangingPunct="1">
              <a:spcBef>
                <a:spcPts val="3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rPr>
              <a:t>        Wait until: Execution complete at r  &amp; CDB available</a:t>
            </a:r>
          </a:p>
          <a:p>
            <a:pPr marL="228600" indent="-227013" eaLnBrk="1" hangingPunct="1">
              <a:spcBef>
                <a:spcPts val="3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rPr>
              <a:t>        Action or bookkeeping</a:t>
            </a:r>
          </a:p>
          <a:p>
            <a:pPr marL="228600" indent="-227013" eaLnBrk="1" hangingPunct="1">
              <a:lnSpc>
                <a:spcPct val="90000"/>
              </a:lnSpc>
              <a:spcBef>
                <a:spcPts val="10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000" b="1" dirty="0">
                <a:solidFill>
                  <a:srgbClr val="000000"/>
                </a:solidFill>
              </a:rPr>
              <a:t>           </a:t>
            </a:r>
            <a:r>
              <a:rPr lang="zh-CN" altLang="zh-CN" sz="2000" b="1" dirty="0">
                <a:solidFill>
                  <a:srgbClr val="000000"/>
                </a:solidFill>
                <a:latin typeface="Symbol" pitchFamily="18" charset="2"/>
              </a:rPr>
              <a:t></a:t>
            </a:r>
            <a:r>
              <a:rPr lang="en-US" altLang="zh-CN" sz="2000" b="1" dirty="0">
                <a:solidFill>
                  <a:srgbClr val="000000"/>
                </a:solidFill>
              </a:rPr>
              <a:t>x (if (</a:t>
            </a:r>
            <a:r>
              <a:rPr lang="en-US" altLang="zh-CN" sz="2000" b="1" dirty="0" err="1">
                <a:solidFill>
                  <a:srgbClr val="000000"/>
                </a:solidFill>
              </a:rPr>
              <a:t>RegisterStat</a:t>
            </a:r>
            <a:r>
              <a:rPr lang="en-US" altLang="zh-CN" sz="2000" b="1" dirty="0">
                <a:solidFill>
                  <a:srgbClr val="000000"/>
                </a:solidFill>
              </a:rPr>
              <a:t>[x].Qi=r) {</a:t>
            </a:r>
            <a:r>
              <a:rPr lang="en-US" altLang="zh-CN" sz="2000" b="1" dirty="0" err="1">
                <a:solidFill>
                  <a:srgbClr val="000000"/>
                </a:solidFill>
              </a:rPr>
              <a:t>Regs</a:t>
            </a:r>
            <a:r>
              <a:rPr lang="en-US" altLang="zh-CN" sz="2000" b="1" dirty="0">
                <a:solidFill>
                  <a:srgbClr val="000000"/>
                </a:solidFill>
              </a:rPr>
              <a:t>[x] </a:t>
            </a:r>
            <a:r>
              <a:rPr lang="en-US" altLang="zh-CN" sz="2000" b="1" dirty="0">
                <a:solidFill>
                  <a:srgbClr val="000000"/>
                </a:solidFill>
                <a:latin typeface="Symbol" pitchFamily="18" charset="2"/>
              </a:rPr>
              <a:t></a:t>
            </a:r>
            <a:r>
              <a:rPr lang="en-US" altLang="zh-CN" sz="2000" b="1" dirty="0">
                <a:solidFill>
                  <a:srgbClr val="000000"/>
                </a:solidFill>
              </a:rPr>
              <a:t> result; </a:t>
            </a:r>
            <a:r>
              <a:rPr lang="en-US" altLang="zh-CN" sz="2000" b="1" dirty="0" err="1">
                <a:solidFill>
                  <a:srgbClr val="000000"/>
                </a:solidFill>
              </a:rPr>
              <a:t>RegisterStat</a:t>
            </a:r>
            <a:r>
              <a:rPr lang="en-US" altLang="zh-CN" sz="2000" b="1" dirty="0">
                <a:solidFill>
                  <a:srgbClr val="000000"/>
                </a:solidFill>
              </a:rPr>
              <a:t>[x].Qi </a:t>
            </a:r>
            <a:r>
              <a:rPr lang="en-US" altLang="zh-CN" sz="2000" b="1" dirty="0">
                <a:solidFill>
                  <a:srgbClr val="000000"/>
                </a:solidFill>
                <a:latin typeface="Symbol" pitchFamily="18" charset="2"/>
              </a:rPr>
              <a:t></a:t>
            </a:r>
            <a:r>
              <a:rPr lang="en-US" altLang="zh-CN" sz="2000" b="1" dirty="0">
                <a:solidFill>
                  <a:srgbClr val="000000"/>
                </a:solidFill>
              </a:rPr>
              <a:t> 0})</a:t>
            </a:r>
          </a:p>
          <a:p>
            <a:pPr marL="228600" indent="-227013" eaLnBrk="1" hangingPunct="1">
              <a:lnSpc>
                <a:spcPct val="90000"/>
              </a:lnSpc>
              <a:spcBef>
                <a:spcPts val="10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000" b="1" dirty="0">
                <a:solidFill>
                  <a:srgbClr val="000000"/>
                </a:solidFill>
              </a:rPr>
              <a:t>           </a:t>
            </a:r>
            <a:r>
              <a:rPr lang="zh-CN" altLang="zh-CN" sz="2000" b="1" dirty="0">
                <a:solidFill>
                  <a:srgbClr val="000000"/>
                </a:solidFill>
                <a:latin typeface="Symbol" pitchFamily="18" charset="2"/>
              </a:rPr>
              <a:t></a:t>
            </a:r>
            <a:r>
              <a:rPr lang="zh-CN" altLang="zh-CN" sz="2000" b="1" dirty="0">
                <a:solidFill>
                  <a:srgbClr val="000000"/>
                </a:solidFill>
              </a:rPr>
              <a:t> </a:t>
            </a:r>
            <a:r>
              <a:rPr lang="en-US" altLang="zh-CN" sz="2000" b="1" dirty="0">
                <a:solidFill>
                  <a:srgbClr val="000000"/>
                </a:solidFill>
              </a:rPr>
              <a:t>x (if(RS[x].</a:t>
            </a:r>
            <a:r>
              <a:rPr lang="en-US" altLang="zh-CN" sz="2000" b="1" dirty="0" err="1">
                <a:solidFill>
                  <a:srgbClr val="000000"/>
                </a:solidFill>
              </a:rPr>
              <a:t>Qj</a:t>
            </a:r>
            <a:r>
              <a:rPr lang="en-US" altLang="zh-CN" sz="2000" b="1" dirty="0">
                <a:solidFill>
                  <a:srgbClr val="000000"/>
                </a:solidFill>
              </a:rPr>
              <a:t> =r) {RS[x].</a:t>
            </a:r>
            <a:r>
              <a:rPr lang="en-US" altLang="zh-CN" sz="2000" b="1" dirty="0" err="1">
                <a:solidFill>
                  <a:srgbClr val="000000"/>
                </a:solidFill>
              </a:rPr>
              <a:t>Vj</a:t>
            </a:r>
            <a:r>
              <a:rPr lang="en-US" altLang="zh-CN" sz="2000" b="1" dirty="0">
                <a:solidFill>
                  <a:srgbClr val="000000"/>
                </a:solidFill>
              </a:rPr>
              <a:t> </a:t>
            </a:r>
            <a:r>
              <a:rPr lang="en-US" altLang="zh-CN" sz="2000" b="1" dirty="0">
                <a:solidFill>
                  <a:srgbClr val="000000"/>
                </a:solidFill>
                <a:latin typeface="Symbol" pitchFamily="18" charset="2"/>
              </a:rPr>
              <a:t></a:t>
            </a:r>
            <a:r>
              <a:rPr lang="en-US" altLang="zh-CN" sz="2000" b="1" dirty="0">
                <a:solidFill>
                  <a:srgbClr val="000000"/>
                </a:solidFill>
              </a:rPr>
              <a:t>result; RS[x].</a:t>
            </a:r>
            <a:r>
              <a:rPr lang="en-US" altLang="zh-CN" sz="2000" b="1" dirty="0" err="1">
                <a:solidFill>
                  <a:srgbClr val="000000"/>
                </a:solidFill>
              </a:rPr>
              <a:t>Qj</a:t>
            </a:r>
            <a:r>
              <a:rPr lang="en-US" altLang="zh-CN" sz="2000" b="1" dirty="0">
                <a:solidFill>
                  <a:srgbClr val="000000"/>
                </a:solidFill>
              </a:rPr>
              <a:t> </a:t>
            </a:r>
            <a:r>
              <a:rPr lang="en-US" altLang="zh-CN" sz="2000" b="1" dirty="0">
                <a:solidFill>
                  <a:srgbClr val="000000"/>
                </a:solidFill>
                <a:latin typeface="Symbol" pitchFamily="18" charset="2"/>
              </a:rPr>
              <a:t></a:t>
            </a:r>
            <a:r>
              <a:rPr lang="en-US" altLang="zh-CN" sz="2000" b="1" dirty="0">
                <a:solidFill>
                  <a:srgbClr val="000000"/>
                </a:solidFill>
              </a:rPr>
              <a:t>0});</a:t>
            </a:r>
          </a:p>
          <a:p>
            <a:pPr marL="228600" indent="-227013" eaLnBrk="1" hangingPunct="1">
              <a:lnSpc>
                <a:spcPct val="90000"/>
              </a:lnSpc>
              <a:spcBef>
                <a:spcPts val="10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rPr>
              <a:t>           </a:t>
            </a:r>
            <a:r>
              <a:rPr lang="en-US" altLang="zh-CN" sz="2000" b="1" dirty="0">
                <a:solidFill>
                  <a:srgbClr val="000000"/>
                </a:solidFill>
                <a:latin typeface="Symbol" pitchFamily="18" charset="2"/>
              </a:rPr>
              <a:t></a:t>
            </a:r>
            <a:r>
              <a:rPr lang="en-US" altLang="zh-CN" sz="2000" b="1" dirty="0">
                <a:solidFill>
                  <a:srgbClr val="000000"/>
                </a:solidFill>
              </a:rPr>
              <a:t> x (if(RS[x].</a:t>
            </a:r>
            <a:r>
              <a:rPr lang="en-US" altLang="zh-CN" sz="2000" b="1" dirty="0" err="1">
                <a:solidFill>
                  <a:srgbClr val="000000"/>
                </a:solidFill>
              </a:rPr>
              <a:t>Qk</a:t>
            </a:r>
            <a:r>
              <a:rPr lang="en-US" altLang="zh-CN" sz="2000" b="1" dirty="0">
                <a:solidFill>
                  <a:srgbClr val="000000"/>
                </a:solidFill>
              </a:rPr>
              <a:t> =r) {RS[x].</a:t>
            </a:r>
            <a:r>
              <a:rPr lang="en-US" altLang="zh-CN" sz="2000" b="1" dirty="0" err="1">
                <a:solidFill>
                  <a:srgbClr val="000000"/>
                </a:solidFill>
              </a:rPr>
              <a:t>Vk</a:t>
            </a:r>
            <a:r>
              <a:rPr lang="en-US" altLang="zh-CN" sz="2000" b="1" dirty="0">
                <a:solidFill>
                  <a:srgbClr val="000000"/>
                </a:solidFill>
              </a:rPr>
              <a:t> </a:t>
            </a:r>
            <a:r>
              <a:rPr lang="en-US" altLang="zh-CN" sz="2000" b="1" dirty="0">
                <a:solidFill>
                  <a:srgbClr val="000000"/>
                </a:solidFill>
                <a:latin typeface="Symbol" pitchFamily="18" charset="2"/>
              </a:rPr>
              <a:t></a:t>
            </a:r>
            <a:r>
              <a:rPr lang="en-US" altLang="zh-CN" sz="2000" b="1" dirty="0">
                <a:solidFill>
                  <a:srgbClr val="000000"/>
                </a:solidFill>
              </a:rPr>
              <a:t>result; RS[x].</a:t>
            </a:r>
            <a:r>
              <a:rPr lang="en-US" altLang="zh-CN" sz="2000" b="1" dirty="0" err="1">
                <a:solidFill>
                  <a:srgbClr val="000000"/>
                </a:solidFill>
              </a:rPr>
              <a:t>Qk</a:t>
            </a:r>
            <a:r>
              <a:rPr lang="en-US" altLang="zh-CN" sz="2000" b="1" dirty="0">
                <a:solidFill>
                  <a:srgbClr val="000000"/>
                </a:solidFill>
              </a:rPr>
              <a:t> </a:t>
            </a:r>
            <a:r>
              <a:rPr lang="en-US" altLang="zh-CN" sz="2000" b="1" dirty="0">
                <a:solidFill>
                  <a:srgbClr val="000000"/>
                </a:solidFill>
                <a:latin typeface="Symbol" pitchFamily="18" charset="2"/>
              </a:rPr>
              <a:t></a:t>
            </a:r>
            <a:r>
              <a:rPr lang="en-US" altLang="zh-CN" sz="2000" b="1" dirty="0">
                <a:solidFill>
                  <a:srgbClr val="000000"/>
                </a:solidFill>
              </a:rPr>
              <a:t>0});</a:t>
            </a:r>
          </a:p>
          <a:p>
            <a:pPr marL="228600" indent="-227013" eaLnBrk="1" hangingPunct="1">
              <a:lnSpc>
                <a:spcPct val="90000"/>
              </a:lnSpc>
              <a:spcBef>
                <a:spcPts val="10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rPr>
              <a:t>          RS[r].Busy  </a:t>
            </a:r>
            <a:r>
              <a:rPr lang="en-US" altLang="zh-CN" sz="2000" b="1" dirty="0">
                <a:solidFill>
                  <a:srgbClr val="000000"/>
                </a:solidFill>
                <a:latin typeface="Symbol" pitchFamily="18" charset="2"/>
              </a:rPr>
              <a:t></a:t>
            </a:r>
            <a:r>
              <a:rPr lang="en-US" altLang="zh-CN" sz="2000" b="1" dirty="0">
                <a:solidFill>
                  <a:srgbClr val="000000"/>
                </a:solidFill>
              </a:rPr>
              <a:t> no;</a:t>
            </a:r>
          </a:p>
          <a:p>
            <a:pPr marL="228600" indent="-227013" eaLnBrk="1" hangingPunct="1">
              <a:lnSpc>
                <a:spcPct val="90000"/>
              </a:lnSpc>
              <a:spcBef>
                <a:spcPts val="10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rPr>
              <a:t>    Store  </a:t>
            </a:r>
          </a:p>
          <a:p>
            <a:pPr marL="228600" indent="-227013" eaLnBrk="1" hangingPunct="1">
              <a:lnSpc>
                <a:spcPct val="90000"/>
              </a:lnSpc>
              <a:spcBef>
                <a:spcPts val="10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rPr>
              <a:t>        wait until: </a:t>
            </a:r>
            <a:endParaRPr lang="en-US" altLang="zh-CN" sz="2000" b="1" dirty="0" smtClean="0">
              <a:solidFill>
                <a:srgbClr val="000000"/>
              </a:solidFill>
            </a:endParaRPr>
          </a:p>
          <a:p>
            <a:pPr marL="228600" indent="-227013" eaLnBrk="1" hangingPunct="1">
              <a:lnSpc>
                <a:spcPct val="90000"/>
              </a:lnSpc>
              <a:spcBef>
                <a:spcPts val="10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rPr>
              <a:t> </a:t>
            </a:r>
            <a:r>
              <a:rPr lang="en-US" altLang="zh-CN" sz="2000" b="1" dirty="0" smtClean="0">
                <a:solidFill>
                  <a:srgbClr val="000000"/>
                </a:solidFill>
              </a:rPr>
              <a:t>              Execution </a:t>
            </a:r>
            <a:r>
              <a:rPr lang="en-US" altLang="zh-CN" sz="2000" b="1" dirty="0">
                <a:solidFill>
                  <a:srgbClr val="000000"/>
                </a:solidFill>
              </a:rPr>
              <a:t>complete </a:t>
            </a:r>
            <a:r>
              <a:rPr lang="en-US" altLang="zh-CN" sz="2000" b="1" dirty="0" smtClean="0">
                <a:solidFill>
                  <a:srgbClr val="000000"/>
                </a:solidFill>
              </a:rPr>
              <a:t>at r &amp; RS[r].</a:t>
            </a:r>
            <a:r>
              <a:rPr lang="en-US" altLang="zh-CN" sz="2000" b="1" dirty="0" err="1" smtClean="0">
                <a:solidFill>
                  <a:srgbClr val="000000"/>
                </a:solidFill>
              </a:rPr>
              <a:t>Qk</a:t>
            </a:r>
            <a:r>
              <a:rPr lang="en-US" altLang="zh-CN" sz="2000" b="1" dirty="0" smtClean="0">
                <a:solidFill>
                  <a:srgbClr val="000000"/>
                </a:solidFill>
              </a:rPr>
              <a:t> = 0</a:t>
            </a:r>
          </a:p>
          <a:p>
            <a:pPr marL="228600" indent="-227013" eaLnBrk="1" hangingPunct="1">
              <a:lnSpc>
                <a:spcPct val="90000"/>
              </a:lnSpc>
              <a:spcBef>
                <a:spcPts val="10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dirty="0" smtClean="0">
                <a:solidFill>
                  <a:srgbClr val="000000"/>
                </a:solidFill>
              </a:rPr>
              <a:t>        </a:t>
            </a:r>
            <a:r>
              <a:rPr lang="en-US" altLang="zh-CN" sz="2000" b="1" dirty="0">
                <a:solidFill>
                  <a:srgbClr val="000000"/>
                </a:solidFill>
              </a:rPr>
              <a:t>Action or bookkeeping</a:t>
            </a:r>
          </a:p>
          <a:p>
            <a:pPr marL="228600" indent="-227013" eaLnBrk="1" hangingPunct="1">
              <a:lnSpc>
                <a:spcPct val="90000"/>
              </a:lnSpc>
              <a:spcBef>
                <a:spcPts val="10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rPr>
              <a:t>             Mem[RS[r].A] </a:t>
            </a:r>
            <a:r>
              <a:rPr lang="en-US" altLang="zh-CN" sz="2000" b="1" dirty="0">
                <a:solidFill>
                  <a:srgbClr val="000000"/>
                </a:solidFill>
                <a:latin typeface="Symbol" pitchFamily="18" charset="2"/>
              </a:rPr>
              <a:t></a:t>
            </a:r>
            <a:r>
              <a:rPr lang="en-US" altLang="zh-CN" sz="2000" b="1" dirty="0">
                <a:solidFill>
                  <a:srgbClr val="000000"/>
                </a:solidFill>
              </a:rPr>
              <a:t> RS[r].</a:t>
            </a:r>
            <a:r>
              <a:rPr lang="en-US" altLang="zh-CN" sz="2000" b="1" dirty="0" err="1">
                <a:solidFill>
                  <a:srgbClr val="000000"/>
                </a:solidFill>
              </a:rPr>
              <a:t>Vk</a:t>
            </a:r>
            <a:r>
              <a:rPr lang="en-US" altLang="zh-CN" sz="2000" b="1" dirty="0">
                <a:solidFill>
                  <a:srgbClr val="000000"/>
                </a:solidFill>
              </a:rPr>
              <a:t>;</a:t>
            </a:r>
          </a:p>
          <a:p>
            <a:pPr marL="228600" indent="-227013" eaLnBrk="1" hangingPunct="1">
              <a:lnSpc>
                <a:spcPct val="90000"/>
              </a:lnSpc>
              <a:spcBef>
                <a:spcPts val="10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rPr>
              <a:t>             RS[r].Busy  </a:t>
            </a:r>
            <a:r>
              <a:rPr lang="en-US" altLang="zh-CN" sz="2000" b="1" dirty="0">
                <a:solidFill>
                  <a:srgbClr val="000000"/>
                </a:solidFill>
                <a:latin typeface="Symbol" pitchFamily="18" charset="2"/>
              </a:rPr>
              <a:t></a:t>
            </a:r>
            <a:r>
              <a:rPr lang="en-US" altLang="zh-CN" sz="2000" b="1" dirty="0">
                <a:solidFill>
                  <a:srgbClr val="000000"/>
                </a:solidFill>
              </a:rPr>
              <a:t> no;</a:t>
            </a:r>
          </a:p>
          <a:p>
            <a:pPr marL="228600" indent="-227013" eaLnBrk="1" hangingPunct="1">
              <a:lnSpc>
                <a:spcPct val="90000"/>
              </a:lnSpc>
              <a:spcBef>
                <a:spcPts val="10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2000" b="1" dirty="0">
              <a:solidFill>
                <a:srgbClr val="000000"/>
              </a:solidFill>
            </a:endParaRPr>
          </a:p>
        </p:txBody>
      </p:sp>
      <p:sp>
        <p:nvSpPr>
          <p:cNvPr id="111619" name="Text Box 2"/>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4F2DADBE-7DA6-443B-AFDB-BE08A58A0D83}"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11620" name="Text Box 3"/>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11621" name="Text Box 4"/>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18C1E4A-EEAB-474C-B4D0-CEDB1DA44D1A}"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106</a:t>
            </a:fld>
            <a:endParaRPr lang="zh-CN" altLang="zh-CN" sz="1200">
              <a:solidFill>
                <a:srgbClr val="898989"/>
              </a:solidFill>
            </a:endParaRPr>
          </a:p>
        </p:txBody>
      </p:sp>
      <p:sp>
        <p:nvSpPr>
          <p:cNvPr id="2" name="标题 1"/>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48366015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6"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F64616B-5B44-4134-9422-EE084FA9B5E1}"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20837"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20838"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A0FE627-0343-4B8B-85B2-331CEEC32BEE}"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107</a:t>
            </a:fld>
            <a:endParaRPr lang="zh-CN" altLang="zh-CN" sz="1200">
              <a:solidFill>
                <a:srgbClr val="898989"/>
              </a:solidFill>
            </a:endParaRPr>
          </a:p>
        </p:txBody>
      </p:sp>
      <p:sp>
        <p:nvSpPr>
          <p:cNvPr id="4" name="标题 3"/>
          <p:cNvSpPr>
            <a:spLocks noGrp="1"/>
          </p:cNvSpPr>
          <p:nvPr>
            <p:ph type="title"/>
          </p:nvPr>
        </p:nvSpPr>
        <p:spPr/>
        <p:txBody>
          <a:bodyPr/>
          <a:lstStyle/>
          <a:p>
            <a:r>
              <a:rPr lang="en-US" altLang="zh-CN" smtClean="0"/>
              <a:t>Tomasulo Loop Example</a:t>
            </a:r>
            <a:endParaRPr lang="zh-CN" altLang="en-US" dirty="0"/>
          </a:p>
        </p:txBody>
      </p:sp>
      <p:sp>
        <p:nvSpPr>
          <p:cNvPr id="8" name="内容占位符 7"/>
          <p:cNvSpPr>
            <a:spLocks noGrp="1"/>
          </p:cNvSpPr>
          <p:nvPr>
            <p:ph idx="1"/>
          </p:nvPr>
        </p:nvSpPr>
        <p:spPr>
          <a:xfrm>
            <a:off x="457199" y="3770811"/>
            <a:ext cx="8229600" cy="2236561"/>
          </a:xfrm>
        </p:spPr>
        <p:txBody>
          <a:bodyPr>
            <a:normAutofit fontScale="92500" lnSpcReduction="20000"/>
          </a:bodyPr>
          <a:lstStyle/>
          <a:p>
            <a:pPr marL="1587">
              <a:spcBef>
                <a:spcPts val="1000"/>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dirty="0">
                <a:solidFill>
                  <a:srgbClr val="000000"/>
                </a:solidFill>
              </a:rPr>
              <a:t>设</a:t>
            </a:r>
            <a:r>
              <a:rPr lang="en-US" altLang="zh-CN" dirty="0">
                <a:solidFill>
                  <a:srgbClr val="000000"/>
                </a:solidFill>
              </a:rPr>
              <a:t>Multiply</a:t>
            </a:r>
            <a:r>
              <a:rPr lang="zh-CN" altLang="zh-CN" dirty="0">
                <a:solidFill>
                  <a:srgbClr val="000000"/>
                </a:solidFill>
              </a:rPr>
              <a:t>执行阶段4</a:t>
            </a:r>
            <a:r>
              <a:rPr lang="en-US" altLang="zh-CN" dirty="0">
                <a:solidFill>
                  <a:srgbClr val="000000"/>
                </a:solidFill>
              </a:rPr>
              <a:t> clocks</a:t>
            </a:r>
          </a:p>
          <a:p>
            <a:pPr marL="228600" indent="-227013">
              <a:spcBef>
                <a:spcPts val="1000"/>
              </a:spcBef>
              <a:buClr>
                <a:srgbClr val="000000"/>
              </a:buClr>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dirty="0">
                <a:solidFill>
                  <a:srgbClr val="000000"/>
                </a:solidFill>
              </a:rPr>
              <a:t>第一次</a:t>
            </a:r>
            <a:r>
              <a:rPr lang="en-US" altLang="zh-CN" dirty="0">
                <a:solidFill>
                  <a:srgbClr val="000000"/>
                </a:solidFill>
              </a:rPr>
              <a:t>load </a:t>
            </a:r>
            <a:r>
              <a:rPr lang="zh-CN" altLang="zh-CN" dirty="0">
                <a:solidFill>
                  <a:srgbClr val="000000"/>
                </a:solidFill>
              </a:rPr>
              <a:t>需</a:t>
            </a:r>
            <a:r>
              <a:rPr lang="en-US" altLang="zh-CN" dirty="0">
                <a:solidFill>
                  <a:srgbClr val="000000"/>
                </a:solidFill>
              </a:rPr>
              <a:t>8 clocks (cache miss), </a:t>
            </a:r>
            <a:r>
              <a:rPr lang="zh-CN" altLang="zh-CN" dirty="0">
                <a:solidFill>
                  <a:srgbClr val="000000"/>
                </a:solidFill>
              </a:rPr>
              <a:t>第2次以后假设命中</a:t>
            </a:r>
            <a:r>
              <a:rPr lang="en-US" altLang="zh-CN" dirty="0">
                <a:solidFill>
                  <a:srgbClr val="000000"/>
                </a:solidFill>
              </a:rPr>
              <a:t>(hit)</a:t>
            </a:r>
          </a:p>
          <a:p>
            <a:pPr marL="228600" indent="-227013">
              <a:spcBef>
                <a:spcPts val="1000"/>
              </a:spcBef>
              <a:buClr>
                <a:srgbClr val="000000"/>
              </a:buClr>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dirty="0">
                <a:solidFill>
                  <a:srgbClr val="000000"/>
                </a:solidFill>
              </a:rPr>
              <a:t>为清楚起见，下面我们也列出</a:t>
            </a:r>
            <a:r>
              <a:rPr lang="en-US" altLang="zh-CN" dirty="0">
                <a:solidFill>
                  <a:srgbClr val="000000"/>
                </a:solidFill>
              </a:rPr>
              <a:t>SUBI, BNEZ</a:t>
            </a:r>
            <a:r>
              <a:rPr lang="zh-CN" altLang="zh-CN" dirty="0">
                <a:solidFill>
                  <a:srgbClr val="000000"/>
                </a:solidFill>
              </a:rPr>
              <a:t>的时钟周期</a:t>
            </a:r>
          </a:p>
          <a:p>
            <a:endParaRPr lang="zh-CN" altLang="en-US" dirty="0"/>
          </a:p>
        </p:txBody>
      </p:sp>
      <p:graphicFrame>
        <p:nvGraphicFramePr>
          <p:cNvPr id="6" name="表格 5"/>
          <p:cNvGraphicFramePr>
            <a:graphicFrameLocks noGrp="1"/>
          </p:cNvGraphicFramePr>
          <p:nvPr>
            <p:extLst>
              <p:ext uri="{D42A27DB-BD31-4B8C-83A1-F6EECF244321}">
                <p14:modId xmlns:p14="http://schemas.microsoft.com/office/powerpoint/2010/main" val="2535630149"/>
              </p:ext>
            </p:extLst>
          </p:nvPr>
        </p:nvGraphicFramePr>
        <p:xfrm>
          <a:off x="1524000" y="1169641"/>
          <a:ext cx="6096000" cy="2286000"/>
        </p:xfrm>
        <a:graphic>
          <a:graphicData uri="http://schemas.openxmlformats.org/drawingml/2006/table">
            <a:tbl>
              <a:tblPr firstRow="1" bandRow="1">
                <a:tableStyleId>{5C22544A-7EE6-4342-B048-85BDC9FD1C3A}</a:tableStyleId>
              </a:tblPr>
              <a:tblGrid>
                <a:gridCol w="1053737">
                  <a:extLst>
                    <a:ext uri="{9D8B030D-6E8A-4147-A177-3AD203B41FA5}">
                      <a16:colId xmlns:a16="http://schemas.microsoft.com/office/drawing/2014/main" val="3943193965"/>
                    </a:ext>
                  </a:extLst>
                </a:gridCol>
                <a:gridCol w="5042263">
                  <a:extLst>
                    <a:ext uri="{9D8B030D-6E8A-4147-A177-3AD203B41FA5}">
                      <a16:colId xmlns:a16="http://schemas.microsoft.com/office/drawing/2014/main" val="820166339"/>
                    </a:ext>
                  </a:extLst>
                </a:gridCol>
              </a:tblGrid>
              <a:tr h="370840">
                <a:tc>
                  <a:txBody>
                    <a:bodyPr/>
                    <a:lstStyle/>
                    <a:p>
                      <a:r>
                        <a:rPr lang="en-US" altLang="zh-CN" sz="2400" dirty="0" smtClean="0">
                          <a:solidFill>
                            <a:srgbClr val="000000"/>
                          </a:solidFill>
                          <a:latin typeface="Courier New" pitchFamily="49" charset="0"/>
                        </a:rPr>
                        <a:t>Loop:</a:t>
                      </a:r>
                      <a:endParaRPr lang="zh-CN" altLang="en-US" sz="2400" dirty="0"/>
                    </a:p>
                  </a:txBody>
                  <a:tcPr/>
                </a:tc>
                <a:tc>
                  <a:txBody>
                    <a:bodyPr/>
                    <a:lstStyle/>
                    <a:p>
                      <a:r>
                        <a:rPr lang="en-US" altLang="zh-CN" sz="2400" dirty="0" smtClean="0">
                          <a:solidFill>
                            <a:srgbClr val="000000"/>
                          </a:solidFill>
                          <a:latin typeface="Courier New" pitchFamily="49" charset="0"/>
                        </a:rPr>
                        <a:t>LD    F0</a:t>
                      </a:r>
                      <a:r>
                        <a:rPr lang="en-US" altLang="zh-CN" sz="2400" baseline="0" dirty="0" smtClean="0">
                          <a:solidFill>
                            <a:srgbClr val="000000"/>
                          </a:solidFill>
                          <a:latin typeface="Courier New" pitchFamily="49" charset="0"/>
                        </a:rPr>
                        <a:t>, </a:t>
                      </a:r>
                      <a:r>
                        <a:rPr lang="en-US" altLang="zh-CN" sz="2400" dirty="0" smtClean="0">
                          <a:solidFill>
                            <a:srgbClr val="000000"/>
                          </a:solidFill>
                          <a:latin typeface="Courier New" pitchFamily="49" charset="0"/>
                        </a:rPr>
                        <a:t>0(R1)</a:t>
                      </a:r>
                      <a:endParaRPr lang="zh-CN" altLang="en-US" sz="2400" dirty="0"/>
                    </a:p>
                  </a:txBody>
                  <a:tcPr/>
                </a:tc>
                <a:extLst>
                  <a:ext uri="{0D108BD9-81ED-4DB2-BD59-A6C34878D82A}">
                    <a16:rowId xmlns:a16="http://schemas.microsoft.com/office/drawing/2014/main" val="540732811"/>
                  </a:ext>
                </a:extLst>
              </a:tr>
              <a:tr h="370840">
                <a:tc>
                  <a:txBody>
                    <a:bodyPr/>
                    <a:lstStyle/>
                    <a:p>
                      <a:endParaRPr lang="zh-CN" altLang="en-US" sz="2400" dirty="0"/>
                    </a:p>
                  </a:txBody>
                  <a:tcPr/>
                </a:tc>
                <a:tc>
                  <a:txBody>
                    <a:bodyPr/>
                    <a:lstStyle/>
                    <a:p>
                      <a:r>
                        <a:rPr lang="en-US" altLang="zh-CN" sz="2400" dirty="0" smtClean="0">
                          <a:solidFill>
                            <a:srgbClr val="000000"/>
                          </a:solidFill>
                          <a:latin typeface="Courier New" pitchFamily="49" charset="0"/>
                        </a:rPr>
                        <a:t>MULTD F4,</a:t>
                      </a:r>
                      <a:r>
                        <a:rPr lang="en-US" altLang="zh-CN" sz="2400" baseline="0" dirty="0" smtClean="0">
                          <a:solidFill>
                            <a:srgbClr val="000000"/>
                          </a:solidFill>
                          <a:latin typeface="Courier New" pitchFamily="49" charset="0"/>
                        </a:rPr>
                        <a:t> </a:t>
                      </a:r>
                      <a:r>
                        <a:rPr lang="en-US" altLang="zh-CN" sz="2400" dirty="0" smtClean="0">
                          <a:solidFill>
                            <a:srgbClr val="000000"/>
                          </a:solidFill>
                          <a:latin typeface="Courier New" pitchFamily="49" charset="0"/>
                        </a:rPr>
                        <a:t>F0, F2</a:t>
                      </a:r>
                      <a:endParaRPr lang="zh-CN" altLang="en-US" sz="2400" dirty="0"/>
                    </a:p>
                  </a:txBody>
                  <a:tcPr/>
                </a:tc>
                <a:extLst>
                  <a:ext uri="{0D108BD9-81ED-4DB2-BD59-A6C34878D82A}">
                    <a16:rowId xmlns:a16="http://schemas.microsoft.com/office/drawing/2014/main" val="1486411803"/>
                  </a:ext>
                </a:extLst>
              </a:tr>
              <a:tr h="370840">
                <a:tc>
                  <a:txBody>
                    <a:bodyPr/>
                    <a:lstStyle/>
                    <a:p>
                      <a:endParaRPr lang="zh-CN" altLang="en-US" sz="2400" dirty="0"/>
                    </a:p>
                  </a:txBody>
                  <a:tcPr/>
                </a:tc>
                <a:tc>
                  <a:txBody>
                    <a:bodyPr/>
                    <a:lstStyle/>
                    <a:p>
                      <a:r>
                        <a:rPr lang="en-US" altLang="zh-CN" sz="2400" dirty="0" smtClean="0">
                          <a:solidFill>
                            <a:srgbClr val="000000"/>
                          </a:solidFill>
                          <a:latin typeface="Courier New" pitchFamily="49" charset="0"/>
                        </a:rPr>
                        <a:t>SD    F4,</a:t>
                      </a:r>
                      <a:r>
                        <a:rPr lang="en-US" altLang="zh-CN" sz="2400" baseline="0" dirty="0" smtClean="0">
                          <a:solidFill>
                            <a:srgbClr val="000000"/>
                          </a:solidFill>
                          <a:latin typeface="Courier New" pitchFamily="49" charset="0"/>
                        </a:rPr>
                        <a:t> </a:t>
                      </a:r>
                      <a:r>
                        <a:rPr lang="en-US" altLang="zh-CN" sz="2400" dirty="0" smtClean="0">
                          <a:solidFill>
                            <a:srgbClr val="000000"/>
                          </a:solidFill>
                          <a:latin typeface="Courier New" pitchFamily="49" charset="0"/>
                        </a:rPr>
                        <a:t>0(R1)</a:t>
                      </a:r>
                      <a:endParaRPr lang="zh-CN" altLang="en-US" sz="2400" dirty="0"/>
                    </a:p>
                  </a:txBody>
                  <a:tcPr/>
                </a:tc>
                <a:extLst>
                  <a:ext uri="{0D108BD9-81ED-4DB2-BD59-A6C34878D82A}">
                    <a16:rowId xmlns:a16="http://schemas.microsoft.com/office/drawing/2014/main" val="2114948102"/>
                  </a:ext>
                </a:extLst>
              </a:tr>
              <a:tr h="370840">
                <a:tc>
                  <a:txBody>
                    <a:bodyPr/>
                    <a:lstStyle/>
                    <a:p>
                      <a:endParaRPr lang="zh-CN" altLang="en-US" sz="2400" dirty="0"/>
                    </a:p>
                  </a:txBody>
                  <a:tcPr/>
                </a:tc>
                <a:tc>
                  <a:txBody>
                    <a:bodyPr/>
                    <a:lstStyle/>
                    <a:p>
                      <a:r>
                        <a:rPr lang="en-US" altLang="zh-CN" sz="2400" dirty="0" smtClean="0">
                          <a:solidFill>
                            <a:srgbClr val="000000"/>
                          </a:solidFill>
                          <a:latin typeface="Courier New" pitchFamily="49" charset="0"/>
                        </a:rPr>
                        <a:t>SUBI  R1,R1,#8</a:t>
                      </a:r>
                      <a:endParaRPr lang="zh-CN" altLang="en-US" sz="2400" dirty="0"/>
                    </a:p>
                  </a:txBody>
                  <a:tcPr/>
                </a:tc>
                <a:extLst>
                  <a:ext uri="{0D108BD9-81ED-4DB2-BD59-A6C34878D82A}">
                    <a16:rowId xmlns:a16="http://schemas.microsoft.com/office/drawing/2014/main" val="191905633"/>
                  </a:ext>
                </a:extLst>
              </a:tr>
              <a:tr h="370840">
                <a:tc>
                  <a:txBody>
                    <a:bodyPr/>
                    <a:lstStyle/>
                    <a:p>
                      <a:endParaRPr lang="zh-CN" altLang="en-US" sz="2400" dirty="0"/>
                    </a:p>
                  </a:txBody>
                  <a:tcPr/>
                </a:tc>
                <a:tc>
                  <a:txBody>
                    <a:bodyPr/>
                    <a:lstStyle/>
                    <a:p>
                      <a:r>
                        <a:rPr lang="en-US" altLang="zh-CN" sz="2400" dirty="0" smtClean="0">
                          <a:solidFill>
                            <a:srgbClr val="000000"/>
                          </a:solidFill>
                          <a:latin typeface="Courier New" pitchFamily="49" charset="0"/>
                        </a:rPr>
                        <a:t>BNEZ  R1  Loop</a:t>
                      </a:r>
                      <a:endParaRPr lang="zh-CN" altLang="en-US" sz="2400" dirty="0"/>
                    </a:p>
                  </a:txBody>
                  <a:tcPr/>
                </a:tc>
                <a:extLst>
                  <a:ext uri="{0D108BD9-81ED-4DB2-BD59-A6C34878D82A}">
                    <a16:rowId xmlns:a16="http://schemas.microsoft.com/office/drawing/2014/main" val="3668100705"/>
                  </a:ext>
                </a:extLst>
              </a:tr>
            </a:tbl>
          </a:graphicData>
        </a:graphic>
      </p:graphicFrame>
    </p:spTree>
    <p:extLst>
      <p:ext uri="{BB962C8B-B14F-4D97-AF65-F5344CB8AC3E}">
        <p14:creationId xmlns:p14="http://schemas.microsoft.com/office/powerpoint/2010/main" val="1858931135"/>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765847062"/>
              </p:ext>
            </p:extLst>
          </p:nvPr>
        </p:nvGraphicFramePr>
        <p:xfrm>
          <a:off x="279025" y="1044432"/>
          <a:ext cx="8567737" cy="5340356"/>
        </p:xfrm>
        <a:graphic>
          <a:graphicData uri="http://schemas.openxmlformats.org/drawingml/2006/table">
            <a:tbl>
              <a:tblPr>
                <a:tableStyleId>{5C22544A-7EE6-4342-B048-85BDC9FD1C3A}</a:tableStyleId>
              </a:tblPr>
              <a:tblGrid>
                <a:gridCol w="694388">
                  <a:extLst>
                    <a:ext uri="{9D8B030D-6E8A-4147-A177-3AD203B41FA5}">
                      <a16:colId xmlns:a16="http://schemas.microsoft.com/office/drawing/2014/main" val="20000"/>
                    </a:ext>
                  </a:extLst>
                </a:gridCol>
                <a:gridCol w="585890">
                  <a:extLst>
                    <a:ext uri="{9D8B030D-6E8A-4147-A177-3AD203B41FA5}">
                      <a16:colId xmlns:a16="http://schemas.microsoft.com/office/drawing/2014/main" val="20001"/>
                    </a:ext>
                  </a:extLst>
                </a:gridCol>
                <a:gridCol w="834174">
                  <a:extLst>
                    <a:ext uri="{9D8B030D-6E8A-4147-A177-3AD203B41FA5}">
                      <a16:colId xmlns:a16="http://schemas.microsoft.com/office/drawing/2014/main" val="20002"/>
                    </a:ext>
                  </a:extLst>
                </a:gridCol>
                <a:gridCol w="517512">
                  <a:extLst>
                    <a:ext uri="{9D8B030D-6E8A-4147-A177-3AD203B41FA5}">
                      <a16:colId xmlns:a16="http://schemas.microsoft.com/office/drawing/2014/main" val="20003"/>
                    </a:ext>
                  </a:extLst>
                </a:gridCol>
                <a:gridCol w="535940">
                  <a:extLst>
                    <a:ext uri="{9D8B030D-6E8A-4147-A177-3AD203B41FA5}">
                      <a16:colId xmlns:a16="http://schemas.microsoft.com/office/drawing/2014/main" val="20004"/>
                    </a:ext>
                  </a:extLst>
                </a:gridCol>
                <a:gridCol w="575983">
                  <a:extLst>
                    <a:ext uri="{9D8B030D-6E8A-4147-A177-3AD203B41FA5}">
                      <a16:colId xmlns:a16="http://schemas.microsoft.com/office/drawing/2014/main" val="20005"/>
                    </a:ext>
                  </a:extLst>
                </a:gridCol>
                <a:gridCol w="719978">
                  <a:extLst>
                    <a:ext uri="{9D8B030D-6E8A-4147-A177-3AD203B41FA5}">
                      <a16:colId xmlns:a16="http://schemas.microsoft.com/office/drawing/2014/main" val="20006"/>
                    </a:ext>
                  </a:extLst>
                </a:gridCol>
                <a:gridCol w="575983">
                  <a:extLst>
                    <a:ext uri="{9D8B030D-6E8A-4147-A177-3AD203B41FA5}">
                      <a16:colId xmlns:a16="http://schemas.microsoft.com/office/drawing/2014/main" val="20007"/>
                    </a:ext>
                  </a:extLst>
                </a:gridCol>
                <a:gridCol w="619559">
                  <a:extLst>
                    <a:ext uri="{9D8B030D-6E8A-4147-A177-3AD203B41FA5}">
                      <a16:colId xmlns:a16="http://schemas.microsoft.com/office/drawing/2014/main" val="20008"/>
                    </a:ext>
                  </a:extLst>
                </a:gridCol>
                <a:gridCol w="883033">
                  <a:extLst>
                    <a:ext uri="{9D8B030D-6E8A-4147-A177-3AD203B41FA5}">
                      <a16:colId xmlns:a16="http://schemas.microsoft.com/office/drawing/2014/main" val="20009"/>
                    </a:ext>
                  </a:extLst>
                </a:gridCol>
                <a:gridCol w="650989">
                  <a:extLst>
                    <a:ext uri="{9D8B030D-6E8A-4147-A177-3AD203B41FA5}">
                      <a16:colId xmlns:a16="http://schemas.microsoft.com/office/drawing/2014/main" val="20010"/>
                    </a:ext>
                  </a:extLst>
                </a:gridCol>
                <a:gridCol w="669071">
                  <a:extLst>
                    <a:ext uri="{9D8B030D-6E8A-4147-A177-3AD203B41FA5}">
                      <a16:colId xmlns:a16="http://schemas.microsoft.com/office/drawing/2014/main" val="20011"/>
                    </a:ext>
                  </a:extLst>
                </a:gridCol>
                <a:gridCol w="705237">
                  <a:extLst>
                    <a:ext uri="{9D8B030D-6E8A-4147-A177-3AD203B41FA5}">
                      <a16:colId xmlns:a16="http://schemas.microsoft.com/office/drawing/2014/main" val="20012"/>
                    </a:ext>
                  </a:extLst>
                </a:gridCol>
              </a:tblGrid>
              <a:tr h="291775">
                <a:tc gridSpan="3">
                  <a:txBody>
                    <a:bodyPr/>
                    <a:lstStyle/>
                    <a:p>
                      <a:pPr algn="l" fontAlgn="ctr"/>
                      <a:r>
                        <a:rPr lang="en-US" sz="1600" b="1" u="none" strike="noStrike" dirty="0">
                          <a:solidFill>
                            <a:srgbClr val="FF0000"/>
                          </a:solidFill>
                          <a:effectLst/>
                        </a:rPr>
                        <a:t>Instruction Status</a:t>
                      </a:r>
                      <a:endParaRPr lang="en-US" sz="1600" b="1" i="0" u="none" strike="noStrike" dirty="0">
                        <a:solidFill>
                          <a:srgbClr val="FF0000"/>
                        </a:solidFill>
                        <a:effectLst/>
                        <a:latin typeface="宋体" panose="02010600030101010101" pitchFamily="2" charset="-122"/>
                        <a:ea typeface="宋体" panose="02010600030101010101" pitchFamily="2" charset="-122"/>
                      </a:endParaRPr>
                    </a:p>
                  </a:txBody>
                  <a:tcPr marL="7619" marR="7619" marT="7621"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extLst>
                  <a:ext uri="{0D108BD9-81ED-4DB2-BD59-A6C34878D82A}">
                    <a16:rowId xmlns:a16="http://schemas.microsoft.com/office/drawing/2014/main" val="10000"/>
                  </a:ext>
                </a:extLst>
              </a:tr>
              <a:tr h="291775">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effectLst/>
                        </a:rPr>
                        <a:t>ITER</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200" u="none" strike="noStrike" dirty="0">
                          <a:effectLst/>
                        </a:rPr>
                        <a:t>Inst.</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err="1">
                          <a:effectLst/>
                        </a:rPr>
                        <a:t>i</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effectLst/>
                        </a:rPr>
                        <a:t>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effectLst/>
                        </a:rPr>
                        <a:t>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effectLst/>
                        </a:rPr>
                        <a:t>Issue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effectLst/>
                        </a:rPr>
                        <a:t>Exec</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effectLst/>
                        </a:rPr>
                        <a:t>WR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effectLst/>
                        </a:rPr>
                        <a:t>Busy</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effectLst/>
                        </a:rPr>
                        <a:t>Addr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effectLst/>
                        </a:rPr>
                        <a:t>Fu</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extLst>
                  <a:ext uri="{0D108BD9-81ED-4DB2-BD59-A6C34878D82A}">
                    <a16:rowId xmlns:a16="http://schemas.microsoft.com/office/drawing/2014/main" val="10001"/>
                  </a:ext>
                </a:extLst>
              </a:tr>
              <a:tr h="291775">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altLang="zh-CN" sz="1600" u="none" strike="noStrike" dirty="0">
                          <a:solidFill>
                            <a:srgbClr val="FF00FF"/>
                          </a:solidFill>
                          <a:effectLst/>
                        </a:rPr>
                        <a:t>1</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solidFill>
                            <a:srgbClr val="FF00FF"/>
                          </a:solidFill>
                          <a:effectLst/>
                        </a:rPr>
                        <a:t>LD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altLang="zh-CN" sz="1600" u="none" strike="noStrike">
                          <a:solidFill>
                            <a:srgbClr val="FF00FF"/>
                          </a:solidFill>
                          <a:effectLst/>
                        </a:rPr>
                        <a:t>0</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solidFill>
                            <a:srgbClr val="FF00FF"/>
                          </a:solidFill>
                          <a:effectLst/>
                        </a:rPr>
                        <a:t>R1</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r" fontAlgn="ctr"/>
                      <a:r>
                        <a:rPr lang="en-US" sz="1600" u="none" strike="noStrike">
                          <a:effectLst/>
                        </a:rPr>
                        <a:t>Load1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solidFill>
                            <a:srgbClr val="FF00FF"/>
                          </a:solidFill>
                          <a:effectLst/>
                        </a:rPr>
                        <a:t>No</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19" marR="7619" marT="7621" marB="0" anchor="ctr"/>
                </a:tc>
                <a:extLst>
                  <a:ext uri="{0D108BD9-81ED-4DB2-BD59-A6C34878D82A}">
                    <a16:rowId xmlns:a16="http://schemas.microsoft.com/office/drawing/2014/main" val="10002"/>
                  </a:ext>
                </a:extLst>
              </a:tr>
              <a:tr h="291775">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solidFill>
                            <a:srgbClr val="FF00FF"/>
                          </a:solidFill>
                          <a:effectLst/>
                        </a:rPr>
                        <a:t>MULTD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solidFill>
                            <a:srgbClr val="FF00FF"/>
                          </a:solidFill>
                          <a:effectLst/>
                        </a:rPr>
                        <a:t>F4</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solidFill>
                            <a:srgbClr val="FF00FF"/>
                          </a:solidFill>
                          <a:effectLst/>
                        </a:rPr>
                        <a:t>F2</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r" fontAlgn="ctr"/>
                      <a:r>
                        <a:rPr lang="en-US" sz="1600" u="none" strike="noStrike">
                          <a:effectLst/>
                        </a:rPr>
                        <a:t>Load2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solidFill>
                            <a:srgbClr val="0070C0"/>
                          </a:solidFill>
                          <a:effectLst/>
                        </a:rPr>
                        <a:t>No</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dirty="0">
                        <a:solidFill>
                          <a:srgbClr val="00FF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dirty="0">
                        <a:solidFill>
                          <a:srgbClr val="00FF00"/>
                        </a:solidFill>
                        <a:effectLst/>
                        <a:latin typeface="宋体" panose="02010600030101010101" pitchFamily="2" charset="-122"/>
                        <a:ea typeface="宋体" panose="02010600030101010101" pitchFamily="2" charset="-122"/>
                      </a:endParaRPr>
                    </a:p>
                  </a:txBody>
                  <a:tcPr marL="7619" marR="7619" marT="7621" marB="0" anchor="ctr"/>
                </a:tc>
                <a:extLst>
                  <a:ext uri="{0D108BD9-81ED-4DB2-BD59-A6C34878D82A}">
                    <a16:rowId xmlns:a16="http://schemas.microsoft.com/office/drawing/2014/main" val="10003"/>
                  </a:ext>
                </a:extLst>
              </a:tr>
              <a:tr h="291775">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solidFill>
                            <a:srgbClr val="FF00FF"/>
                          </a:solidFill>
                          <a:effectLst/>
                        </a:rPr>
                        <a:t>SD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solidFill>
                            <a:srgbClr val="FF00FF"/>
                          </a:solidFill>
                          <a:effectLst/>
                        </a:rPr>
                        <a:t>F4 </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altLang="zh-CN" sz="1600" u="none" strike="noStrike" dirty="0">
                          <a:solidFill>
                            <a:srgbClr val="FF00FF"/>
                          </a:solidFill>
                          <a:effectLst/>
                        </a:rPr>
                        <a:t>0</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solidFill>
                            <a:srgbClr val="FF00FF"/>
                          </a:solidFill>
                          <a:effectLst/>
                        </a:rPr>
                        <a:t>R1</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r" fontAlgn="ctr"/>
                      <a:r>
                        <a:rPr lang="en-US" sz="1600" u="none" strike="noStrike">
                          <a:effectLst/>
                        </a:rPr>
                        <a:t>Load3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effectLst/>
                        </a:rPr>
                        <a:t>No</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extLst>
                  <a:ext uri="{0D108BD9-81ED-4DB2-BD59-A6C34878D82A}">
                    <a16:rowId xmlns:a16="http://schemas.microsoft.com/office/drawing/2014/main" val="10004"/>
                  </a:ext>
                </a:extLst>
              </a:tr>
              <a:tr h="291775">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altLang="zh-CN" sz="1600" u="none" strike="noStrike" dirty="0">
                          <a:solidFill>
                            <a:srgbClr val="0070C0"/>
                          </a:solidFill>
                          <a:effectLst/>
                        </a:rPr>
                        <a:t>2</a:t>
                      </a:r>
                      <a:endParaRPr lang="en-US" altLang="zh-CN" sz="1600" b="0" i="0" u="none" strike="noStrike" dirty="0">
                        <a:solidFill>
                          <a:srgbClr val="0070C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solidFill>
                            <a:srgbClr val="0070C0"/>
                          </a:solidFill>
                          <a:effectLst/>
                        </a:rPr>
                        <a:t>LD</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solidFill>
                            <a:srgbClr val="0070C0"/>
                          </a:solidFill>
                          <a:effectLst/>
                        </a:rPr>
                        <a:t>F0</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altLang="zh-CN" sz="1600" u="none" strike="noStrike" dirty="0">
                          <a:solidFill>
                            <a:srgbClr val="0070C0"/>
                          </a:solidFill>
                          <a:effectLst/>
                        </a:rPr>
                        <a:t>0</a:t>
                      </a:r>
                      <a:endParaRPr lang="en-US" altLang="zh-CN" sz="1600" b="0" i="0" u="none" strike="noStrike" dirty="0">
                        <a:solidFill>
                          <a:srgbClr val="0070C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solidFill>
                            <a:srgbClr val="0070C0"/>
                          </a:solidFill>
                          <a:effectLst/>
                        </a:rPr>
                        <a:t>R1</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r" fontAlgn="ctr"/>
                      <a:r>
                        <a:rPr lang="en-US" sz="1600" u="none" strike="noStrike">
                          <a:effectLst/>
                        </a:rPr>
                        <a:t>Store1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solidFill>
                            <a:srgbClr val="FF00FF"/>
                          </a:solidFill>
                          <a:effectLst/>
                        </a:rPr>
                        <a:t>No</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19" marR="7619" marT="7621" marB="0" anchor="ctr"/>
                </a:tc>
                <a:extLst>
                  <a:ext uri="{0D108BD9-81ED-4DB2-BD59-A6C34878D82A}">
                    <a16:rowId xmlns:a16="http://schemas.microsoft.com/office/drawing/2014/main" val="10005"/>
                  </a:ext>
                </a:extLst>
              </a:tr>
              <a:tr h="291775">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altLang="zh-CN" sz="1600" u="none" strike="noStrike">
                          <a:solidFill>
                            <a:srgbClr val="0070C0"/>
                          </a:solidFill>
                          <a:effectLst/>
                        </a:rPr>
                        <a:t>2</a:t>
                      </a:r>
                      <a:endParaRPr lang="en-US" altLang="zh-CN" sz="1600" b="0" i="0" u="none" strike="noStrike">
                        <a:solidFill>
                          <a:srgbClr val="0070C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solidFill>
                            <a:srgbClr val="0070C0"/>
                          </a:solidFill>
                          <a:effectLst/>
                        </a:rPr>
                        <a:t>MULTD</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solidFill>
                            <a:srgbClr val="0070C0"/>
                          </a:solidFill>
                          <a:effectLst/>
                        </a:rPr>
                        <a:t>F4</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solidFill>
                            <a:srgbClr val="0070C0"/>
                          </a:solidFill>
                          <a:effectLst/>
                        </a:rPr>
                        <a:t>F0</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solidFill>
                            <a:srgbClr val="0070C0"/>
                          </a:solidFill>
                          <a:effectLst/>
                        </a:rPr>
                        <a:t>F2</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r" fontAlgn="ctr"/>
                      <a:r>
                        <a:rPr lang="en-US" sz="1600" u="none" strike="noStrike" dirty="0">
                          <a:effectLst/>
                        </a:rPr>
                        <a:t>Store2</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solidFill>
                            <a:srgbClr val="0070C0"/>
                          </a:solidFill>
                          <a:effectLst/>
                        </a:rPr>
                        <a:t>No</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dirty="0">
                        <a:solidFill>
                          <a:srgbClr val="00FF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dirty="0">
                        <a:solidFill>
                          <a:srgbClr val="00FF00"/>
                        </a:solidFill>
                        <a:effectLst/>
                        <a:latin typeface="宋体" panose="02010600030101010101" pitchFamily="2" charset="-122"/>
                        <a:ea typeface="宋体" panose="02010600030101010101" pitchFamily="2" charset="-122"/>
                      </a:endParaRPr>
                    </a:p>
                  </a:txBody>
                  <a:tcPr marL="7619" marR="7619" marT="7621" marB="0" anchor="ctr"/>
                </a:tc>
                <a:extLst>
                  <a:ext uri="{0D108BD9-81ED-4DB2-BD59-A6C34878D82A}">
                    <a16:rowId xmlns:a16="http://schemas.microsoft.com/office/drawing/2014/main" val="10006"/>
                  </a:ext>
                </a:extLst>
              </a:tr>
              <a:tr h="291775">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altLang="zh-CN" sz="1600" u="none" strike="noStrike">
                          <a:solidFill>
                            <a:srgbClr val="0070C0"/>
                          </a:solidFill>
                          <a:effectLst/>
                        </a:rPr>
                        <a:t>2</a:t>
                      </a:r>
                      <a:endParaRPr lang="en-US" altLang="zh-CN" sz="1600" b="0" i="0" u="none" strike="noStrike">
                        <a:solidFill>
                          <a:srgbClr val="0070C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solidFill>
                            <a:srgbClr val="0070C0"/>
                          </a:solidFill>
                          <a:effectLst/>
                        </a:rPr>
                        <a:t>SD</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solidFill>
                            <a:srgbClr val="0070C0"/>
                          </a:solidFill>
                          <a:effectLst/>
                        </a:rPr>
                        <a:t>F4 </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altLang="zh-CN" sz="1600" u="none" strike="noStrike" dirty="0">
                          <a:solidFill>
                            <a:srgbClr val="0070C0"/>
                          </a:solidFill>
                          <a:effectLst/>
                        </a:rPr>
                        <a:t>0</a:t>
                      </a:r>
                      <a:endParaRPr lang="en-US" altLang="zh-CN" sz="1600" b="0" i="0" u="none" strike="noStrike" dirty="0">
                        <a:solidFill>
                          <a:srgbClr val="0070C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solidFill>
                            <a:srgbClr val="0070C0"/>
                          </a:solidFill>
                          <a:effectLst/>
                        </a:rPr>
                        <a:t>R1</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r" fontAlgn="ctr"/>
                      <a:r>
                        <a:rPr lang="en-US" sz="1600" u="none" strike="noStrike" dirty="0">
                          <a:effectLst/>
                        </a:rPr>
                        <a:t>Store3</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effectLst/>
                        </a:rPr>
                        <a:t>No</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extLst>
                  <a:ext uri="{0D108BD9-81ED-4DB2-BD59-A6C34878D82A}">
                    <a16:rowId xmlns:a16="http://schemas.microsoft.com/office/drawing/2014/main" val="10007"/>
                  </a:ext>
                </a:extLst>
              </a:tr>
              <a:tr h="293323">
                <a:tc gridSpan="3">
                  <a:txBody>
                    <a:bodyPr/>
                    <a:lstStyle/>
                    <a:p>
                      <a:pPr marL="0" algn="l" defTabSz="914400" rtl="0" eaLnBrk="1" fontAlgn="ctr" latinLnBrk="0" hangingPunct="1"/>
                      <a:r>
                        <a:rPr lang="en-US" sz="1800" b="1" u="none" strike="noStrike" kern="1200" dirty="0">
                          <a:solidFill>
                            <a:srgbClr val="FF0000"/>
                          </a:solidFill>
                          <a:effectLst/>
                          <a:latin typeface="+mn-lt"/>
                          <a:ea typeface="+mn-ea"/>
                          <a:cs typeface="+mn-cs"/>
                        </a:rPr>
                        <a:t>Reservation Station:</a:t>
                      </a:r>
                    </a:p>
                  </a:txBody>
                  <a:tcPr marL="7619" marR="7619" marT="7621"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extLst>
                  <a:ext uri="{0D108BD9-81ED-4DB2-BD59-A6C34878D82A}">
                    <a16:rowId xmlns:a16="http://schemas.microsoft.com/office/drawing/2014/main" val="10008"/>
                  </a:ext>
                </a:extLst>
              </a:tr>
              <a:tr h="291775">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effectLst/>
                        </a:rPr>
                        <a:t>Time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effectLst/>
                        </a:rPr>
                        <a:t>Name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effectLst/>
                        </a:rPr>
                        <a:t>Busy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effectLst/>
                        </a:rPr>
                        <a:t>Op</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err="1">
                          <a:effectLst/>
                        </a:rPr>
                        <a:t>Vj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err="1">
                          <a:effectLst/>
                        </a:rPr>
                        <a:t>Vk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effectLst/>
                        </a:rPr>
                        <a:t>Qj </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effectLst/>
                        </a:rPr>
                        <a:t>Qk</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effectLst/>
                        </a:rPr>
                        <a:t>Code</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extLst>
                  <a:ext uri="{0D108BD9-81ED-4DB2-BD59-A6C34878D82A}">
                    <a16:rowId xmlns:a16="http://schemas.microsoft.com/office/drawing/2014/main" val="10009"/>
                  </a:ext>
                </a:extLst>
              </a:tr>
              <a:tr h="291775">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effectLst/>
                        </a:rPr>
                        <a:t>Add1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effectLst/>
                        </a:rPr>
                        <a:t>No</a:t>
                      </a:r>
                      <a:endParaRPr lang="en-US" sz="1600" b="0" i="0" u="none" strike="noStrike" dirty="0">
                        <a:solidFill>
                          <a:srgbClr val="FF66FF"/>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effectLst/>
                        </a:rPr>
                        <a:t>LD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altLang="zh-CN" sz="1600" u="none" strike="noStrike">
                          <a:effectLst/>
                        </a:rPr>
                        <a:t>0</a:t>
                      </a: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extLst>
                  <a:ext uri="{0D108BD9-81ED-4DB2-BD59-A6C34878D82A}">
                    <a16:rowId xmlns:a16="http://schemas.microsoft.com/office/drawing/2014/main" val="10010"/>
                  </a:ext>
                </a:extLst>
              </a:tr>
              <a:tr h="291775">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effectLst/>
                        </a:rPr>
                        <a:t>Add2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effectLst/>
                        </a:rPr>
                        <a:t>No</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effectLst/>
                        </a:rPr>
                        <a:t>MULTD</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F4</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F0</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extLst>
                  <a:ext uri="{0D108BD9-81ED-4DB2-BD59-A6C34878D82A}">
                    <a16:rowId xmlns:a16="http://schemas.microsoft.com/office/drawing/2014/main" val="10011"/>
                  </a:ext>
                </a:extLst>
              </a:tr>
              <a:tr h="291775">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effectLst/>
                        </a:rPr>
                        <a:t>Add3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effectLst/>
                        </a:rPr>
                        <a:t>No</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effectLst/>
                        </a:rPr>
                        <a:t>SD</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effectLst/>
                        </a:rPr>
                        <a:t>F4 </a:t>
                      </a:r>
                      <a:endParaRPr lang="en-US" sz="1600" b="0" i="0" u="none" strike="noStrike" dirty="0">
                        <a:solidFill>
                          <a:srgbClr val="FF66FF"/>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altLang="zh-CN" sz="1600" u="none" strike="noStrike" dirty="0">
                          <a:effectLst/>
                        </a:rPr>
                        <a:t>0</a:t>
                      </a:r>
                      <a:endParaRPr lang="en-US" altLang="zh-CN" sz="1600" b="0" i="0" u="none" strike="noStrike" dirty="0">
                        <a:solidFill>
                          <a:srgbClr val="FF66FF"/>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extLst>
                  <a:ext uri="{0D108BD9-81ED-4DB2-BD59-A6C34878D82A}">
                    <a16:rowId xmlns:a16="http://schemas.microsoft.com/office/drawing/2014/main" val="10012"/>
                  </a:ext>
                </a:extLst>
              </a:tr>
              <a:tr h="291775">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effectLst/>
                        </a:rPr>
                        <a:t>Mult1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effectLst/>
                        </a:rPr>
                        <a:t>No</a:t>
                      </a:r>
                      <a:endParaRPr lang="en-US" sz="1600" b="0" i="0" u="none" strike="noStrike" dirty="0">
                        <a:solidFill>
                          <a:srgbClr val="FF66FF"/>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effectLst/>
                        </a:rPr>
                        <a:t>SUBI</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#8</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extLst>
                  <a:ext uri="{0D108BD9-81ED-4DB2-BD59-A6C34878D82A}">
                    <a16:rowId xmlns:a16="http://schemas.microsoft.com/office/drawing/2014/main" val="10013"/>
                  </a:ext>
                </a:extLst>
              </a:tr>
              <a:tr h="291775">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effectLst/>
                        </a:rPr>
                        <a:t>Mult2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effectLst/>
                        </a:rPr>
                        <a:t>No</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effectLst/>
                        </a:rPr>
                        <a:t>BNEZ</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Loop</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extLst>
                  <a:ext uri="{0D108BD9-81ED-4DB2-BD59-A6C34878D82A}">
                    <a16:rowId xmlns:a16="http://schemas.microsoft.com/office/drawing/2014/main" val="10014"/>
                  </a:ext>
                </a:extLst>
              </a:tr>
              <a:tr h="86858">
                <a:tc>
                  <a:txBody>
                    <a:bodyPr/>
                    <a:lstStyle/>
                    <a:p>
                      <a:pPr algn="l" fontAlgn="ctr"/>
                      <a:endParaRPr lang="zh-CN" altLang="en-US" sz="2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extLst>
                  <a:ext uri="{0D108BD9-81ED-4DB2-BD59-A6C34878D82A}">
                    <a16:rowId xmlns:a16="http://schemas.microsoft.com/office/drawing/2014/main" val="10015"/>
                  </a:ext>
                </a:extLst>
              </a:tr>
              <a:tr h="291775">
                <a:tc gridSpan="3">
                  <a:txBody>
                    <a:bodyPr/>
                    <a:lstStyle/>
                    <a:p>
                      <a:pPr marL="0" algn="l" defTabSz="914400" rtl="0" eaLnBrk="1" fontAlgn="ctr" latinLnBrk="0" hangingPunct="1"/>
                      <a:r>
                        <a:rPr lang="en-US" sz="1600" b="1" u="none" strike="noStrike" kern="1200" dirty="0">
                          <a:solidFill>
                            <a:srgbClr val="FF0000"/>
                          </a:solidFill>
                          <a:effectLst/>
                          <a:latin typeface="+mn-lt"/>
                          <a:ea typeface="+mn-ea"/>
                          <a:cs typeface="+mn-cs"/>
                        </a:rPr>
                        <a:t>Register Result Status</a:t>
                      </a:r>
                    </a:p>
                  </a:txBody>
                  <a:tcPr marL="7619" marR="7619" marT="7621"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extLst>
                  <a:ext uri="{0D108BD9-81ED-4DB2-BD59-A6C34878D82A}">
                    <a16:rowId xmlns:a16="http://schemas.microsoft.com/office/drawing/2014/main" val="10016"/>
                  </a:ext>
                </a:extLst>
              </a:tr>
              <a:tr h="291775">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effectLst/>
                        </a:rPr>
                        <a:t>Clock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effectLst/>
                        </a:rPr>
                        <a:t>F4</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effectLst/>
                        </a:rPr>
                        <a:t>F6</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effectLst/>
                        </a:rPr>
                        <a:t>F8</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effectLst/>
                        </a:rPr>
                        <a:t>F10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effectLst/>
                        </a:rPr>
                        <a:t>F12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altLang="zh-CN" sz="1600" u="none" strike="noStrike" dirty="0">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effectLst/>
                        </a:rPr>
                        <a:t>F30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extLst>
                  <a:ext uri="{0D108BD9-81ED-4DB2-BD59-A6C34878D82A}">
                    <a16:rowId xmlns:a16="http://schemas.microsoft.com/office/drawing/2014/main" val="10017"/>
                  </a:ext>
                </a:extLst>
              </a:tr>
              <a:tr h="291775">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altLang="zh-CN" sz="1600" u="none" strike="noStrike">
                          <a:effectLst/>
                        </a:rPr>
                        <a:t>0</a:t>
                      </a: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altLang="zh-CN" sz="1600" u="none" strike="noStrike" dirty="0">
                          <a:effectLst/>
                        </a:rPr>
                        <a:t>80</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extLst>
                  <a:ext uri="{0D108BD9-81ED-4DB2-BD59-A6C34878D82A}">
                    <a16:rowId xmlns:a16="http://schemas.microsoft.com/office/drawing/2014/main" val="10018"/>
                  </a:ext>
                </a:extLst>
              </a:tr>
            </a:tbl>
          </a:graphicData>
        </a:graphic>
      </p:graphicFrame>
      <p:sp>
        <p:nvSpPr>
          <p:cNvPr id="2" name="标题 1"/>
          <p:cNvSpPr>
            <a:spLocks noGrp="1"/>
          </p:cNvSpPr>
          <p:nvPr>
            <p:ph type="title"/>
          </p:nvPr>
        </p:nvSpPr>
        <p:spPr/>
        <p:txBody>
          <a:bodyPr/>
          <a:lstStyle/>
          <a:p>
            <a:r>
              <a:rPr lang="en-US" altLang="zh-CN" smtClean="0"/>
              <a:t>Loop Example</a:t>
            </a:r>
            <a:endParaRPr lang="zh-CN" altLang="en-US" dirty="0"/>
          </a:p>
        </p:txBody>
      </p:sp>
    </p:spTree>
    <p:extLst>
      <p:ext uri="{BB962C8B-B14F-4D97-AF65-F5344CB8AC3E}">
        <p14:creationId xmlns:p14="http://schemas.microsoft.com/office/powerpoint/2010/main" val="4913595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82529759"/>
              </p:ext>
            </p:extLst>
          </p:nvPr>
        </p:nvGraphicFramePr>
        <p:xfrm>
          <a:off x="360363" y="1076188"/>
          <a:ext cx="8569325" cy="5338764"/>
        </p:xfrm>
        <a:graphic>
          <a:graphicData uri="http://schemas.openxmlformats.org/drawingml/2006/table">
            <a:tbl>
              <a:tblPr>
                <a:tableStyleId>{5C22544A-7EE6-4342-B048-85BDC9FD1C3A}</a:tableStyleId>
              </a:tblPr>
              <a:tblGrid>
                <a:gridCol w="694516">
                  <a:extLst>
                    <a:ext uri="{9D8B030D-6E8A-4147-A177-3AD203B41FA5}">
                      <a16:colId xmlns:a16="http://schemas.microsoft.com/office/drawing/2014/main" val="20000"/>
                    </a:ext>
                  </a:extLst>
                </a:gridCol>
                <a:gridCol w="585999">
                  <a:extLst>
                    <a:ext uri="{9D8B030D-6E8A-4147-A177-3AD203B41FA5}">
                      <a16:colId xmlns:a16="http://schemas.microsoft.com/office/drawing/2014/main" val="20001"/>
                    </a:ext>
                  </a:extLst>
                </a:gridCol>
                <a:gridCol w="824230">
                  <a:extLst>
                    <a:ext uri="{9D8B030D-6E8A-4147-A177-3AD203B41FA5}">
                      <a16:colId xmlns:a16="http://schemas.microsoft.com/office/drawing/2014/main" val="20002"/>
                    </a:ext>
                  </a:extLst>
                </a:gridCol>
                <a:gridCol w="526187">
                  <a:extLst>
                    <a:ext uri="{9D8B030D-6E8A-4147-A177-3AD203B41FA5}">
                      <a16:colId xmlns:a16="http://schemas.microsoft.com/office/drawing/2014/main" val="20003"/>
                    </a:ext>
                  </a:extLst>
                </a:gridCol>
                <a:gridCol w="537559">
                  <a:extLst>
                    <a:ext uri="{9D8B030D-6E8A-4147-A177-3AD203B41FA5}">
                      <a16:colId xmlns:a16="http://schemas.microsoft.com/office/drawing/2014/main" val="20004"/>
                    </a:ext>
                  </a:extLst>
                </a:gridCol>
                <a:gridCol w="576089">
                  <a:extLst>
                    <a:ext uri="{9D8B030D-6E8A-4147-A177-3AD203B41FA5}">
                      <a16:colId xmlns:a16="http://schemas.microsoft.com/office/drawing/2014/main" val="20005"/>
                    </a:ext>
                  </a:extLst>
                </a:gridCol>
                <a:gridCol w="720112">
                  <a:extLst>
                    <a:ext uri="{9D8B030D-6E8A-4147-A177-3AD203B41FA5}">
                      <a16:colId xmlns:a16="http://schemas.microsoft.com/office/drawing/2014/main" val="20006"/>
                    </a:ext>
                  </a:extLst>
                </a:gridCol>
                <a:gridCol w="576089">
                  <a:extLst>
                    <a:ext uri="{9D8B030D-6E8A-4147-A177-3AD203B41FA5}">
                      <a16:colId xmlns:a16="http://schemas.microsoft.com/office/drawing/2014/main" val="20007"/>
                    </a:ext>
                  </a:extLst>
                </a:gridCol>
                <a:gridCol w="619674">
                  <a:extLst>
                    <a:ext uri="{9D8B030D-6E8A-4147-A177-3AD203B41FA5}">
                      <a16:colId xmlns:a16="http://schemas.microsoft.com/office/drawing/2014/main" val="20008"/>
                    </a:ext>
                  </a:extLst>
                </a:gridCol>
                <a:gridCol w="883197">
                  <a:extLst>
                    <a:ext uri="{9D8B030D-6E8A-4147-A177-3AD203B41FA5}">
                      <a16:colId xmlns:a16="http://schemas.microsoft.com/office/drawing/2014/main" val="20009"/>
                    </a:ext>
                  </a:extLst>
                </a:gridCol>
                <a:gridCol w="651110">
                  <a:extLst>
                    <a:ext uri="{9D8B030D-6E8A-4147-A177-3AD203B41FA5}">
                      <a16:colId xmlns:a16="http://schemas.microsoft.com/office/drawing/2014/main" val="20010"/>
                    </a:ext>
                  </a:extLst>
                </a:gridCol>
                <a:gridCol w="669195">
                  <a:extLst>
                    <a:ext uri="{9D8B030D-6E8A-4147-A177-3AD203B41FA5}">
                      <a16:colId xmlns:a16="http://schemas.microsoft.com/office/drawing/2014/main" val="20011"/>
                    </a:ext>
                  </a:extLst>
                </a:gridCol>
                <a:gridCol w="705368">
                  <a:extLst>
                    <a:ext uri="{9D8B030D-6E8A-4147-A177-3AD203B41FA5}">
                      <a16:colId xmlns:a16="http://schemas.microsoft.com/office/drawing/2014/main" val="20012"/>
                    </a:ext>
                  </a:extLst>
                </a:gridCol>
              </a:tblGrid>
              <a:tr h="291688">
                <a:tc gridSpan="3">
                  <a:txBody>
                    <a:bodyPr/>
                    <a:lstStyle/>
                    <a:p>
                      <a:pPr algn="l" fontAlgn="ctr"/>
                      <a:r>
                        <a:rPr lang="en-US" sz="1600" b="1" u="none" strike="noStrike" dirty="0">
                          <a:solidFill>
                            <a:srgbClr val="FF0000"/>
                          </a:solidFill>
                          <a:effectLst/>
                        </a:rPr>
                        <a:t>Instruction Status</a:t>
                      </a:r>
                      <a:endParaRPr lang="en-US" sz="1600" b="1" i="0" u="none" strike="noStrike" dirty="0">
                        <a:solidFill>
                          <a:srgbClr val="FF0000"/>
                        </a:solidFill>
                        <a:effectLst/>
                        <a:latin typeface="宋体" panose="02010600030101010101" pitchFamily="2" charset="-122"/>
                        <a:ea typeface="宋体" panose="02010600030101010101" pitchFamily="2" charset="-122"/>
                      </a:endParaRP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ITER</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Inst.</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i</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Issue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Exec</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WR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Busy</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1</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LD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0</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R1</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400" u="none" strike="noStrike" dirty="0">
                          <a:effectLst/>
                        </a:rPr>
                        <a:t>　</a:t>
                      </a:r>
                      <a:r>
                        <a:rPr lang="en-US" altLang="zh-CN" sz="1400" u="none" strike="noStrike" dirty="0" smtClean="0">
                          <a:effectLst/>
                        </a:rPr>
                        <a:t>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400" u="none" strike="noStrike">
                          <a:effectLst/>
                        </a:rPr>
                        <a:t>　</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b="0" i="0" u="none" strike="noStrike" dirty="0" smtClean="0">
                          <a:solidFill>
                            <a:srgbClr val="FF00FF"/>
                          </a:solidFill>
                          <a:effectLst/>
                          <a:latin typeface="+mn-lt"/>
                          <a:ea typeface="+mn-ea"/>
                        </a:rPr>
                        <a:t>Yes</a:t>
                      </a:r>
                      <a:r>
                        <a:rPr lang="en-US" sz="1200" b="0" i="0" u="none" strike="noStrike" baseline="0" dirty="0" smtClean="0">
                          <a:solidFill>
                            <a:srgbClr val="FF00FF"/>
                          </a:solidFill>
                          <a:effectLst/>
                          <a:latin typeface="+mn-lt"/>
                          <a:ea typeface="+mn-ea"/>
                        </a:rPr>
                        <a:t> </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80</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MULTD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F2</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400" u="none" strike="noStrike">
                          <a:effectLst/>
                        </a:rPr>
                        <a:t>　</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solidFill>
                            <a:srgbClr val="0070C0"/>
                          </a:solidFill>
                          <a:effectLst/>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SD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 </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0</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R1</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400" u="none" strike="noStrike">
                          <a:effectLst/>
                        </a:rPr>
                        <a:t>　</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solidFill>
                            <a:srgbClr val="FF00FF"/>
                          </a:solidFill>
                          <a:effectLst/>
                        </a:rPr>
                        <a:t>No</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4"/>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0070C0"/>
                          </a:solidFill>
                          <a:effectLst/>
                        </a:rPr>
                        <a:t>2</a:t>
                      </a:r>
                      <a:endParaRPr lang="en-US" altLang="zh-CN"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0070C0"/>
                          </a:solidFill>
                          <a:effectLst/>
                        </a:rPr>
                        <a:t>LD</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0070C0"/>
                          </a:solidFill>
                          <a:effectLst/>
                        </a:rPr>
                        <a:t>F0</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0070C0"/>
                          </a:solidFill>
                          <a:effectLst/>
                        </a:rPr>
                        <a:t>0</a:t>
                      </a:r>
                      <a:endParaRPr lang="en-US" altLang="zh-CN"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0070C0"/>
                          </a:solidFill>
                          <a:effectLst/>
                        </a:rPr>
                        <a:t>R1</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400" u="none" strike="noStrike">
                          <a:effectLst/>
                        </a:rPr>
                        <a:t>　</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Store1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a:effectLst/>
                        </a:rPr>
                        <a:t>No</a:t>
                      </a:r>
                      <a:endParaRPr lang="en-US" sz="1200" b="0" i="0" u="none" strike="noStrike">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5"/>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0070C0"/>
                          </a:solidFill>
                          <a:effectLst/>
                        </a:rPr>
                        <a:t>2</a:t>
                      </a:r>
                      <a:endParaRPr lang="en-US" altLang="zh-CN"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0070C0"/>
                          </a:solidFill>
                          <a:effectLst/>
                        </a:rPr>
                        <a:t>MULTD</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0070C0"/>
                          </a:solidFill>
                          <a:effectLst/>
                        </a:rPr>
                        <a:t>F4</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0070C0"/>
                          </a:solidFill>
                          <a:effectLst/>
                        </a:rPr>
                        <a:t>F0</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0070C0"/>
                          </a:solidFill>
                          <a:effectLst/>
                        </a:rPr>
                        <a:t>F2</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Store2</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solidFill>
                            <a:srgbClr val="0070C0"/>
                          </a:solidFill>
                          <a:effectLst/>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0070C0"/>
                          </a:solidFill>
                          <a:effectLst/>
                        </a:rPr>
                        <a:t>2</a:t>
                      </a:r>
                      <a:endParaRPr lang="en-US" altLang="zh-CN"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0070C0"/>
                          </a:solidFill>
                          <a:effectLst/>
                        </a:rPr>
                        <a:t>SD</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0070C0"/>
                          </a:solidFill>
                          <a:effectLst/>
                        </a:rPr>
                        <a:t>F4 </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0070C0"/>
                          </a:solidFill>
                          <a:effectLst/>
                        </a:rPr>
                        <a:t>0</a:t>
                      </a:r>
                      <a:endParaRPr lang="en-US" altLang="zh-CN"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0070C0"/>
                          </a:solidFill>
                          <a:effectLst/>
                        </a:rPr>
                        <a:t>R1</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400" u="none" strike="noStrike">
                          <a:effectLst/>
                        </a:rPr>
                        <a:t>　</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400" u="none" strike="noStrike">
                          <a:effectLst/>
                        </a:rPr>
                        <a:t>　</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Store3</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No</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7"/>
                  </a:ext>
                </a:extLst>
              </a:tr>
              <a:tr h="293236">
                <a:tc gridSpan="3">
                  <a:txBody>
                    <a:bodyPr/>
                    <a:lstStyle/>
                    <a:p>
                      <a:pPr marL="0" algn="l" defTabSz="914400" rtl="0" eaLnBrk="1" fontAlgn="ctr" latinLnBrk="0" hangingPunct="1"/>
                      <a:r>
                        <a:rPr lang="en-US" sz="1800" b="1" u="none" strike="noStrike" kern="1200" dirty="0">
                          <a:solidFill>
                            <a:srgbClr val="FF0000"/>
                          </a:solidFill>
                          <a:effectLst/>
                          <a:latin typeface="+mn-lt"/>
                          <a:ea typeface="+mn-ea"/>
                          <a:cs typeface="+mn-cs"/>
                        </a:rPr>
                        <a:t>Reservation Station:</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8"/>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Time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Name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Busy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Op</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Qj </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Qk</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Code</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9"/>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No</a:t>
                      </a:r>
                      <a:endParaRPr lang="en-US"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No</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MULTD</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F4</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F0</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No</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F4 </a:t>
                      </a:r>
                      <a:endParaRPr lang="en-US"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0</a:t>
                      </a:r>
                      <a:endParaRPr lang="en-US" altLang="zh-CN"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No</a:t>
                      </a:r>
                      <a:endParaRPr lang="en-US" sz="1600" b="0" i="0" u="none" strike="noStrike">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SUBI</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#8</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No</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BNEZ</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Loop</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4"/>
                  </a:ext>
                </a:extLst>
              </a:tr>
              <a:tr h="86832">
                <a:tc>
                  <a:txBody>
                    <a:bodyPr/>
                    <a:lstStyle/>
                    <a:p>
                      <a:pPr algn="l" fontAlgn="ctr"/>
                      <a:endParaRPr lang="zh-CN" altLang="en-US" sz="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5"/>
                  </a:ext>
                </a:extLst>
              </a:tr>
              <a:tr h="291688">
                <a:tc gridSpan="3">
                  <a:txBody>
                    <a:bodyPr/>
                    <a:lstStyle/>
                    <a:p>
                      <a:pPr marL="0" algn="l" defTabSz="914400" rtl="0" eaLnBrk="1" fontAlgn="ctr" latinLnBrk="0" hangingPunct="1"/>
                      <a:r>
                        <a:rPr lang="en-US" sz="1600" b="1" u="none" strike="noStrike" kern="1200" dirty="0">
                          <a:solidFill>
                            <a:srgbClr val="FF0000"/>
                          </a:solidFill>
                          <a:effectLst/>
                          <a:latin typeface="+mn-lt"/>
                          <a:ea typeface="+mn-ea"/>
                          <a:cs typeface="+mn-cs"/>
                        </a:rPr>
                        <a:t>Register Result Status</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Clock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F6</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F8</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F12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F30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7"/>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1</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80</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Load1</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8"/>
                  </a:ext>
                </a:extLst>
              </a:tr>
            </a:tbl>
          </a:graphicData>
        </a:graphic>
      </p:graphicFrame>
      <p:sp>
        <p:nvSpPr>
          <p:cNvPr id="2" name="标题 1"/>
          <p:cNvSpPr>
            <a:spLocks noGrp="1"/>
          </p:cNvSpPr>
          <p:nvPr>
            <p:ph type="title"/>
          </p:nvPr>
        </p:nvSpPr>
        <p:spPr/>
        <p:txBody>
          <a:bodyPr/>
          <a:lstStyle/>
          <a:p>
            <a:r>
              <a:rPr lang="en-US" altLang="zh-CN" smtClean="0"/>
              <a:t>Loop Example Cycle 1</a:t>
            </a:r>
            <a:endParaRPr lang="zh-CN" altLang="en-US" dirty="0"/>
          </a:p>
        </p:txBody>
      </p:sp>
    </p:spTree>
    <p:extLst>
      <p:ext uri="{BB962C8B-B14F-4D97-AF65-F5344CB8AC3E}">
        <p14:creationId xmlns:p14="http://schemas.microsoft.com/office/powerpoint/2010/main" val="4537458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格 8"/>
          <p:cNvGraphicFramePr>
            <a:graphicFrameLocks noGrp="1"/>
          </p:cNvGraphicFramePr>
          <p:nvPr>
            <p:extLst>
              <p:ext uri="{D42A27DB-BD31-4B8C-83A1-F6EECF244321}">
                <p14:modId xmlns:p14="http://schemas.microsoft.com/office/powerpoint/2010/main" val="3862656274"/>
              </p:ext>
            </p:extLst>
          </p:nvPr>
        </p:nvGraphicFramePr>
        <p:xfrm>
          <a:off x="1105988" y="966984"/>
          <a:ext cx="6609807" cy="2688719"/>
        </p:xfrm>
        <a:graphic>
          <a:graphicData uri="http://schemas.openxmlformats.org/drawingml/2006/table">
            <a:tbl>
              <a:tblPr firstRow="1" bandRow="1">
                <a:tableStyleId>{5C22544A-7EE6-4342-B048-85BDC9FD1C3A}</a:tableStyleId>
              </a:tblPr>
              <a:tblGrid>
                <a:gridCol w="896809">
                  <a:extLst>
                    <a:ext uri="{9D8B030D-6E8A-4147-A177-3AD203B41FA5}">
                      <a16:colId xmlns:a16="http://schemas.microsoft.com/office/drawing/2014/main" val="4218512154"/>
                    </a:ext>
                  </a:extLst>
                </a:gridCol>
                <a:gridCol w="1037632">
                  <a:extLst>
                    <a:ext uri="{9D8B030D-6E8A-4147-A177-3AD203B41FA5}">
                      <a16:colId xmlns:a16="http://schemas.microsoft.com/office/drawing/2014/main" val="3844268716"/>
                    </a:ext>
                  </a:extLst>
                </a:gridCol>
                <a:gridCol w="1519390">
                  <a:extLst>
                    <a:ext uri="{9D8B030D-6E8A-4147-A177-3AD203B41FA5}">
                      <a16:colId xmlns:a16="http://schemas.microsoft.com/office/drawing/2014/main" val="534935757"/>
                    </a:ext>
                  </a:extLst>
                </a:gridCol>
                <a:gridCol w="3155976">
                  <a:extLst>
                    <a:ext uri="{9D8B030D-6E8A-4147-A177-3AD203B41FA5}">
                      <a16:colId xmlns:a16="http://schemas.microsoft.com/office/drawing/2014/main" val="416643281"/>
                    </a:ext>
                  </a:extLst>
                </a:gridCol>
              </a:tblGrid>
              <a:tr h="152726">
                <a:tc>
                  <a:txBody>
                    <a:bodyPr/>
                    <a:lstStyle/>
                    <a:p>
                      <a:endParaRPr lang="zh-CN" altLang="en-US" sz="1800" dirty="0"/>
                    </a:p>
                  </a:txBody>
                  <a:tcPr>
                    <a:noFill/>
                  </a:tcPr>
                </a:tc>
                <a:tc>
                  <a:txBody>
                    <a:bodyPr/>
                    <a:lstStyle/>
                    <a:p>
                      <a:endParaRPr lang="zh-CN" altLang="en-US" sz="1800" dirty="0"/>
                    </a:p>
                  </a:txBody>
                  <a:tcPr>
                    <a:noFill/>
                  </a:tcPr>
                </a:tc>
                <a:tc>
                  <a:txBody>
                    <a:bodyPr/>
                    <a:lstStyle/>
                    <a:p>
                      <a:endParaRPr lang="zh-CN" altLang="en-US" sz="1800" dirty="0"/>
                    </a:p>
                  </a:txBody>
                  <a:tcPr>
                    <a:noFill/>
                  </a:tcPr>
                </a:tc>
                <a:tc>
                  <a:txBody>
                    <a:bodyPr/>
                    <a:lstStyle/>
                    <a:p>
                      <a:endParaRPr lang="zh-CN" altLang="en-US" sz="1800" dirty="0"/>
                    </a:p>
                  </a:txBody>
                  <a:tcPr>
                    <a:noFill/>
                  </a:tcPr>
                </a:tc>
                <a:extLst>
                  <a:ext uri="{0D108BD9-81ED-4DB2-BD59-A6C34878D82A}">
                    <a16:rowId xmlns:a16="http://schemas.microsoft.com/office/drawing/2014/main" val="2389744560"/>
                  </a:ext>
                </a:extLst>
              </a:tr>
              <a:tr h="3896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Loop:</a:t>
                      </a:r>
                      <a:endParaRPr lang="zh-CN" altLang="en-US" sz="1800" dirty="0"/>
                    </a:p>
                  </a:txBody>
                  <a:tcPr>
                    <a:noFill/>
                  </a:tcPr>
                </a:tc>
                <a:tc>
                  <a:txBody>
                    <a:bodyPr/>
                    <a:lstStyle/>
                    <a:p>
                      <a:r>
                        <a:rPr lang="en-US" altLang="zh-CN" sz="1800" dirty="0" smtClean="0"/>
                        <a:t>LD</a:t>
                      </a:r>
                      <a:endParaRPr lang="zh-CN" altLang="en-US" sz="1800" dirty="0"/>
                    </a:p>
                  </a:txBody>
                  <a:tcPr>
                    <a:noFill/>
                  </a:tcPr>
                </a:tc>
                <a:tc>
                  <a:txBody>
                    <a:bodyPr/>
                    <a:lstStyle/>
                    <a:p>
                      <a:r>
                        <a:rPr lang="en-US" altLang="zh-CN" sz="1800" dirty="0" smtClean="0">
                          <a:solidFill>
                            <a:schemeClr val="tx2">
                              <a:lumMod val="60000"/>
                              <a:lumOff val="40000"/>
                            </a:schemeClr>
                          </a:solidFill>
                        </a:rPr>
                        <a:t>F0</a:t>
                      </a:r>
                      <a:r>
                        <a:rPr lang="en-US" altLang="zh-CN" sz="1800" dirty="0" smtClean="0"/>
                        <a:t>,0(R1)</a:t>
                      </a:r>
                      <a:endParaRPr lang="zh-CN" altLang="en-US" sz="1800" dirty="0"/>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;F0=vector element</a:t>
                      </a:r>
                      <a:endParaRPr lang="zh-CN" altLang="en-US" sz="1800" dirty="0"/>
                    </a:p>
                  </a:txBody>
                  <a:tcPr>
                    <a:noFill/>
                  </a:tcPr>
                </a:tc>
                <a:extLst>
                  <a:ext uri="{0D108BD9-81ED-4DB2-BD59-A6C34878D82A}">
                    <a16:rowId xmlns:a16="http://schemas.microsoft.com/office/drawing/2014/main" val="828157632"/>
                  </a:ext>
                </a:extLst>
              </a:tr>
              <a:tr h="3896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800" dirty="0"/>
                    </a:p>
                  </a:txBody>
                  <a:tcPr>
                    <a:noFill/>
                  </a:tcPr>
                </a:tc>
                <a:tc>
                  <a:txBody>
                    <a:bodyPr/>
                    <a:lstStyle/>
                    <a:p>
                      <a:r>
                        <a:rPr lang="en-US" altLang="zh-CN" sz="1800" dirty="0" smtClean="0"/>
                        <a:t>ADDD</a:t>
                      </a:r>
                      <a:endParaRPr lang="zh-CN" altLang="en-US" sz="1800" dirty="0"/>
                    </a:p>
                  </a:txBody>
                  <a:tcPr>
                    <a:noFill/>
                  </a:tcPr>
                </a:tc>
                <a:tc>
                  <a:txBody>
                    <a:bodyPr/>
                    <a:lstStyle/>
                    <a:p>
                      <a:r>
                        <a:rPr lang="en-US" altLang="zh-CN" sz="1800" dirty="0" smtClean="0">
                          <a:solidFill>
                            <a:srgbClr val="FF0000"/>
                          </a:solidFill>
                        </a:rPr>
                        <a:t>F4</a:t>
                      </a:r>
                      <a:r>
                        <a:rPr lang="en-US" altLang="zh-CN" sz="1800" dirty="0" smtClean="0"/>
                        <a:t>,</a:t>
                      </a:r>
                      <a:r>
                        <a:rPr lang="en-US" altLang="zh-CN" sz="1800" dirty="0" smtClean="0">
                          <a:solidFill>
                            <a:schemeClr val="tx2">
                              <a:lumMod val="60000"/>
                              <a:lumOff val="40000"/>
                            </a:schemeClr>
                          </a:solidFill>
                        </a:rPr>
                        <a:t>F0</a:t>
                      </a:r>
                      <a:r>
                        <a:rPr lang="en-US" altLang="zh-CN" sz="1800" dirty="0" smtClean="0"/>
                        <a:t>,F2</a:t>
                      </a:r>
                      <a:endParaRPr lang="zh-CN" altLang="en-US" sz="1800" dirty="0"/>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;add scalar from F2</a:t>
                      </a:r>
                      <a:endParaRPr lang="zh-CN" altLang="en-US" sz="1800" dirty="0"/>
                    </a:p>
                  </a:txBody>
                  <a:tcPr>
                    <a:noFill/>
                  </a:tcPr>
                </a:tc>
                <a:extLst>
                  <a:ext uri="{0D108BD9-81ED-4DB2-BD59-A6C34878D82A}">
                    <a16:rowId xmlns:a16="http://schemas.microsoft.com/office/drawing/2014/main" val="2284715049"/>
                  </a:ext>
                </a:extLst>
              </a:tr>
              <a:tr h="3896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800" dirty="0"/>
                    </a:p>
                  </a:txBody>
                  <a:tcPr>
                    <a:noFill/>
                  </a:tcPr>
                </a:tc>
                <a:tc>
                  <a:txBody>
                    <a:bodyPr/>
                    <a:lstStyle/>
                    <a:p>
                      <a:r>
                        <a:rPr lang="en-US" altLang="zh-CN" sz="1800" dirty="0" smtClean="0"/>
                        <a:t>SD </a:t>
                      </a:r>
                      <a:endParaRPr lang="zh-CN" altLang="en-US" sz="1800" dirty="0"/>
                    </a:p>
                  </a:txBody>
                  <a:tcPr>
                    <a:noFill/>
                  </a:tcPr>
                </a:tc>
                <a:tc>
                  <a:txBody>
                    <a:bodyPr/>
                    <a:lstStyle/>
                    <a:p>
                      <a:r>
                        <a:rPr lang="en-US" altLang="zh-CN" sz="1800" dirty="0" smtClean="0"/>
                        <a:t>0(R1),</a:t>
                      </a:r>
                      <a:r>
                        <a:rPr lang="en-US" altLang="zh-CN" sz="1800" dirty="0" smtClean="0">
                          <a:solidFill>
                            <a:srgbClr val="FF0000"/>
                          </a:solidFill>
                        </a:rPr>
                        <a:t>F4</a:t>
                      </a:r>
                      <a:r>
                        <a:rPr lang="en-US" altLang="zh-CN" sz="1800" dirty="0" smtClean="0"/>
                        <a:t> </a:t>
                      </a:r>
                      <a:endParaRPr lang="zh-CN" altLang="en-US" sz="1800" dirty="0"/>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;store result</a:t>
                      </a:r>
                      <a:endParaRPr lang="zh-CN" altLang="en-US" sz="1800" dirty="0"/>
                    </a:p>
                  </a:txBody>
                  <a:tcPr>
                    <a:noFill/>
                  </a:tcPr>
                </a:tc>
                <a:extLst>
                  <a:ext uri="{0D108BD9-81ED-4DB2-BD59-A6C34878D82A}">
                    <a16:rowId xmlns:a16="http://schemas.microsoft.com/office/drawing/2014/main" val="2562055130"/>
                  </a:ext>
                </a:extLst>
              </a:tr>
              <a:tr h="3746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800" dirty="0"/>
                    </a:p>
                  </a:txBody>
                  <a:tcPr>
                    <a:noFill/>
                  </a:tcPr>
                </a:tc>
                <a:tc>
                  <a:txBody>
                    <a:bodyPr/>
                    <a:lstStyle/>
                    <a:p>
                      <a:r>
                        <a:rPr lang="en-US" altLang="zh-CN" sz="1800" dirty="0" smtClean="0"/>
                        <a:t>SUBI</a:t>
                      </a:r>
                      <a:endParaRPr lang="zh-CN" altLang="en-US" sz="1800" dirty="0"/>
                    </a:p>
                  </a:txBody>
                  <a:tcPr>
                    <a:noFill/>
                  </a:tcPr>
                </a:tc>
                <a:tc>
                  <a:txBody>
                    <a:bodyPr/>
                    <a:lstStyle/>
                    <a:p>
                      <a:r>
                        <a:rPr lang="en-US" altLang="zh-CN" sz="1800" dirty="0" smtClean="0">
                          <a:solidFill>
                            <a:schemeClr val="accent2"/>
                          </a:solidFill>
                        </a:rPr>
                        <a:t>R1</a:t>
                      </a:r>
                      <a:r>
                        <a:rPr lang="en-US" altLang="zh-CN" sz="1800" dirty="0" smtClean="0"/>
                        <a:t>,R1,8</a:t>
                      </a:r>
                      <a:endParaRPr lang="zh-CN" altLang="en-US" sz="1800" dirty="0"/>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;decrement pointer 8B (DW)</a:t>
                      </a:r>
                      <a:endParaRPr lang="zh-CN" altLang="en-US" sz="1800" dirty="0"/>
                    </a:p>
                  </a:txBody>
                  <a:tcPr>
                    <a:noFill/>
                  </a:tcPr>
                </a:tc>
                <a:extLst>
                  <a:ext uri="{0D108BD9-81ED-4DB2-BD59-A6C34878D82A}">
                    <a16:rowId xmlns:a16="http://schemas.microsoft.com/office/drawing/2014/main" val="3929123420"/>
                  </a:ext>
                </a:extLst>
              </a:tr>
              <a:tr h="3896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800" dirty="0"/>
                    </a:p>
                  </a:txBody>
                  <a:tcPr>
                    <a:noFill/>
                  </a:tcPr>
                </a:tc>
                <a:tc>
                  <a:txBody>
                    <a:bodyPr/>
                    <a:lstStyle/>
                    <a:p>
                      <a:r>
                        <a:rPr lang="en-US" altLang="zh-CN" sz="1800" dirty="0" smtClean="0"/>
                        <a:t>BNEZ</a:t>
                      </a:r>
                      <a:endParaRPr lang="zh-CN" altLang="en-US" sz="1800" dirty="0"/>
                    </a:p>
                  </a:txBody>
                  <a:tcPr>
                    <a:noFill/>
                  </a:tcPr>
                </a:tc>
                <a:tc>
                  <a:txBody>
                    <a:bodyPr/>
                    <a:lstStyle/>
                    <a:p>
                      <a:r>
                        <a:rPr lang="en-US" altLang="zh-CN" sz="1800" dirty="0" smtClean="0">
                          <a:solidFill>
                            <a:schemeClr val="accent2"/>
                          </a:solidFill>
                        </a:rPr>
                        <a:t>R1</a:t>
                      </a:r>
                      <a:r>
                        <a:rPr lang="en-US" altLang="zh-CN" sz="1800" dirty="0" smtClean="0"/>
                        <a:t>,Loop </a:t>
                      </a:r>
                      <a:endParaRPr lang="zh-CN" altLang="en-US" sz="1800" dirty="0"/>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;branch R1!=zero</a:t>
                      </a:r>
                      <a:endParaRPr lang="zh-CN" altLang="en-US" sz="1800" dirty="0"/>
                    </a:p>
                  </a:txBody>
                  <a:tcPr>
                    <a:noFill/>
                  </a:tcPr>
                </a:tc>
                <a:extLst>
                  <a:ext uri="{0D108BD9-81ED-4DB2-BD59-A6C34878D82A}">
                    <a16:rowId xmlns:a16="http://schemas.microsoft.com/office/drawing/2014/main" val="4105370416"/>
                  </a:ext>
                </a:extLst>
              </a:tr>
              <a:tr h="3896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800" dirty="0"/>
                    </a:p>
                  </a:txBody>
                  <a:tcPr>
                    <a:noFill/>
                  </a:tcPr>
                </a:tc>
                <a:tc>
                  <a:txBody>
                    <a:bodyPr/>
                    <a:lstStyle/>
                    <a:p>
                      <a:r>
                        <a:rPr lang="en-US" altLang="zh-CN" sz="1800" dirty="0" smtClean="0"/>
                        <a:t>NOP </a:t>
                      </a:r>
                      <a:endParaRPr lang="zh-CN" altLang="en-US" sz="1800" dirty="0"/>
                    </a:p>
                  </a:txBody>
                  <a:tcPr>
                    <a:noFill/>
                  </a:tcPr>
                </a:tc>
                <a:tc>
                  <a:txBody>
                    <a:bodyPr/>
                    <a:lstStyle/>
                    <a:p>
                      <a:endParaRPr lang="zh-CN" altLang="en-US" sz="1800" dirty="0"/>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;delayed branch slot</a:t>
                      </a:r>
                      <a:endParaRPr lang="zh-CN" altLang="en-US" sz="1800" dirty="0"/>
                    </a:p>
                  </a:txBody>
                  <a:tcPr>
                    <a:noFill/>
                  </a:tcPr>
                </a:tc>
                <a:extLst>
                  <a:ext uri="{0D108BD9-81ED-4DB2-BD59-A6C34878D82A}">
                    <a16:rowId xmlns:a16="http://schemas.microsoft.com/office/drawing/2014/main" val="1301385197"/>
                  </a:ext>
                </a:extLst>
              </a:tr>
            </a:tbl>
          </a:graphicData>
        </a:graphic>
      </p:graphicFrame>
      <p:sp>
        <p:nvSpPr>
          <p:cNvPr id="68613" name="Text Box 4"/>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87C73B8-E68C-4EBE-9BB4-EB8BB1F7AA12}"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68614" name="Text Box 5"/>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68615" name="Text Box 6"/>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ADB2B75-CFAA-4760-A2BF-528E92F1BACE}"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11</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FP </a:t>
            </a:r>
            <a:r>
              <a:rPr lang="zh-CN" altLang="zh-CN" smtClean="0"/>
              <a:t>循环中的相关</a:t>
            </a:r>
            <a:endParaRPr lang="zh-CN" altLang="en-US" dirty="0"/>
          </a:p>
        </p:txBody>
      </p:sp>
      <p:graphicFrame>
        <p:nvGraphicFramePr>
          <p:cNvPr id="8" name="表格 7"/>
          <p:cNvGraphicFramePr>
            <a:graphicFrameLocks noGrp="1"/>
          </p:cNvGraphicFramePr>
          <p:nvPr>
            <p:extLst>
              <p:ext uri="{D42A27DB-BD31-4B8C-83A1-F6EECF244321}">
                <p14:modId xmlns:p14="http://schemas.microsoft.com/office/powerpoint/2010/main" val="2725805506"/>
              </p:ext>
            </p:extLst>
          </p:nvPr>
        </p:nvGraphicFramePr>
        <p:xfrm>
          <a:off x="628650" y="3720376"/>
          <a:ext cx="7886700" cy="2635974"/>
        </p:xfrm>
        <a:graphic>
          <a:graphicData uri="http://schemas.openxmlformats.org/drawingml/2006/table">
            <a:tbl>
              <a:tblPr firstRow="1" bandRow="1">
                <a:tableStyleId>{5C22544A-7EE6-4342-B048-85BDC9FD1C3A}</a:tableStyleId>
              </a:tblPr>
              <a:tblGrid>
                <a:gridCol w="2919346">
                  <a:extLst>
                    <a:ext uri="{9D8B030D-6E8A-4147-A177-3AD203B41FA5}">
                      <a16:colId xmlns:a16="http://schemas.microsoft.com/office/drawing/2014/main" val="20000"/>
                    </a:ext>
                  </a:extLst>
                </a:gridCol>
                <a:gridCol w="3132959">
                  <a:extLst>
                    <a:ext uri="{9D8B030D-6E8A-4147-A177-3AD203B41FA5}">
                      <a16:colId xmlns:a16="http://schemas.microsoft.com/office/drawing/2014/main" val="20001"/>
                    </a:ext>
                  </a:extLst>
                </a:gridCol>
                <a:gridCol w="1834395">
                  <a:extLst>
                    <a:ext uri="{9D8B030D-6E8A-4147-A177-3AD203B41FA5}">
                      <a16:colId xmlns:a16="http://schemas.microsoft.com/office/drawing/2014/main" val="20002"/>
                    </a:ext>
                  </a:extLst>
                </a:gridCol>
              </a:tblGrid>
              <a:tr h="556497">
                <a:tc>
                  <a:txBody>
                    <a:bodyPr/>
                    <a:lstStyle/>
                    <a:p>
                      <a:pPr algn="ctr"/>
                      <a:r>
                        <a:rPr lang="zh-CN" altLang="zh-CN" sz="2000" dirty="0" smtClean="0"/>
                        <a:t>产生结果的指令 </a:t>
                      </a:r>
                      <a:endParaRPr lang="zh-CN" altLang="en-US" sz="2000" dirty="0"/>
                    </a:p>
                  </a:txBody>
                  <a:tcPr marL="91438" marR="91438" marT="45714" marB="45714"/>
                </a:tc>
                <a:tc>
                  <a:txBody>
                    <a:bodyPr/>
                    <a:lstStyle/>
                    <a:p>
                      <a:pPr algn="ctr"/>
                      <a:r>
                        <a:rPr lang="zh-CN" altLang="zh-CN" sz="2000" dirty="0" smtClean="0"/>
                        <a:t>使用结果的指令</a:t>
                      </a:r>
                      <a:endParaRPr lang="zh-CN" altLang="en-US" sz="2000" dirty="0"/>
                    </a:p>
                  </a:txBody>
                  <a:tcPr marL="91438" marR="91438" marT="45714" marB="4571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2000" dirty="0" smtClean="0"/>
                        <a:t>所需延时</a:t>
                      </a:r>
                      <a:endParaRPr lang="zh-CN" altLang="en-US" sz="2000" dirty="0"/>
                    </a:p>
                  </a:txBody>
                  <a:tcPr marL="91438" marR="91438" marT="45714" marB="45714"/>
                </a:tc>
                <a:extLst>
                  <a:ext uri="{0D108BD9-81ED-4DB2-BD59-A6C34878D82A}">
                    <a16:rowId xmlns:a16="http://schemas.microsoft.com/office/drawing/2014/main" val="10000"/>
                  </a:ext>
                </a:extLst>
              </a:tr>
              <a:tr h="380627">
                <a:tc>
                  <a:txBody>
                    <a:bodyPr/>
                    <a:lstStyle/>
                    <a:p>
                      <a:pPr algn="ctr"/>
                      <a:r>
                        <a:rPr lang="en-US" altLang="zh-CN" sz="2000" dirty="0" smtClean="0"/>
                        <a:t>FP ALU op </a:t>
                      </a:r>
                      <a:endParaRPr lang="zh-CN" altLang="en-US" sz="2000" dirty="0"/>
                    </a:p>
                  </a:txBody>
                  <a:tcPr marL="91438" marR="91438" marT="45714" marB="45714"/>
                </a:tc>
                <a:tc>
                  <a:txBody>
                    <a:bodyPr/>
                    <a:lstStyle/>
                    <a:p>
                      <a:pPr algn="ctr"/>
                      <a:r>
                        <a:rPr lang="en-US" altLang="zh-CN" sz="2000" dirty="0" smtClean="0"/>
                        <a:t>Another FP ALU op </a:t>
                      </a:r>
                      <a:endParaRPr lang="zh-CN" altLang="en-US" sz="2000" dirty="0"/>
                    </a:p>
                  </a:txBody>
                  <a:tcPr marL="91438" marR="91438" marT="45714" marB="45714"/>
                </a:tc>
                <a:tc>
                  <a:txBody>
                    <a:bodyPr/>
                    <a:lstStyle/>
                    <a:p>
                      <a:pPr algn="ctr"/>
                      <a:r>
                        <a:rPr lang="en-US" altLang="zh-CN" sz="2000" dirty="0" smtClean="0"/>
                        <a:t>3</a:t>
                      </a:r>
                      <a:endParaRPr lang="zh-CN" altLang="en-US" sz="2000" dirty="0"/>
                    </a:p>
                  </a:txBody>
                  <a:tcPr marL="91438" marR="91438" marT="45714" marB="45714"/>
                </a:tc>
                <a:extLst>
                  <a:ext uri="{0D108BD9-81ED-4DB2-BD59-A6C34878D82A}">
                    <a16:rowId xmlns:a16="http://schemas.microsoft.com/office/drawing/2014/main" val="10001"/>
                  </a:ext>
                </a:extLst>
              </a:tr>
              <a:tr h="380627">
                <a:tc>
                  <a:txBody>
                    <a:bodyPr/>
                    <a:lstStyle/>
                    <a:p>
                      <a:pPr algn="ctr"/>
                      <a:r>
                        <a:rPr lang="en-US" altLang="zh-CN" sz="2000" dirty="0" smtClean="0"/>
                        <a:t>FP ALU op </a:t>
                      </a:r>
                      <a:endParaRPr lang="zh-CN" altLang="en-US" sz="2000" dirty="0"/>
                    </a:p>
                  </a:txBody>
                  <a:tcPr marL="91438" marR="91438" marT="45714" marB="45714"/>
                </a:tc>
                <a:tc>
                  <a:txBody>
                    <a:bodyPr/>
                    <a:lstStyle/>
                    <a:p>
                      <a:pPr algn="ctr"/>
                      <a:r>
                        <a:rPr lang="en-US" altLang="zh-CN" sz="2000" dirty="0" smtClean="0"/>
                        <a:t>Store double </a:t>
                      </a:r>
                      <a:endParaRPr lang="zh-CN" altLang="en-US" sz="2000" dirty="0"/>
                    </a:p>
                  </a:txBody>
                  <a:tcPr marL="91438" marR="91438" marT="45714" marB="45714"/>
                </a:tc>
                <a:tc>
                  <a:txBody>
                    <a:bodyPr/>
                    <a:lstStyle/>
                    <a:p>
                      <a:pPr algn="ctr"/>
                      <a:r>
                        <a:rPr lang="en-US" altLang="zh-CN" sz="2000" dirty="0" smtClean="0"/>
                        <a:t>2</a:t>
                      </a:r>
                      <a:endParaRPr lang="zh-CN" altLang="en-US" sz="2000" dirty="0"/>
                    </a:p>
                  </a:txBody>
                  <a:tcPr marL="91438" marR="91438" marT="45714" marB="45714"/>
                </a:tc>
                <a:extLst>
                  <a:ext uri="{0D108BD9-81ED-4DB2-BD59-A6C34878D82A}">
                    <a16:rowId xmlns:a16="http://schemas.microsoft.com/office/drawing/2014/main" val="10002"/>
                  </a:ext>
                </a:extLst>
              </a:tr>
              <a:tr h="380627">
                <a:tc>
                  <a:txBody>
                    <a:bodyPr/>
                    <a:lstStyle/>
                    <a:p>
                      <a:pPr algn="ctr"/>
                      <a:r>
                        <a:rPr lang="en-US" altLang="zh-CN" sz="2000" dirty="0" smtClean="0"/>
                        <a:t>Load double</a:t>
                      </a:r>
                      <a:endParaRPr lang="zh-CN" altLang="en-US" sz="2000" dirty="0"/>
                    </a:p>
                  </a:txBody>
                  <a:tcPr marL="91438" marR="91438" marT="45714" marB="45714"/>
                </a:tc>
                <a:tc>
                  <a:txBody>
                    <a:bodyPr/>
                    <a:lstStyle/>
                    <a:p>
                      <a:pPr algn="ctr"/>
                      <a:r>
                        <a:rPr lang="en-US" altLang="zh-CN" sz="2000" dirty="0" smtClean="0"/>
                        <a:t>FP ALU op </a:t>
                      </a:r>
                      <a:endParaRPr lang="zh-CN" altLang="en-US" sz="2000" dirty="0"/>
                    </a:p>
                  </a:txBody>
                  <a:tcPr marL="91438" marR="91438" marT="45714" marB="45714"/>
                </a:tc>
                <a:tc>
                  <a:txBody>
                    <a:bodyPr/>
                    <a:lstStyle/>
                    <a:p>
                      <a:pPr algn="ctr"/>
                      <a:r>
                        <a:rPr lang="en-US" altLang="zh-CN" sz="2000" dirty="0" smtClean="0"/>
                        <a:t>1</a:t>
                      </a:r>
                      <a:endParaRPr lang="zh-CN" altLang="en-US" sz="2000" dirty="0"/>
                    </a:p>
                  </a:txBody>
                  <a:tcPr marL="91438" marR="91438" marT="45714" marB="45714"/>
                </a:tc>
                <a:extLst>
                  <a:ext uri="{0D108BD9-81ED-4DB2-BD59-A6C34878D82A}">
                    <a16:rowId xmlns:a16="http://schemas.microsoft.com/office/drawing/2014/main" val="10003"/>
                  </a:ext>
                </a:extLst>
              </a:tr>
              <a:tr h="380627">
                <a:tc>
                  <a:txBody>
                    <a:bodyPr/>
                    <a:lstStyle/>
                    <a:p>
                      <a:pPr algn="ctr"/>
                      <a:r>
                        <a:rPr lang="en-US" altLang="zh-CN" sz="2000" dirty="0" smtClean="0"/>
                        <a:t>Load double </a:t>
                      </a:r>
                      <a:endParaRPr lang="zh-CN" altLang="en-US" sz="2000" dirty="0"/>
                    </a:p>
                  </a:txBody>
                  <a:tcPr marL="91438" marR="91438" marT="45714" marB="45714"/>
                </a:tc>
                <a:tc>
                  <a:txBody>
                    <a:bodyPr/>
                    <a:lstStyle/>
                    <a:p>
                      <a:pPr algn="ctr"/>
                      <a:r>
                        <a:rPr lang="en-US" altLang="zh-CN" sz="2000" dirty="0" smtClean="0"/>
                        <a:t>Store double </a:t>
                      </a:r>
                      <a:endParaRPr lang="zh-CN" altLang="en-US" sz="2000" dirty="0"/>
                    </a:p>
                  </a:txBody>
                  <a:tcPr marL="91438" marR="91438" marT="45714" marB="45714"/>
                </a:tc>
                <a:tc>
                  <a:txBody>
                    <a:bodyPr/>
                    <a:lstStyle/>
                    <a:p>
                      <a:pPr algn="ctr"/>
                      <a:r>
                        <a:rPr lang="en-US" altLang="zh-CN" sz="2000" dirty="0" smtClean="0"/>
                        <a:t>0</a:t>
                      </a:r>
                      <a:endParaRPr lang="zh-CN" altLang="en-US" sz="2000" dirty="0"/>
                    </a:p>
                  </a:txBody>
                  <a:tcPr marL="91438" marR="91438" marT="45714" marB="45714"/>
                </a:tc>
                <a:extLst>
                  <a:ext uri="{0D108BD9-81ED-4DB2-BD59-A6C34878D82A}">
                    <a16:rowId xmlns:a16="http://schemas.microsoft.com/office/drawing/2014/main" val="10004"/>
                  </a:ext>
                </a:extLst>
              </a:tr>
              <a:tr h="494565">
                <a:tc>
                  <a:txBody>
                    <a:bodyPr/>
                    <a:lstStyle/>
                    <a:p>
                      <a:pPr algn="ctr"/>
                      <a:r>
                        <a:rPr lang="en-US" altLang="zh-CN" sz="2000" dirty="0" smtClean="0"/>
                        <a:t>Integer op </a:t>
                      </a:r>
                      <a:endParaRPr lang="zh-CN" altLang="en-US" sz="2000" dirty="0"/>
                    </a:p>
                  </a:txBody>
                  <a:tcPr marL="91438" marR="91438" marT="45714" marB="45714"/>
                </a:tc>
                <a:tc>
                  <a:txBody>
                    <a:bodyPr/>
                    <a:lstStyle/>
                    <a:p>
                      <a:pPr algn="ctr"/>
                      <a:r>
                        <a:rPr lang="en-US" altLang="zh-CN" sz="2000" dirty="0" smtClean="0"/>
                        <a:t>Integer op </a:t>
                      </a:r>
                      <a:endParaRPr lang="zh-CN" altLang="en-US" sz="2000" dirty="0"/>
                    </a:p>
                  </a:txBody>
                  <a:tcPr marL="91438" marR="91438" marT="45714" marB="45714"/>
                </a:tc>
                <a:tc>
                  <a:txBody>
                    <a:bodyPr/>
                    <a:lstStyle/>
                    <a:p>
                      <a:pPr algn="ctr"/>
                      <a:r>
                        <a:rPr lang="en-US" altLang="zh-CN" sz="2000" dirty="0" smtClean="0"/>
                        <a:t>0</a:t>
                      </a:r>
                      <a:endParaRPr lang="zh-CN" altLang="en-US" sz="2000" dirty="0"/>
                    </a:p>
                  </a:txBody>
                  <a:tcPr marL="91438" marR="91438" marT="45714" marB="45714"/>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568844156"/>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976376281"/>
              </p:ext>
            </p:extLst>
          </p:nvPr>
        </p:nvGraphicFramePr>
        <p:xfrm>
          <a:off x="360363" y="1017997"/>
          <a:ext cx="8569324" cy="5338764"/>
        </p:xfrm>
        <a:graphic>
          <a:graphicData uri="http://schemas.openxmlformats.org/drawingml/2006/table">
            <a:tbl>
              <a:tblPr>
                <a:tableStyleId>{5C22544A-7EE6-4342-B048-85BDC9FD1C3A}</a:tableStyleId>
              </a:tblPr>
              <a:tblGrid>
                <a:gridCol w="694516">
                  <a:extLst>
                    <a:ext uri="{9D8B030D-6E8A-4147-A177-3AD203B41FA5}">
                      <a16:colId xmlns:a16="http://schemas.microsoft.com/office/drawing/2014/main" val="20000"/>
                    </a:ext>
                  </a:extLst>
                </a:gridCol>
                <a:gridCol w="585999">
                  <a:extLst>
                    <a:ext uri="{9D8B030D-6E8A-4147-A177-3AD203B41FA5}">
                      <a16:colId xmlns:a16="http://schemas.microsoft.com/office/drawing/2014/main" val="20001"/>
                    </a:ext>
                  </a:extLst>
                </a:gridCol>
                <a:gridCol w="824230">
                  <a:extLst>
                    <a:ext uri="{9D8B030D-6E8A-4147-A177-3AD203B41FA5}">
                      <a16:colId xmlns:a16="http://schemas.microsoft.com/office/drawing/2014/main" val="20002"/>
                    </a:ext>
                  </a:extLst>
                </a:gridCol>
                <a:gridCol w="526187">
                  <a:extLst>
                    <a:ext uri="{9D8B030D-6E8A-4147-A177-3AD203B41FA5}">
                      <a16:colId xmlns:a16="http://schemas.microsoft.com/office/drawing/2014/main" val="20003"/>
                    </a:ext>
                  </a:extLst>
                </a:gridCol>
                <a:gridCol w="614021">
                  <a:extLst>
                    <a:ext uri="{9D8B030D-6E8A-4147-A177-3AD203B41FA5}">
                      <a16:colId xmlns:a16="http://schemas.microsoft.com/office/drawing/2014/main" val="20004"/>
                    </a:ext>
                  </a:extLst>
                </a:gridCol>
                <a:gridCol w="595248">
                  <a:extLst>
                    <a:ext uri="{9D8B030D-6E8A-4147-A177-3AD203B41FA5}">
                      <a16:colId xmlns:a16="http://schemas.microsoft.com/office/drawing/2014/main" val="20005"/>
                    </a:ext>
                  </a:extLst>
                </a:gridCol>
                <a:gridCol w="624490">
                  <a:extLst>
                    <a:ext uri="{9D8B030D-6E8A-4147-A177-3AD203B41FA5}">
                      <a16:colId xmlns:a16="http://schemas.microsoft.com/office/drawing/2014/main" val="20006"/>
                    </a:ext>
                  </a:extLst>
                </a:gridCol>
                <a:gridCol w="576089">
                  <a:extLst>
                    <a:ext uri="{9D8B030D-6E8A-4147-A177-3AD203B41FA5}">
                      <a16:colId xmlns:a16="http://schemas.microsoft.com/office/drawing/2014/main" val="20007"/>
                    </a:ext>
                  </a:extLst>
                </a:gridCol>
                <a:gridCol w="619674">
                  <a:extLst>
                    <a:ext uri="{9D8B030D-6E8A-4147-A177-3AD203B41FA5}">
                      <a16:colId xmlns:a16="http://schemas.microsoft.com/office/drawing/2014/main" val="20008"/>
                    </a:ext>
                  </a:extLst>
                </a:gridCol>
                <a:gridCol w="883197">
                  <a:extLst>
                    <a:ext uri="{9D8B030D-6E8A-4147-A177-3AD203B41FA5}">
                      <a16:colId xmlns:a16="http://schemas.microsoft.com/office/drawing/2014/main" val="20009"/>
                    </a:ext>
                  </a:extLst>
                </a:gridCol>
                <a:gridCol w="651110">
                  <a:extLst>
                    <a:ext uri="{9D8B030D-6E8A-4147-A177-3AD203B41FA5}">
                      <a16:colId xmlns:a16="http://schemas.microsoft.com/office/drawing/2014/main" val="20010"/>
                    </a:ext>
                  </a:extLst>
                </a:gridCol>
                <a:gridCol w="669195">
                  <a:extLst>
                    <a:ext uri="{9D8B030D-6E8A-4147-A177-3AD203B41FA5}">
                      <a16:colId xmlns:a16="http://schemas.microsoft.com/office/drawing/2014/main" val="20011"/>
                    </a:ext>
                  </a:extLst>
                </a:gridCol>
                <a:gridCol w="705368">
                  <a:extLst>
                    <a:ext uri="{9D8B030D-6E8A-4147-A177-3AD203B41FA5}">
                      <a16:colId xmlns:a16="http://schemas.microsoft.com/office/drawing/2014/main" val="20012"/>
                    </a:ext>
                  </a:extLst>
                </a:gridCol>
              </a:tblGrid>
              <a:tr h="291688">
                <a:tc gridSpan="3">
                  <a:txBody>
                    <a:bodyPr/>
                    <a:lstStyle/>
                    <a:p>
                      <a:pPr algn="l" fontAlgn="ctr"/>
                      <a:r>
                        <a:rPr lang="en-US" sz="1600" b="1" u="none" strike="noStrike" dirty="0">
                          <a:solidFill>
                            <a:srgbClr val="FF0000"/>
                          </a:solidFill>
                          <a:effectLst/>
                        </a:rPr>
                        <a:t>Instruction Status</a:t>
                      </a:r>
                      <a:endParaRPr lang="en-US" sz="1600" b="1" i="0" u="none" strike="noStrike" dirty="0">
                        <a:solidFill>
                          <a:srgbClr val="FF0000"/>
                        </a:solidFill>
                        <a:effectLst/>
                        <a:latin typeface="宋体" panose="02010600030101010101" pitchFamily="2" charset="-122"/>
                        <a:ea typeface="宋体" panose="02010600030101010101" pitchFamily="2" charset="-122"/>
                      </a:endParaRP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ITER</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Inst.</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i</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Issue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Exec</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WR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Busy</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Fu</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1</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LD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0</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R1</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r>
                        <a:rPr lang="en-US" altLang="zh-CN" sz="1600" u="none" strike="noStrike" dirty="0" smtClean="0">
                          <a:effectLst/>
                        </a:rPr>
                        <a:t>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r>
                        <a:rPr lang="en-US" altLang="zh-CN" sz="1600" u="none" strike="noStrike" dirty="0" smtClean="0">
                          <a:effectLst/>
                        </a:rPr>
                        <a:t>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b="0" i="0" u="none" strike="noStrike" dirty="0" smtClean="0">
                          <a:solidFill>
                            <a:srgbClr val="FF00FF"/>
                          </a:solidFill>
                          <a:effectLst/>
                          <a:latin typeface="+mn-lt"/>
                          <a:ea typeface="+mn-ea"/>
                        </a:rPr>
                        <a:t>Yes</a:t>
                      </a:r>
                      <a:r>
                        <a:rPr lang="en-US" sz="1600" b="0" i="0" u="none" strike="noStrike" baseline="0" dirty="0" smtClean="0">
                          <a:solidFill>
                            <a:srgbClr val="FF00FF"/>
                          </a:solidFill>
                          <a:effectLst/>
                          <a:latin typeface="+mn-lt"/>
                          <a:ea typeface="+mn-ea"/>
                        </a:rPr>
                        <a:t> </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FF00FF"/>
                          </a:solidFill>
                          <a:effectLst/>
                          <a:latin typeface="宋体" panose="02010600030101010101" pitchFamily="2" charset="-122"/>
                          <a:ea typeface="宋体" panose="02010600030101010101" pitchFamily="2" charset="-122"/>
                        </a:rPr>
                        <a:t>80</a:t>
                      </a:r>
                      <a:endParaRPr lang="zh-CN" alt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MULTD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F2</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r>
                        <a:rPr lang="en-US" altLang="zh-CN" sz="1600" u="none" strike="noStrike" dirty="0" smtClean="0">
                          <a:effectLst/>
                        </a:rPr>
                        <a:t>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0070C0"/>
                          </a:solidFill>
                          <a:effectLst/>
                        </a:rPr>
                        <a:t>No</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FF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SD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 </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0</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R1</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No</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4"/>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0070C0"/>
                          </a:solidFill>
                          <a:effectLst/>
                        </a:rPr>
                        <a:t>2</a:t>
                      </a:r>
                      <a:endParaRPr lang="en-US" altLang="zh-CN"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0070C0"/>
                          </a:solidFill>
                          <a:effectLst/>
                        </a:rPr>
                        <a:t>LD</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0070C0"/>
                          </a:solidFill>
                          <a:effectLst/>
                        </a:rPr>
                        <a:t>F0</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0070C0"/>
                          </a:solidFill>
                          <a:effectLst/>
                        </a:rPr>
                        <a:t>0</a:t>
                      </a:r>
                      <a:endParaRPr lang="en-US" altLang="zh-CN"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0070C0"/>
                          </a:solidFill>
                          <a:effectLst/>
                        </a:rPr>
                        <a:t>R1</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Store1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No</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5"/>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0070C0"/>
                          </a:solidFill>
                          <a:effectLst/>
                        </a:rPr>
                        <a:t>2</a:t>
                      </a:r>
                      <a:endParaRPr lang="en-US" altLang="zh-CN"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0070C0"/>
                          </a:solidFill>
                          <a:effectLst/>
                        </a:rPr>
                        <a:t>MULTD</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0070C0"/>
                          </a:solidFill>
                          <a:effectLst/>
                        </a:rPr>
                        <a:t>F4</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0070C0"/>
                          </a:solidFill>
                          <a:effectLst/>
                        </a:rPr>
                        <a:t>F0</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0070C0"/>
                          </a:solidFill>
                          <a:effectLst/>
                        </a:rPr>
                        <a:t>F2</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Store2</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0070C0"/>
                          </a:solidFill>
                          <a:effectLst/>
                        </a:rPr>
                        <a:t>No</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FF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0070C0"/>
                          </a:solidFill>
                          <a:effectLst/>
                        </a:rPr>
                        <a:t>2</a:t>
                      </a:r>
                      <a:endParaRPr lang="en-US" altLang="zh-CN"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0070C0"/>
                          </a:solidFill>
                          <a:effectLst/>
                        </a:rPr>
                        <a:t>SD</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0070C0"/>
                          </a:solidFill>
                          <a:effectLst/>
                        </a:rPr>
                        <a:t>F4 </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0070C0"/>
                          </a:solidFill>
                          <a:effectLst/>
                        </a:rPr>
                        <a:t>0</a:t>
                      </a:r>
                      <a:endParaRPr lang="en-US" altLang="zh-CN"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0070C0"/>
                          </a:solidFill>
                          <a:effectLst/>
                        </a:rPr>
                        <a:t>R1</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Store3</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No</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7"/>
                  </a:ext>
                </a:extLst>
              </a:tr>
              <a:tr h="293236">
                <a:tc gridSpan="3">
                  <a:txBody>
                    <a:bodyPr/>
                    <a:lstStyle/>
                    <a:p>
                      <a:pPr marL="0" algn="l" defTabSz="914400" rtl="0" eaLnBrk="1" fontAlgn="ctr" latinLnBrk="0" hangingPunct="1"/>
                      <a:r>
                        <a:rPr lang="en-US" sz="1800" b="1" u="none" strike="noStrike" kern="1200" dirty="0">
                          <a:solidFill>
                            <a:srgbClr val="FF0000"/>
                          </a:solidFill>
                          <a:effectLst/>
                          <a:latin typeface="+mn-lt"/>
                          <a:ea typeface="+mn-ea"/>
                          <a:cs typeface="+mn-cs"/>
                        </a:rPr>
                        <a:t>Reservation Station:</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8"/>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Time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Name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Busy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Op</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Qj </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Qk</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Code</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9"/>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Add1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No</a:t>
                      </a:r>
                      <a:endParaRPr lang="en-US" sz="1600" b="0" i="0" u="none" strike="noStrike">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No</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MULTD</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F4</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F0</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No</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F4 </a:t>
                      </a:r>
                      <a:endParaRPr lang="en-US"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0</a:t>
                      </a:r>
                      <a:endParaRPr lang="en-US" altLang="zh-CN"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b="0" i="0" u="none" strike="noStrike" dirty="0" smtClean="0">
                          <a:solidFill>
                            <a:srgbClr val="FF00FF"/>
                          </a:solidFill>
                          <a:effectLst/>
                          <a:latin typeface="+mn-lt"/>
                          <a:ea typeface="+mn-ea"/>
                        </a:rPr>
                        <a:t>YES</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err="1" smtClean="0">
                          <a:solidFill>
                            <a:srgbClr val="FF00FF"/>
                          </a:solidFill>
                          <a:effectLst/>
                          <a:latin typeface="宋体" panose="02010600030101010101" pitchFamily="2" charset="-122"/>
                          <a:ea typeface="宋体" panose="02010600030101010101" pitchFamily="2" charset="-122"/>
                        </a:rPr>
                        <a:t>Multd</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R(F2)</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Load1</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solidFill>
                            <a:srgbClr val="FF00FF"/>
                          </a:solidFill>
                          <a:effectLst/>
                        </a:rPr>
                        <a:t>　</a:t>
                      </a:r>
                      <a:endParaRPr lang="zh-CN" alt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SUBI</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#8</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No</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BNEZ</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Loop</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4"/>
                  </a:ext>
                </a:extLst>
              </a:tr>
              <a:tr h="86832">
                <a:tc>
                  <a:txBody>
                    <a:bodyPr/>
                    <a:lstStyle/>
                    <a:p>
                      <a:pPr algn="l" fontAlgn="ctr"/>
                      <a:endParaRPr lang="zh-CN" altLang="en-US" sz="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5"/>
                  </a:ext>
                </a:extLst>
              </a:tr>
              <a:tr h="291688">
                <a:tc gridSpan="3">
                  <a:txBody>
                    <a:bodyPr/>
                    <a:lstStyle/>
                    <a:p>
                      <a:pPr marL="0" algn="l" defTabSz="914400" rtl="0" eaLnBrk="1" fontAlgn="ctr" latinLnBrk="0" hangingPunct="1"/>
                      <a:r>
                        <a:rPr lang="en-US" sz="1600" b="1" u="none" strike="noStrike" kern="1200" dirty="0">
                          <a:solidFill>
                            <a:srgbClr val="FF0000"/>
                          </a:solidFill>
                          <a:effectLst/>
                          <a:latin typeface="+mn-lt"/>
                          <a:ea typeface="+mn-ea"/>
                          <a:cs typeface="+mn-cs"/>
                        </a:rPr>
                        <a:t>Register Result Status</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Clock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F6</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F8</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F12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F30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7"/>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2</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80</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Load1</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Mult1</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8"/>
                  </a:ext>
                </a:extLst>
              </a:tr>
            </a:tbl>
          </a:graphicData>
        </a:graphic>
      </p:graphicFrame>
      <p:sp>
        <p:nvSpPr>
          <p:cNvPr id="2" name="标题 1"/>
          <p:cNvSpPr>
            <a:spLocks noGrp="1"/>
          </p:cNvSpPr>
          <p:nvPr>
            <p:ph type="title"/>
          </p:nvPr>
        </p:nvSpPr>
        <p:spPr/>
        <p:txBody>
          <a:bodyPr/>
          <a:lstStyle/>
          <a:p>
            <a:r>
              <a:rPr lang="en-US" altLang="zh-CN" smtClean="0"/>
              <a:t>Loop Example Cycle 2</a:t>
            </a:r>
            <a:endParaRPr lang="zh-CN" altLang="en-US" dirty="0"/>
          </a:p>
        </p:txBody>
      </p:sp>
    </p:spTree>
    <p:extLst>
      <p:ext uri="{BB962C8B-B14F-4D97-AF65-F5344CB8AC3E}">
        <p14:creationId xmlns:p14="http://schemas.microsoft.com/office/powerpoint/2010/main" val="136533684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3245426965"/>
              </p:ext>
            </p:extLst>
          </p:nvPr>
        </p:nvGraphicFramePr>
        <p:xfrm>
          <a:off x="360363" y="1017997"/>
          <a:ext cx="8569324" cy="5338764"/>
        </p:xfrm>
        <a:graphic>
          <a:graphicData uri="http://schemas.openxmlformats.org/drawingml/2006/table">
            <a:tbl>
              <a:tblPr>
                <a:tableStyleId>{5C22544A-7EE6-4342-B048-85BDC9FD1C3A}</a:tableStyleId>
              </a:tblPr>
              <a:tblGrid>
                <a:gridCol w="694516">
                  <a:extLst>
                    <a:ext uri="{9D8B030D-6E8A-4147-A177-3AD203B41FA5}">
                      <a16:colId xmlns:a16="http://schemas.microsoft.com/office/drawing/2014/main" val="20000"/>
                    </a:ext>
                  </a:extLst>
                </a:gridCol>
                <a:gridCol w="585999">
                  <a:extLst>
                    <a:ext uri="{9D8B030D-6E8A-4147-A177-3AD203B41FA5}">
                      <a16:colId xmlns:a16="http://schemas.microsoft.com/office/drawing/2014/main" val="20001"/>
                    </a:ext>
                  </a:extLst>
                </a:gridCol>
                <a:gridCol w="824230">
                  <a:extLst>
                    <a:ext uri="{9D8B030D-6E8A-4147-A177-3AD203B41FA5}">
                      <a16:colId xmlns:a16="http://schemas.microsoft.com/office/drawing/2014/main" val="20002"/>
                    </a:ext>
                  </a:extLst>
                </a:gridCol>
                <a:gridCol w="526187">
                  <a:extLst>
                    <a:ext uri="{9D8B030D-6E8A-4147-A177-3AD203B41FA5}">
                      <a16:colId xmlns:a16="http://schemas.microsoft.com/office/drawing/2014/main" val="20003"/>
                    </a:ext>
                  </a:extLst>
                </a:gridCol>
                <a:gridCol w="614021">
                  <a:extLst>
                    <a:ext uri="{9D8B030D-6E8A-4147-A177-3AD203B41FA5}">
                      <a16:colId xmlns:a16="http://schemas.microsoft.com/office/drawing/2014/main" val="20004"/>
                    </a:ext>
                  </a:extLst>
                </a:gridCol>
                <a:gridCol w="595248">
                  <a:extLst>
                    <a:ext uri="{9D8B030D-6E8A-4147-A177-3AD203B41FA5}">
                      <a16:colId xmlns:a16="http://schemas.microsoft.com/office/drawing/2014/main" val="20005"/>
                    </a:ext>
                  </a:extLst>
                </a:gridCol>
                <a:gridCol w="624490">
                  <a:extLst>
                    <a:ext uri="{9D8B030D-6E8A-4147-A177-3AD203B41FA5}">
                      <a16:colId xmlns:a16="http://schemas.microsoft.com/office/drawing/2014/main" val="20006"/>
                    </a:ext>
                  </a:extLst>
                </a:gridCol>
                <a:gridCol w="576089">
                  <a:extLst>
                    <a:ext uri="{9D8B030D-6E8A-4147-A177-3AD203B41FA5}">
                      <a16:colId xmlns:a16="http://schemas.microsoft.com/office/drawing/2014/main" val="20007"/>
                    </a:ext>
                  </a:extLst>
                </a:gridCol>
                <a:gridCol w="619674">
                  <a:extLst>
                    <a:ext uri="{9D8B030D-6E8A-4147-A177-3AD203B41FA5}">
                      <a16:colId xmlns:a16="http://schemas.microsoft.com/office/drawing/2014/main" val="20008"/>
                    </a:ext>
                  </a:extLst>
                </a:gridCol>
                <a:gridCol w="883197">
                  <a:extLst>
                    <a:ext uri="{9D8B030D-6E8A-4147-A177-3AD203B41FA5}">
                      <a16:colId xmlns:a16="http://schemas.microsoft.com/office/drawing/2014/main" val="20009"/>
                    </a:ext>
                  </a:extLst>
                </a:gridCol>
                <a:gridCol w="651110">
                  <a:extLst>
                    <a:ext uri="{9D8B030D-6E8A-4147-A177-3AD203B41FA5}">
                      <a16:colId xmlns:a16="http://schemas.microsoft.com/office/drawing/2014/main" val="20010"/>
                    </a:ext>
                  </a:extLst>
                </a:gridCol>
                <a:gridCol w="669195">
                  <a:extLst>
                    <a:ext uri="{9D8B030D-6E8A-4147-A177-3AD203B41FA5}">
                      <a16:colId xmlns:a16="http://schemas.microsoft.com/office/drawing/2014/main" val="20011"/>
                    </a:ext>
                  </a:extLst>
                </a:gridCol>
                <a:gridCol w="705368">
                  <a:extLst>
                    <a:ext uri="{9D8B030D-6E8A-4147-A177-3AD203B41FA5}">
                      <a16:colId xmlns:a16="http://schemas.microsoft.com/office/drawing/2014/main" val="20012"/>
                    </a:ext>
                  </a:extLst>
                </a:gridCol>
              </a:tblGrid>
              <a:tr h="291688">
                <a:tc gridSpan="3">
                  <a:txBody>
                    <a:bodyPr/>
                    <a:lstStyle/>
                    <a:p>
                      <a:pPr algn="l" fontAlgn="ctr"/>
                      <a:r>
                        <a:rPr lang="en-US" sz="1600" b="1" u="none" strike="noStrike" dirty="0">
                          <a:solidFill>
                            <a:srgbClr val="FF0000"/>
                          </a:solidFill>
                          <a:effectLst/>
                        </a:rPr>
                        <a:t>Instruction Status</a:t>
                      </a:r>
                      <a:endParaRPr lang="en-US" sz="1600" b="1" i="0" u="none" strike="noStrike" dirty="0">
                        <a:solidFill>
                          <a:srgbClr val="FF0000"/>
                        </a:solidFill>
                        <a:effectLst/>
                        <a:latin typeface="宋体" panose="02010600030101010101" pitchFamily="2" charset="-122"/>
                        <a:ea typeface="宋体" panose="02010600030101010101" pitchFamily="2" charset="-122"/>
                      </a:endParaRP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ITER</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Inst.</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i</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Issue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Exec</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WR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Busy</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Addr</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Fu</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1</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LD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0</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R1</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effectLst/>
                        </a:rPr>
                        <a:t>　</a:t>
                      </a:r>
                      <a:r>
                        <a:rPr lang="en-US" altLang="zh-CN" sz="1200" u="none" strike="noStrike" dirty="0" smtClean="0">
                          <a:effectLst/>
                        </a:rPr>
                        <a:t>1</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effectLst/>
                        </a:rPr>
                        <a:t>　</a:t>
                      </a:r>
                      <a:r>
                        <a:rPr lang="en-US" altLang="zh-CN" sz="1200" u="none" strike="noStrike" dirty="0" smtClean="0">
                          <a:effectLst/>
                        </a:rPr>
                        <a:t>2~</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Load1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b="0" i="0" u="none" strike="noStrike" dirty="0" smtClean="0">
                          <a:solidFill>
                            <a:srgbClr val="FF00FF"/>
                          </a:solidFill>
                          <a:effectLst/>
                          <a:latin typeface="+mn-lt"/>
                          <a:ea typeface="+mn-ea"/>
                        </a:rPr>
                        <a:t>Yes</a:t>
                      </a:r>
                      <a:r>
                        <a:rPr lang="en-US" sz="1200" b="0" i="0" u="none" strike="noStrike" baseline="0" dirty="0" smtClean="0">
                          <a:solidFill>
                            <a:srgbClr val="FF00FF"/>
                          </a:solidFill>
                          <a:effectLst/>
                          <a:latin typeface="+mn-lt"/>
                          <a:ea typeface="+mn-ea"/>
                        </a:rPr>
                        <a:t> </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80</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MULTD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F2</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effectLst/>
                        </a:rPr>
                        <a:t>　</a:t>
                      </a:r>
                      <a:r>
                        <a:rPr lang="en-US" altLang="zh-CN" sz="1200" u="none" strike="noStrike" dirty="0" smtClean="0">
                          <a:effectLst/>
                        </a:rPr>
                        <a:t>2</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solidFill>
                            <a:srgbClr val="0070C0"/>
                          </a:solidFill>
                          <a:effectLst/>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SD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 </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0</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R1</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effectLst/>
                        </a:rPr>
                        <a:t>　</a:t>
                      </a:r>
                      <a:r>
                        <a:rPr lang="en-US" altLang="zh-CN" sz="1200" u="none" strike="noStrike" dirty="0" smtClean="0">
                          <a:effectLst/>
                        </a:rPr>
                        <a:t>3</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a:effectLst/>
                        </a:rPr>
                        <a:t>No</a:t>
                      </a:r>
                      <a:endParaRPr 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4"/>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0070C0"/>
                          </a:solidFill>
                          <a:effectLst/>
                        </a:rPr>
                        <a:t>2</a:t>
                      </a:r>
                      <a:endParaRPr lang="en-US" altLang="zh-CN"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0070C0"/>
                          </a:solidFill>
                          <a:effectLst/>
                        </a:rPr>
                        <a:t>LD</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0070C0"/>
                          </a:solidFill>
                          <a:effectLst/>
                        </a:rPr>
                        <a:t>F0</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0070C0"/>
                          </a:solidFill>
                          <a:effectLst/>
                        </a:rPr>
                        <a:t>0</a:t>
                      </a:r>
                      <a:endParaRPr lang="en-US" altLang="zh-CN"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0070C0"/>
                          </a:solidFill>
                          <a:effectLst/>
                        </a:rPr>
                        <a:t>R1</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a:effectLst/>
                        </a:rPr>
                        <a:t>　</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Store1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b="0" i="0" u="none" strike="noStrike" dirty="0" smtClean="0">
                          <a:solidFill>
                            <a:srgbClr val="FF00FF"/>
                          </a:solidFill>
                          <a:effectLst/>
                          <a:latin typeface="+mn-lt"/>
                          <a:ea typeface="+mn-ea"/>
                        </a:rPr>
                        <a:t>YES</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80</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Mult1</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5"/>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0070C0"/>
                          </a:solidFill>
                          <a:effectLst/>
                        </a:rPr>
                        <a:t>2</a:t>
                      </a:r>
                      <a:endParaRPr lang="en-US" altLang="zh-CN"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0070C0"/>
                          </a:solidFill>
                          <a:effectLst/>
                        </a:rPr>
                        <a:t>MULTD</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0070C0"/>
                          </a:solidFill>
                          <a:effectLst/>
                        </a:rPr>
                        <a:t>F4</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0070C0"/>
                          </a:solidFill>
                          <a:effectLst/>
                        </a:rPr>
                        <a:t>F0</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0070C0"/>
                          </a:solidFill>
                          <a:effectLst/>
                        </a:rPr>
                        <a:t>F2</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Store2</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a:solidFill>
                            <a:srgbClr val="0070C0"/>
                          </a:solidFill>
                          <a:effectLst/>
                        </a:rPr>
                        <a:t>No</a:t>
                      </a:r>
                      <a:endParaRPr lang="en-US" sz="12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0070C0"/>
                          </a:solidFill>
                          <a:effectLst/>
                        </a:rPr>
                        <a:t>2</a:t>
                      </a:r>
                      <a:endParaRPr lang="en-US" altLang="zh-CN"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0070C0"/>
                          </a:solidFill>
                          <a:effectLst/>
                        </a:rPr>
                        <a:t>SD</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0070C0"/>
                          </a:solidFill>
                          <a:effectLst/>
                        </a:rPr>
                        <a:t>F4 </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0070C0"/>
                          </a:solidFill>
                          <a:effectLst/>
                        </a:rPr>
                        <a:t>0</a:t>
                      </a:r>
                      <a:endParaRPr lang="en-US" altLang="zh-CN"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0070C0"/>
                          </a:solidFill>
                          <a:effectLst/>
                        </a:rPr>
                        <a:t>R1</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a:effectLst/>
                        </a:rPr>
                        <a:t>　</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a:effectLst/>
                        </a:rPr>
                        <a:t>　</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Store3</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No</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7"/>
                  </a:ext>
                </a:extLst>
              </a:tr>
              <a:tr h="293236">
                <a:tc gridSpan="3">
                  <a:txBody>
                    <a:bodyPr/>
                    <a:lstStyle/>
                    <a:p>
                      <a:pPr marL="0" algn="l" defTabSz="914400" rtl="0" eaLnBrk="1" fontAlgn="ctr" latinLnBrk="0" hangingPunct="1"/>
                      <a:r>
                        <a:rPr lang="en-US" sz="1800" b="1" u="none" strike="noStrike" kern="1200" dirty="0">
                          <a:solidFill>
                            <a:srgbClr val="FF0000"/>
                          </a:solidFill>
                          <a:effectLst/>
                          <a:latin typeface="+mn-lt"/>
                          <a:ea typeface="+mn-ea"/>
                          <a:cs typeface="+mn-cs"/>
                        </a:rPr>
                        <a:t>Reservation Station:</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8"/>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Time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Name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Busy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Op</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Qj </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Qk</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Code</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9"/>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Add1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No</a:t>
                      </a:r>
                      <a:endParaRPr lang="en-US" sz="1600" b="0" i="0" u="none" strike="noStrike">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No</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MULTD</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F4</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F0</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No</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F4 </a:t>
                      </a:r>
                      <a:endParaRPr lang="en-US"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0</a:t>
                      </a:r>
                      <a:endParaRPr lang="en-US" altLang="zh-CN"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b="0" i="0" u="none" strike="noStrike" dirty="0" smtClean="0">
                          <a:solidFill>
                            <a:srgbClr val="FF00FF"/>
                          </a:solidFill>
                          <a:effectLst/>
                          <a:latin typeface="+mn-lt"/>
                          <a:ea typeface="+mn-ea"/>
                        </a:rPr>
                        <a:t>YES</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err="1" smtClean="0">
                          <a:solidFill>
                            <a:srgbClr val="FF00FF"/>
                          </a:solidFill>
                          <a:effectLst/>
                          <a:latin typeface="宋体" panose="02010600030101010101" pitchFamily="2" charset="-122"/>
                          <a:ea typeface="宋体" panose="02010600030101010101" pitchFamily="2" charset="-122"/>
                        </a:rPr>
                        <a:t>Multd</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R(F2)</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Load1</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SUBI</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#8</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No</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BNEZ</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Loop</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4"/>
                  </a:ext>
                </a:extLst>
              </a:tr>
              <a:tr h="86832">
                <a:tc>
                  <a:txBody>
                    <a:bodyPr/>
                    <a:lstStyle/>
                    <a:p>
                      <a:pPr algn="l" fontAlgn="ctr"/>
                      <a:endParaRPr lang="zh-CN" altLang="en-US" sz="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5"/>
                  </a:ext>
                </a:extLst>
              </a:tr>
              <a:tr h="291688">
                <a:tc gridSpan="3">
                  <a:txBody>
                    <a:bodyPr/>
                    <a:lstStyle/>
                    <a:p>
                      <a:pPr marL="0" algn="l" defTabSz="914400" rtl="0" eaLnBrk="1" fontAlgn="ctr" latinLnBrk="0" hangingPunct="1"/>
                      <a:r>
                        <a:rPr lang="en-US" sz="1600" b="1" u="none" strike="noStrike" kern="1200" dirty="0">
                          <a:solidFill>
                            <a:srgbClr val="FF0000"/>
                          </a:solidFill>
                          <a:effectLst/>
                          <a:latin typeface="+mn-lt"/>
                          <a:ea typeface="+mn-ea"/>
                          <a:cs typeface="+mn-cs"/>
                        </a:rPr>
                        <a:t>Register Result Status</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Clock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F6</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F8</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F12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F30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7"/>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3</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80</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Load1</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Mult1</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8"/>
                  </a:ext>
                </a:extLst>
              </a:tr>
            </a:tbl>
          </a:graphicData>
        </a:graphic>
      </p:graphicFrame>
      <p:grpSp>
        <p:nvGrpSpPr>
          <p:cNvPr id="2" name="Group 4"/>
          <p:cNvGrpSpPr>
            <a:grpSpLocks/>
          </p:cNvGrpSpPr>
          <p:nvPr/>
        </p:nvGrpSpPr>
        <p:grpSpPr bwMode="auto">
          <a:xfrm>
            <a:off x="3376613" y="1716088"/>
            <a:ext cx="4919662" cy="3046412"/>
            <a:chOff x="2203" y="1043"/>
            <a:chExt cx="3099" cy="1919"/>
          </a:xfrm>
        </p:grpSpPr>
        <p:sp>
          <p:nvSpPr>
            <p:cNvPr id="125214" name="Line 5"/>
            <p:cNvSpPr>
              <a:spLocks noChangeShapeType="1"/>
            </p:cNvSpPr>
            <p:nvPr/>
          </p:nvSpPr>
          <p:spPr bwMode="auto">
            <a:xfrm flipH="1">
              <a:off x="3199" y="1043"/>
              <a:ext cx="1273" cy="1919"/>
            </a:xfrm>
            <a:prstGeom prst="line">
              <a:avLst/>
            </a:prstGeom>
            <a:noFill/>
            <a:ln w="57240" cap="sq">
              <a:solidFill>
                <a:srgbClr val="5B9BD5"/>
              </a:solidFill>
              <a:miter lim="800000"/>
              <a:headEnd/>
              <a:tailEnd type="triangle" w="med" len="med"/>
            </a:ln>
          </p:spPr>
          <p:txBody>
            <a:bodyPr/>
            <a:lstStyle/>
            <a:p>
              <a:endParaRPr lang="zh-CN" altLang="en-US"/>
            </a:p>
          </p:txBody>
        </p:sp>
        <p:sp>
          <p:nvSpPr>
            <p:cNvPr id="125215" name="Line 6"/>
            <p:cNvSpPr>
              <a:spLocks noChangeShapeType="1"/>
            </p:cNvSpPr>
            <p:nvPr/>
          </p:nvSpPr>
          <p:spPr bwMode="auto">
            <a:xfrm flipV="1">
              <a:off x="2203" y="1580"/>
              <a:ext cx="3099" cy="1382"/>
            </a:xfrm>
            <a:prstGeom prst="line">
              <a:avLst/>
            </a:prstGeom>
            <a:noFill/>
            <a:ln w="57240" cap="sq">
              <a:solidFill>
                <a:srgbClr val="5B9BD5"/>
              </a:solidFill>
              <a:miter lim="800000"/>
              <a:headEnd/>
              <a:tailEnd type="triangle" w="med" len="med"/>
            </a:ln>
          </p:spPr>
          <p:txBody>
            <a:bodyPr/>
            <a:lstStyle/>
            <a:p>
              <a:endParaRPr lang="zh-CN" altLang="en-US"/>
            </a:p>
          </p:txBody>
        </p:sp>
      </p:grpSp>
      <p:sp>
        <p:nvSpPr>
          <p:cNvPr id="3" name="标题 2"/>
          <p:cNvSpPr>
            <a:spLocks noGrp="1"/>
          </p:cNvSpPr>
          <p:nvPr>
            <p:ph type="title"/>
          </p:nvPr>
        </p:nvSpPr>
        <p:spPr/>
        <p:txBody>
          <a:bodyPr/>
          <a:lstStyle/>
          <a:p>
            <a:r>
              <a:rPr lang="en-US" altLang="zh-CN" smtClean="0"/>
              <a:t>Loop Example Cycle 3</a:t>
            </a:r>
            <a:endParaRPr lang="zh-CN" altLang="en-US" dirty="0"/>
          </a:p>
        </p:txBody>
      </p:sp>
    </p:spTree>
    <p:extLst>
      <p:ext uri="{BB962C8B-B14F-4D97-AF65-F5344CB8AC3E}">
        <p14:creationId xmlns:p14="http://schemas.microsoft.com/office/powerpoint/2010/main" val="41752818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nodeType="clickEffect">
                                  <p:stCondLst>
                                    <p:cond delay="0"/>
                                  </p:stCondLst>
                                  <p:childTnLst>
                                    <p:set>
                                      <p:cBhvr additive="repl">
                                        <p:cTn id="6" dur="1" fill="hold">
                                          <p:stCondLst>
                                            <p:cond delay="0"/>
                                          </p:stCondLst>
                                        </p:cTn>
                                        <p:tgtEl>
                                          <p:spTgt spid="2"/>
                                        </p:tgtEl>
                                        <p:attrNameLst>
                                          <p:attrName>style.visibility</p:attrName>
                                        </p:attrNameLst>
                                      </p:cBhvr>
                                      <p:to>
                                        <p:strVal val="visible"/>
                                      </p:to>
                                    </p:set>
                                    <p:anim calcmode="lin" valueType="num">
                                      <p:cBhvr additive="repl">
                                        <p:cTn id="7" dur="500" fill="hold"/>
                                        <p:tgtEl>
                                          <p:spTgt spid="2"/>
                                        </p:tgtEl>
                                        <p:attrNameLst>
                                          <p:attrName>ppt_w</p:attrName>
                                        </p:attrNameLst>
                                      </p:cBhvr>
                                      <p:tavLst>
                                        <p:tav tm="100000">
                                          <p:val>
                                            <p:fltVal val="0"/>
                                          </p:val>
                                        </p:tav>
                                        <p:tav tm="100000">
                                          <p:val>
                                            <p:strVal val="#ppt_w"/>
                                          </p:val>
                                        </p:tav>
                                      </p:tavLst>
                                    </p:anim>
                                    <p:anim calcmode="lin" valueType="num">
                                      <p:cBhvr additive="repl">
                                        <p:cTn id="8" dur="500" fill="hold"/>
                                        <p:tgtEl>
                                          <p:spTgt spid="2"/>
                                        </p:tgtEl>
                                        <p:attrNameLst>
                                          <p:attrName>ppt_h</p:attrName>
                                        </p:attrNameLst>
                                      </p:cBhvr>
                                      <p:tavLst>
                                        <p:tav tm="100000">
                                          <p:val>
                                            <p:fltVal val="0"/>
                                          </p:val>
                                        </p:tav>
                                        <p:tav tm="100000">
                                          <p:val>
                                            <p:strVal val="#ppt_h"/>
                                          </p:val>
                                        </p:tav>
                                      </p:tavLst>
                                    </p:anim>
                                    <p:anim calcmode="lin" valueType="num">
                                      <p:cBhvr additive="repl">
                                        <p:cTn id="9" dur="500" fill="hold"/>
                                        <p:tgtEl>
                                          <p:spTgt spid="2"/>
                                        </p:tgtEl>
                                        <p:attrNameLst>
                                          <p:attrName>ppt_x</p:attrName>
                                        </p:attrNameLst>
                                      </p:cBhvr>
                                      <p:tavLst>
                                        <p:tav tm="100000">
                                          <p:val>
                                            <p:fltVal val="0.5"/>
                                          </p:val>
                                        </p:tav>
                                        <p:tav tm="100000">
                                          <p:val>
                                            <p:strVal val="#ppt_x"/>
                                          </p:val>
                                        </p:tav>
                                      </p:tavLst>
                                    </p:anim>
                                    <p:anim calcmode="lin" valueType="num">
                                      <p:cBhvr additive="repl">
                                        <p:cTn id="10" dur="500" fill="hold"/>
                                        <p:tgtEl>
                                          <p:spTgt spid="2"/>
                                        </p:tgtEl>
                                        <p:attrNameLst>
                                          <p:attrName>ppt_y</p:attrName>
                                        </p:attrNameLst>
                                      </p:cBhvr>
                                      <p:tavLst>
                                        <p:tav tm="10000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002" name="Text Box 58"/>
          <p:cNvSpPr txBox="1">
            <a:spLocks noChangeArrowheads="1"/>
          </p:cNvSpPr>
          <p:nvPr/>
        </p:nvSpPr>
        <p:spPr bwMode="auto">
          <a:xfrm>
            <a:off x="79375" y="1849438"/>
            <a:ext cx="685800" cy="1265237"/>
          </a:xfrm>
          <a:prstGeom prst="rect">
            <a:avLst/>
          </a:prstGeom>
          <a:noFill/>
          <a:ln w="9525">
            <a:noFill/>
            <a:round/>
            <a:headEnd/>
            <a:tailEnd/>
          </a:ln>
        </p:spPr>
        <p:txBody>
          <a:bodyPr wrap="none" lIns="90000" tIns="46800" rIns="90000" bIns="46800" anchor="ctr">
            <a:spAutoFit/>
          </a:bodyPr>
          <a:lstStyle/>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Load1</a:t>
            </a:r>
          </a:p>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Load2</a:t>
            </a:r>
          </a:p>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Load3</a:t>
            </a:r>
          </a:p>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Load4</a:t>
            </a:r>
          </a:p>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Load5</a:t>
            </a:r>
          </a:p>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Load6</a:t>
            </a:r>
          </a:p>
        </p:txBody>
      </p:sp>
      <p:grpSp>
        <p:nvGrpSpPr>
          <p:cNvPr id="4" name="组合 3"/>
          <p:cNvGrpSpPr/>
          <p:nvPr/>
        </p:nvGrpSpPr>
        <p:grpSpPr>
          <a:xfrm>
            <a:off x="341313" y="1032482"/>
            <a:ext cx="8680450" cy="5397500"/>
            <a:chOff x="341313" y="1032482"/>
            <a:chExt cx="8680450" cy="5397500"/>
          </a:xfrm>
        </p:grpSpPr>
        <p:sp>
          <p:nvSpPr>
            <p:cNvPr id="238595" name="Rectangle 2"/>
            <p:cNvSpPr>
              <a:spLocks noChangeArrowheads="1"/>
            </p:cNvSpPr>
            <p:nvPr/>
          </p:nvSpPr>
          <p:spPr bwMode="auto">
            <a:xfrm>
              <a:off x="717550" y="2099282"/>
              <a:ext cx="914400" cy="2032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zh-CN">
                  <a:solidFill>
                    <a:srgbClr val="000000"/>
                  </a:solidFill>
                  <a:latin typeface="Arial" pitchFamily="34" charset="0"/>
                </a:rPr>
                <a:t>addr: 80</a:t>
              </a:r>
            </a:p>
          </p:txBody>
        </p:sp>
        <p:sp>
          <p:nvSpPr>
            <p:cNvPr id="238596" name="Rectangle 3"/>
            <p:cNvSpPr>
              <a:spLocks noChangeArrowheads="1"/>
            </p:cNvSpPr>
            <p:nvPr/>
          </p:nvSpPr>
          <p:spPr bwMode="auto">
            <a:xfrm>
              <a:off x="717550" y="2302482"/>
              <a:ext cx="914400" cy="2032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238597" name="Rectangle 4"/>
            <p:cNvSpPr>
              <a:spLocks noChangeArrowheads="1"/>
            </p:cNvSpPr>
            <p:nvPr/>
          </p:nvSpPr>
          <p:spPr bwMode="auto">
            <a:xfrm>
              <a:off x="717550" y="2505682"/>
              <a:ext cx="914400" cy="2032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238598" name="Rectangle 5"/>
            <p:cNvSpPr>
              <a:spLocks noChangeArrowheads="1"/>
            </p:cNvSpPr>
            <p:nvPr/>
          </p:nvSpPr>
          <p:spPr bwMode="auto">
            <a:xfrm>
              <a:off x="717550" y="2708882"/>
              <a:ext cx="914400" cy="2032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238599" name="Rectangle 6"/>
            <p:cNvSpPr>
              <a:spLocks noChangeArrowheads="1"/>
            </p:cNvSpPr>
            <p:nvPr/>
          </p:nvSpPr>
          <p:spPr bwMode="auto">
            <a:xfrm>
              <a:off x="717550" y="2912082"/>
              <a:ext cx="914400" cy="2032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238600" name="Rectangle 7"/>
            <p:cNvSpPr>
              <a:spLocks noChangeArrowheads="1"/>
            </p:cNvSpPr>
            <p:nvPr/>
          </p:nvSpPr>
          <p:spPr bwMode="auto">
            <a:xfrm>
              <a:off x="717550" y="3115282"/>
              <a:ext cx="914400" cy="2032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125961" name="Line 8"/>
            <p:cNvSpPr>
              <a:spLocks noChangeShapeType="1"/>
            </p:cNvSpPr>
            <p:nvPr/>
          </p:nvSpPr>
          <p:spPr bwMode="auto">
            <a:xfrm>
              <a:off x="1098550" y="1489682"/>
              <a:ext cx="1588" cy="609600"/>
            </a:xfrm>
            <a:prstGeom prst="line">
              <a:avLst/>
            </a:prstGeom>
            <a:noFill/>
            <a:ln w="57240" cap="sq">
              <a:solidFill>
                <a:srgbClr val="000000"/>
              </a:solidFill>
              <a:miter lim="800000"/>
              <a:headEnd/>
              <a:tailEnd type="triangle" w="med" len="med"/>
            </a:ln>
          </p:spPr>
          <p:txBody>
            <a:bodyPr/>
            <a:lstStyle/>
            <a:p>
              <a:endParaRPr lang="zh-CN" altLang="en-US"/>
            </a:p>
          </p:txBody>
        </p:sp>
        <p:grpSp>
          <p:nvGrpSpPr>
            <p:cNvPr id="125962" name="Group 9"/>
            <p:cNvGrpSpPr>
              <a:grpSpLocks/>
            </p:cNvGrpSpPr>
            <p:nvPr/>
          </p:nvGrpSpPr>
          <p:grpSpPr bwMode="auto">
            <a:xfrm>
              <a:off x="3332163" y="1119794"/>
              <a:ext cx="912812" cy="1217613"/>
              <a:chOff x="2099" y="564"/>
              <a:chExt cx="575" cy="767"/>
            </a:xfrm>
          </p:grpSpPr>
          <p:sp>
            <p:nvSpPr>
              <p:cNvPr id="238666" name="Rectangle 10"/>
              <p:cNvSpPr>
                <a:spLocks noChangeArrowheads="1"/>
              </p:cNvSpPr>
              <p:nvPr/>
            </p:nvSpPr>
            <p:spPr bwMode="auto">
              <a:xfrm>
                <a:off x="2099" y="564"/>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238667" name="Rectangle 11"/>
              <p:cNvSpPr>
                <a:spLocks noChangeArrowheads="1"/>
              </p:cNvSpPr>
              <p:nvPr/>
            </p:nvSpPr>
            <p:spPr bwMode="auto">
              <a:xfrm>
                <a:off x="2099" y="692"/>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238668" name="Rectangle 12"/>
              <p:cNvSpPr>
                <a:spLocks noChangeArrowheads="1"/>
              </p:cNvSpPr>
              <p:nvPr/>
            </p:nvSpPr>
            <p:spPr bwMode="auto">
              <a:xfrm>
                <a:off x="2099" y="820"/>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238669" name="Rectangle 13"/>
              <p:cNvSpPr>
                <a:spLocks noChangeArrowheads="1"/>
              </p:cNvSpPr>
              <p:nvPr/>
            </p:nvSpPr>
            <p:spPr bwMode="auto">
              <a:xfrm>
                <a:off x="2099" y="948"/>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238670" name="Rectangle 14"/>
              <p:cNvSpPr>
                <a:spLocks noChangeArrowheads="1"/>
              </p:cNvSpPr>
              <p:nvPr/>
            </p:nvSpPr>
            <p:spPr bwMode="auto">
              <a:xfrm>
                <a:off x="2099" y="1076"/>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238671" name="Rectangle 15"/>
              <p:cNvSpPr>
                <a:spLocks noChangeArrowheads="1"/>
              </p:cNvSpPr>
              <p:nvPr/>
            </p:nvSpPr>
            <p:spPr bwMode="auto">
              <a:xfrm>
                <a:off x="2099" y="1204"/>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grpSp>
        <p:sp>
          <p:nvSpPr>
            <p:cNvPr id="238603" name="Rectangle 16"/>
            <p:cNvSpPr>
              <a:spLocks noChangeArrowheads="1"/>
            </p:cNvSpPr>
            <p:nvPr/>
          </p:nvSpPr>
          <p:spPr bwMode="auto">
            <a:xfrm>
              <a:off x="5160963" y="1348394"/>
              <a:ext cx="2209800" cy="2032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zh-CN" altLang="zh-CN" sz="1600">
                  <a:solidFill>
                    <a:srgbClr val="000000"/>
                  </a:solidFill>
                  <a:latin typeface="Arial" pitchFamily="34" charset="0"/>
                </a:rPr>
                <a:t> </a:t>
              </a:r>
              <a:r>
                <a:rPr lang="en-US" altLang="zh-CN" sz="1600">
                  <a:solidFill>
                    <a:srgbClr val="000000"/>
                  </a:solidFill>
                  <a:latin typeface="Arial" pitchFamily="34" charset="0"/>
                </a:rPr>
                <a:t>F0: Load 1</a:t>
              </a:r>
            </a:p>
          </p:txBody>
        </p:sp>
        <p:sp>
          <p:nvSpPr>
            <p:cNvPr id="238604" name="Rectangle 17"/>
            <p:cNvSpPr>
              <a:spLocks noChangeArrowheads="1"/>
            </p:cNvSpPr>
            <p:nvPr/>
          </p:nvSpPr>
          <p:spPr bwMode="auto">
            <a:xfrm>
              <a:off x="5160963" y="1551594"/>
              <a:ext cx="2209800" cy="2032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238605" name="Rectangle 18"/>
            <p:cNvSpPr>
              <a:spLocks noChangeArrowheads="1"/>
            </p:cNvSpPr>
            <p:nvPr/>
          </p:nvSpPr>
          <p:spPr bwMode="auto">
            <a:xfrm>
              <a:off x="5160963" y="1754794"/>
              <a:ext cx="2209800" cy="2032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zh-CN" altLang="zh-CN" sz="1600">
                  <a:solidFill>
                    <a:srgbClr val="000000"/>
                  </a:solidFill>
                  <a:latin typeface="Arial" pitchFamily="34" charset="0"/>
                </a:rPr>
                <a:t> </a:t>
              </a:r>
              <a:r>
                <a:rPr lang="en-US" altLang="zh-CN" sz="1600">
                  <a:solidFill>
                    <a:srgbClr val="000000"/>
                  </a:solidFill>
                  <a:latin typeface="Arial" pitchFamily="34" charset="0"/>
                </a:rPr>
                <a:t>F4: Mult1</a:t>
              </a:r>
            </a:p>
          </p:txBody>
        </p:sp>
        <p:sp>
          <p:nvSpPr>
            <p:cNvPr id="238606" name="Rectangle 19"/>
            <p:cNvSpPr>
              <a:spLocks noChangeArrowheads="1"/>
            </p:cNvSpPr>
            <p:nvPr/>
          </p:nvSpPr>
          <p:spPr bwMode="auto">
            <a:xfrm>
              <a:off x="5160963" y="1957994"/>
              <a:ext cx="2209800" cy="2032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grpSp>
          <p:nvGrpSpPr>
            <p:cNvPr id="125967" name="Group 20"/>
            <p:cNvGrpSpPr>
              <a:grpSpLocks/>
            </p:cNvGrpSpPr>
            <p:nvPr/>
          </p:nvGrpSpPr>
          <p:grpSpPr bwMode="auto">
            <a:xfrm>
              <a:off x="1670050" y="3786794"/>
              <a:ext cx="2208213" cy="608013"/>
              <a:chOff x="1052" y="2244"/>
              <a:chExt cx="1391" cy="383"/>
            </a:xfrm>
          </p:grpSpPr>
          <p:sp>
            <p:nvSpPr>
              <p:cNvPr id="238663" name="Rectangle 21"/>
              <p:cNvSpPr>
                <a:spLocks noChangeArrowheads="1"/>
              </p:cNvSpPr>
              <p:nvPr/>
            </p:nvSpPr>
            <p:spPr bwMode="auto">
              <a:xfrm>
                <a:off x="1052" y="2244"/>
                <a:ext cx="1391" cy="127"/>
              </a:xfrm>
              <a:prstGeom prst="rect">
                <a:avLst/>
              </a:prstGeom>
              <a:solidFill>
                <a:srgbClr val="0563C1"/>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238664" name="Rectangle 22"/>
              <p:cNvSpPr>
                <a:spLocks noChangeArrowheads="1"/>
              </p:cNvSpPr>
              <p:nvPr/>
            </p:nvSpPr>
            <p:spPr bwMode="auto">
              <a:xfrm>
                <a:off x="1052" y="2372"/>
                <a:ext cx="1391" cy="127"/>
              </a:xfrm>
              <a:prstGeom prst="rect">
                <a:avLst/>
              </a:prstGeom>
              <a:solidFill>
                <a:srgbClr val="0563C1"/>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238665" name="Rectangle 23"/>
              <p:cNvSpPr>
                <a:spLocks noChangeArrowheads="1"/>
              </p:cNvSpPr>
              <p:nvPr/>
            </p:nvSpPr>
            <p:spPr bwMode="auto">
              <a:xfrm>
                <a:off x="1052" y="2500"/>
                <a:ext cx="1391" cy="127"/>
              </a:xfrm>
              <a:prstGeom prst="rect">
                <a:avLst/>
              </a:prstGeom>
              <a:solidFill>
                <a:srgbClr val="0563C1"/>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grpSp>
        <p:sp>
          <p:nvSpPr>
            <p:cNvPr id="125968" name="Rectangle 24"/>
            <p:cNvSpPr>
              <a:spLocks noChangeArrowheads="1"/>
            </p:cNvSpPr>
            <p:nvPr/>
          </p:nvSpPr>
          <p:spPr bwMode="auto">
            <a:xfrm>
              <a:off x="1974850" y="3786794"/>
              <a:ext cx="762000" cy="609600"/>
            </a:xfrm>
            <a:prstGeom prst="rect">
              <a:avLst/>
            </a:prstGeom>
            <a:noFill/>
            <a:ln w="2844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38609" name="Rectangle 25"/>
            <p:cNvSpPr>
              <a:spLocks noChangeArrowheads="1"/>
            </p:cNvSpPr>
            <p:nvPr/>
          </p:nvSpPr>
          <p:spPr bwMode="auto">
            <a:xfrm>
              <a:off x="2241550" y="4929794"/>
              <a:ext cx="1066800" cy="304800"/>
            </a:xfrm>
            <a:prstGeom prst="rect">
              <a:avLst/>
            </a:prstGeom>
            <a:solidFill>
              <a:srgbClr val="0563C1"/>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zh-CN" b="1">
                  <a:solidFill>
                    <a:srgbClr val="000000"/>
                  </a:solidFill>
                  <a:latin typeface="Comic Sans MS" pitchFamily="66" charset="0"/>
                </a:rPr>
                <a:t>FP adders</a:t>
              </a:r>
            </a:p>
          </p:txBody>
        </p:sp>
        <p:sp>
          <p:nvSpPr>
            <p:cNvPr id="125970" name="Text Box 26"/>
            <p:cNvSpPr txBox="1">
              <a:spLocks noChangeArrowheads="1"/>
            </p:cNvSpPr>
            <p:nvPr/>
          </p:nvSpPr>
          <p:spPr bwMode="auto">
            <a:xfrm>
              <a:off x="1089025" y="3713769"/>
              <a:ext cx="630238" cy="711200"/>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Add1</a:t>
              </a:r>
            </a:p>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Add2</a:t>
              </a:r>
            </a:p>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Add3</a:t>
              </a:r>
            </a:p>
          </p:txBody>
        </p:sp>
        <p:sp>
          <p:nvSpPr>
            <p:cNvPr id="238611" name="Rectangle 27"/>
            <p:cNvSpPr>
              <a:spLocks noChangeArrowheads="1"/>
            </p:cNvSpPr>
            <p:nvPr/>
          </p:nvSpPr>
          <p:spPr bwMode="auto">
            <a:xfrm>
              <a:off x="4856163" y="3939194"/>
              <a:ext cx="2209800" cy="190500"/>
            </a:xfrm>
            <a:prstGeom prst="rect">
              <a:avLst/>
            </a:prstGeom>
            <a:solidFill>
              <a:srgbClr val="0563C1"/>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238612" name="Rectangle 28"/>
            <p:cNvSpPr>
              <a:spLocks noChangeArrowheads="1"/>
            </p:cNvSpPr>
            <p:nvPr/>
          </p:nvSpPr>
          <p:spPr bwMode="auto">
            <a:xfrm>
              <a:off x="4856163" y="4129694"/>
              <a:ext cx="2209800" cy="190500"/>
            </a:xfrm>
            <a:prstGeom prst="rect">
              <a:avLst/>
            </a:prstGeom>
            <a:solidFill>
              <a:srgbClr val="0563C1"/>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125973" name="Rectangle 29"/>
            <p:cNvSpPr>
              <a:spLocks noChangeArrowheads="1"/>
            </p:cNvSpPr>
            <p:nvPr/>
          </p:nvSpPr>
          <p:spPr bwMode="auto">
            <a:xfrm>
              <a:off x="5157788" y="4126519"/>
              <a:ext cx="762000" cy="193675"/>
            </a:xfrm>
            <a:prstGeom prst="rect">
              <a:avLst/>
            </a:prstGeom>
            <a:noFill/>
            <a:ln w="2844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38614" name="Rectangle 30"/>
            <p:cNvSpPr>
              <a:spLocks noChangeArrowheads="1"/>
            </p:cNvSpPr>
            <p:nvPr/>
          </p:nvSpPr>
          <p:spPr bwMode="auto">
            <a:xfrm>
              <a:off x="5313363" y="4929794"/>
              <a:ext cx="1447800" cy="304800"/>
            </a:xfrm>
            <a:prstGeom prst="rect">
              <a:avLst/>
            </a:prstGeom>
            <a:solidFill>
              <a:srgbClr val="0563C1"/>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zh-CN" b="1">
                  <a:solidFill>
                    <a:srgbClr val="000000"/>
                  </a:solidFill>
                  <a:latin typeface="Comic Sans MS" pitchFamily="66" charset="0"/>
                </a:rPr>
                <a:t>FP multipliers</a:t>
              </a:r>
            </a:p>
          </p:txBody>
        </p:sp>
        <p:sp>
          <p:nvSpPr>
            <p:cNvPr id="125975" name="Text Box 31"/>
            <p:cNvSpPr txBox="1">
              <a:spLocks noChangeArrowheads="1"/>
            </p:cNvSpPr>
            <p:nvPr/>
          </p:nvSpPr>
          <p:spPr bwMode="auto">
            <a:xfrm>
              <a:off x="4224338" y="3916969"/>
              <a:ext cx="671512" cy="498475"/>
            </a:xfrm>
            <a:prstGeom prst="rect">
              <a:avLst/>
            </a:prstGeom>
            <a:noFill/>
            <a:ln w="9525">
              <a:noFill/>
              <a:round/>
              <a:headEnd/>
              <a:tailEnd/>
            </a:ln>
          </p:spPr>
          <p:txBody>
            <a:bodyPr wrap="none" lIns="90000" tIns="46800" rIns="90000" bIns="46800" anchor="ctr">
              <a:spAutoFit/>
            </a:bodyPr>
            <a:lstStyle/>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Mult1</a:t>
              </a:r>
            </a:p>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Mult2</a:t>
              </a:r>
            </a:p>
          </p:txBody>
        </p:sp>
        <p:sp>
          <p:nvSpPr>
            <p:cNvPr id="125976" name="Line 32"/>
            <p:cNvSpPr>
              <a:spLocks noChangeShapeType="1"/>
            </p:cNvSpPr>
            <p:nvPr/>
          </p:nvSpPr>
          <p:spPr bwMode="auto">
            <a:xfrm>
              <a:off x="2417763" y="4396394"/>
              <a:ext cx="1587" cy="533400"/>
            </a:xfrm>
            <a:prstGeom prst="line">
              <a:avLst/>
            </a:prstGeom>
            <a:noFill/>
            <a:ln w="28440" cap="sq">
              <a:solidFill>
                <a:srgbClr val="000000"/>
              </a:solidFill>
              <a:miter lim="800000"/>
              <a:headEnd/>
              <a:tailEnd type="triangle" w="med" len="med"/>
            </a:ln>
          </p:spPr>
          <p:txBody>
            <a:bodyPr/>
            <a:lstStyle/>
            <a:p>
              <a:endParaRPr lang="zh-CN" altLang="en-US"/>
            </a:p>
          </p:txBody>
        </p:sp>
        <p:sp>
          <p:nvSpPr>
            <p:cNvPr id="125977" name="Line 33"/>
            <p:cNvSpPr>
              <a:spLocks noChangeShapeType="1"/>
            </p:cNvSpPr>
            <p:nvPr/>
          </p:nvSpPr>
          <p:spPr bwMode="auto">
            <a:xfrm>
              <a:off x="3103563" y="4396394"/>
              <a:ext cx="1587" cy="533400"/>
            </a:xfrm>
            <a:prstGeom prst="line">
              <a:avLst/>
            </a:prstGeom>
            <a:noFill/>
            <a:ln w="28440" cap="sq">
              <a:solidFill>
                <a:srgbClr val="000000"/>
              </a:solidFill>
              <a:miter lim="800000"/>
              <a:headEnd/>
              <a:tailEnd type="triangle" w="med" len="med"/>
            </a:ln>
          </p:spPr>
          <p:txBody>
            <a:bodyPr/>
            <a:lstStyle/>
            <a:p>
              <a:endParaRPr lang="zh-CN" altLang="en-US"/>
            </a:p>
          </p:txBody>
        </p:sp>
        <p:sp>
          <p:nvSpPr>
            <p:cNvPr id="125978" name="Line 34"/>
            <p:cNvSpPr>
              <a:spLocks noChangeShapeType="1"/>
            </p:cNvSpPr>
            <p:nvPr/>
          </p:nvSpPr>
          <p:spPr bwMode="auto">
            <a:xfrm>
              <a:off x="5541963" y="4320194"/>
              <a:ext cx="1587" cy="609600"/>
            </a:xfrm>
            <a:prstGeom prst="line">
              <a:avLst/>
            </a:prstGeom>
            <a:noFill/>
            <a:ln w="28440" cap="sq">
              <a:solidFill>
                <a:srgbClr val="000000"/>
              </a:solidFill>
              <a:miter lim="800000"/>
              <a:headEnd/>
              <a:tailEnd type="triangle" w="med" len="med"/>
            </a:ln>
          </p:spPr>
          <p:txBody>
            <a:bodyPr/>
            <a:lstStyle/>
            <a:p>
              <a:endParaRPr lang="zh-CN" altLang="en-US"/>
            </a:p>
          </p:txBody>
        </p:sp>
        <p:sp>
          <p:nvSpPr>
            <p:cNvPr id="125979" name="Line 35"/>
            <p:cNvSpPr>
              <a:spLocks noChangeShapeType="1"/>
            </p:cNvSpPr>
            <p:nvPr/>
          </p:nvSpPr>
          <p:spPr bwMode="auto">
            <a:xfrm>
              <a:off x="6456363" y="4320194"/>
              <a:ext cx="1587" cy="609600"/>
            </a:xfrm>
            <a:prstGeom prst="line">
              <a:avLst/>
            </a:prstGeom>
            <a:noFill/>
            <a:ln w="28440" cap="sq">
              <a:solidFill>
                <a:srgbClr val="000000"/>
              </a:solidFill>
              <a:miter lim="800000"/>
              <a:headEnd/>
              <a:tailEnd type="triangle" w="med" len="med"/>
            </a:ln>
          </p:spPr>
          <p:txBody>
            <a:bodyPr/>
            <a:lstStyle/>
            <a:p>
              <a:endParaRPr lang="zh-CN" altLang="en-US"/>
            </a:p>
          </p:txBody>
        </p:sp>
        <p:sp>
          <p:nvSpPr>
            <p:cNvPr id="125980" name="Freeform 36"/>
            <p:cNvSpPr>
              <a:spLocks/>
            </p:cNvSpPr>
            <p:nvPr/>
          </p:nvSpPr>
          <p:spPr bwMode="auto">
            <a:xfrm>
              <a:off x="1808163" y="2338994"/>
              <a:ext cx="1981200" cy="1447800"/>
            </a:xfrm>
            <a:custGeom>
              <a:avLst/>
              <a:gdLst>
                <a:gd name="T0" fmla="*/ 2147483647 w 1248"/>
                <a:gd name="T1" fmla="*/ 0 h 912"/>
                <a:gd name="T2" fmla="*/ 2147483647 w 1248"/>
                <a:gd name="T3" fmla="*/ 2147483647 h 912"/>
                <a:gd name="T4" fmla="*/ 0 w 1248"/>
                <a:gd name="T5" fmla="*/ 2147483647 h 912"/>
                <a:gd name="T6" fmla="*/ 0 w 1248"/>
                <a:gd name="T7" fmla="*/ 2147483647 h 912"/>
                <a:gd name="T8" fmla="*/ 0 60000 65536"/>
                <a:gd name="T9" fmla="*/ 0 60000 65536"/>
                <a:gd name="T10" fmla="*/ 0 60000 65536"/>
                <a:gd name="T11" fmla="*/ 0 60000 65536"/>
                <a:gd name="T12" fmla="*/ 0 w 1248"/>
                <a:gd name="T13" fmla="*/ 0 h 912"/>
                <a:gd name="T14" fmla="*/ 1248 w 1248"/>
                <a:gd name="T15" fmla="*/ 912 h 912"/>
              </a:gdLst>
              <a:ahLst/>
              <a:cxnLst>
                <a:cxn ang="T8">
                  <a:pos x="T0" y="T1"/>
                </a:cxn>
                <a:cxn ang="T9">
                  <a:pos x="T2" y="T3"/>
                </a:cxn>
                <a:cxn ang="T10">
                  <a:pos x="T4" y="T5"/>
                </a:cxn>
                <a:cxn ang="T11">
                  <a:pos x="T6" y="T7"/>
                </a:cxn>
              </a:cxnLst>
              <a:rect l="T12" t="T13" r="T14" b="T15"/>
              <a:pathLst>
                <a:path w="1248" h="912">
                  <a:moveTo>
                    <a:pt x="1248" y="0"/>
                  </a:moveTo>
                  <a:lnTo>
                    <a:pt x="1248" y="672"/>
                  </a:lnTo>
                  <a:lnTo>
                    <a:pt x="0" y="672"/>
                  </a:lnTo>
                  <a:lnTo>
                    <a:pt x="0" y="912"/>
                  </a:lnTo>
                </a:path>
              </a:pathLst>
            </a:custGeom>
            <a:noFill/>
            <a:ln w="28440">
              <a:solidFill>
                <a:srgbClr val="000000"/>
              </a:solidFill>
              <a:round/>
              <a:headEnd/>
              <a:tailEnd type="triangle" w="med" len="med"/>
            </a:ln>
          </p:spPr>
          <p:txBody>
            <a:bodyPr wrap="none" anchor="ctr"/>
            <a:lstStyle/>
            <a:p>
              <a:endParaRPr lang="zh-CN" altLang="en-US"/>
            </a:p>
          </p:txBody>
        </p:sp>
        <p:sp>
          <p:nvSpPr>
            <p:cNvPr id="125981" name="Freeform 37"/>
            <p:cNvSpPr>
              <a:spLocks/>
            </p:cNvSpPr>
            <p:nvPr/>
          </p:nvSpPr>
          <p:spPr bwMode="auto">
            <a:xfrm>
              <a:off x="3789363" y="3405794"/>
              <a:ext cx="1219200" cy="533400"/>
            </a:xfrm>
            <a:custGeom>
              <a:avLst/>
              <a:gdLst>
                <a:gd name="T0" fmla="*/ 0 w 768"/>
                <a:gd name="T1" fmla="*/ 0 h 336"/>
                <a:gd name="T2" fmla="*/ 2147483647 w 768"/>
                <a:gd name="T3" fmla="*/ 0 h 336"/>
                <a:gd name="T4" fmla="*/ 2147483647 w 768"/>
                <a:gd name="T5" fmla="*/ 2147483647 h 336"/>
                <a:gd name="T6" fmla="*/ 0 60000 65536"/>
                <a:gd name="T7" fmla="*/ 0 60000 65536"/>
                <a:gd name="T8" fmla="*/ 0 60000 65536"/>
                <a:gd name="T9" fmla="*/ 0 w 768"/>
                <a:gd name="T10" fmla="*/ 0 h 336"/>
                <a:gd name="T11" fmla="*/ 768 w 768"/>
                <a:gd name="T12" fmla="*/ 336 h 336"/>
              </a:gdLst>
              <a:ahLst/>
              <a:cxnLst>
                <a:cxn ang="T6">
                  <a:pos x="T0" y="T1"/>
                </a:cxn>
                <a:cxn ang="T7">
                  <a:pos x="T2" y="T3"/>
                </a:cxn>
                <a:cxn ang="T8">
                  <a:pos x="T4" y="T5"/>
                </a:cxn>
              </a:cxnLst>
              <a:rect l="T9" t="T10" r="T11" b="T12"/>
              <a:pathLst>
                <a:path w="768" h="336">
                  <a:moveTo>
                    <a:pt x="0" y="0"/>
                  </a:moveTo>
                  <a:lnTo>
                    <a:pt x="768" y="0"/>
                  </a:lnTo>
                  <a:lnTo>
                    <a:pt x="768" y="336"/>
                  </a:lnTo>
                </a:path>
              </a:pathLst>
            </a:custGeom>
            <a:noFill/>
            <a:ln w="28440">
              <a:solidFill>
                <a:srgbClr val="000000"/>
              </a:solidFill>
              <a:round/>
              <a:headEnd/>
              <a:tailEnd type="triangle" w="med" len="med"/>
            </a:ln>
          </p:spPr>
          <p:txBody>
            <a:bodyPr wrap="none" anchor="ctr"/>
            <a:lstStyle/>
            <a:p>
              <a:endParaRPr lang="zh-CN" altLang="en-US"/>
            </a:p>
          </p:txBody>
        </p:sp>
        <p:sp>
          <p:nvSpPr>
            <p:cNvPr id="125982" name="Freeform 38"/>
            <p:cNvSpPr>
              <a:spLocks/>
            </p:cNvSpPr>
            <p:nvPr/>
          </p:nvSpPr>
          <p:spPr bwMode="auto">
            <a:xfrm>
              <a:off x="2341563" y="2186594"/>
              <a:ext cx="3124200" cy="1600200"/>
            </a:xfrm>
            <a:custGeom>
              <a:avLst/>
              <a:gdLst>
                <a:gd name="T0" fmla="*/ 2147483647 w 1968"/>
                <a:gd name="T1" fmla="*/ 0 h 1008"/>
                <a:gd name="T2" fmla="*/ 2147483647 w 1968"/>
                <a:gd name="T3" fmla="*/ 2147483647 h 1008"/>
                <a:gd name="T4" fmla="*/ 0 w 1968"/>
                <a:gd name="T5" fmla="*/ 2147483647 h 1008"/>
                <a:gd name="T6" fmla="*/ 0 w 1968"/>
                <a:gd name="T7" fmla="*/ 2147483647 h 1008"/>
                <a:gd name="T8" fmla="*/ 0 60000 65536"/>
                <a:gd name="T9" fmla="*/ 0 60000 65536"/>
                <a:gd name="T10" fmla="*/ 0 60000 65536"/>
                <a:gd name="T11" fmla="*/ 0 60000 65536"/>
                <a:gd name="T12" fmla="*/ 0 w 1968"/>
                <a:gd name="T13" fmla="*/ 0 h 1008"/>
                <a:gd name="T14" fmla="*/ 1968 w 1968"/>
                <a:gd name="T15" fmla="*/ 1008 h 1008"/>
              </a:gdLst>
              <a:ahLst/>
              <a:cxnLst>
                <a:cxn ang="T8">
                  <a:pos x="T0" y="T1"/>
                </a:cxn>
                <a:cxn ang="T9">
                  <a:pos x="T2" y="T3"/>
                </a:cxn>
                <a:cxn ang="T10">
                  <a:pos x="T4" y="T5"/>
                </a:cxn>
                <a:cxn ang="T11">
                  <a:pos x="T6" y="T7"/>
                </a:cxn>
              </a:cxnLst>
              <a:rect l="T12" t="T13" r="T14" b="T15"/>
              <a:pathLst>
                <a:path w="1968" h="1008">
                  <a:moveTo>
                    <a:pt x="1968" y="0"/>
                  </a:moveTo>
                  <a:lnTo>
                    <a:pt x="1968" y="528"/>
                  </a:lnTo>
                  <a:lnTo>
                    <a:pt x="0" y="528"/>
                  </a:lnTo>
                  <a:lnTo>
                    <a:pt x="0" y="1008"/>
                  </a:lnTo>
                </a:path>
              </a:pathLst>
            </a:custGeom>
            <a:noFill/>
            <a:ln w="28440">
              <a:solidFill>
                <a:srgbClr val="000000"/>
              </a:solidFill>
              <a:round/>
              <a:headEnd/>
              <a:tailEnd type="triangle" w="med" len="med"/>
            </a:ln>
          </p:spPr>
          <p:txBody>
            <a:bodyPr wrap="none" anchor="ctr"/>
            <a:lstStyle/>
            <a:p>
              <a:endParaRPr lang="zh-CN" altLang="en-US"/>
            </a:p>
          </p:txBody>
        </p:sp>
        <p:sp>
          <p:nvSpPr>
            <p:cNvPr id="125983" name="Line 39"/>
            <p:cNvSpPr>
              <a:spLocks noChangeShapeType="1"/>
            </p:cNvSpPr>
            <p:nvPr/>
          </p:nvSpPr>
          <p:spPr bwMode="auto">
            <a:xfrm>
              <a:off x="5465763" y="3024794"/>
              <a:ext cx="1587" cy="914400"/>
            </a:xfrm>
            <a:prstGeom prst="line">
              <a:avLst/>
            </a:prstGeom>
            <a:noFill/>
            <a:ln w="28440" cap="sq">
              <a:solidFill>
                <a:srgbClr val="000000"/>
              </a:solidFill>
              <a:miter lim="800000"/>
              <a:headEnd/>
              <a:tailEnd type="triangle" w="med" len="med"/>
            </a:ln>
          </p:spPr>
          <p:txBody>
            <a:bodyPr/>
            <a:lstStyle/>
            <a:p>
              <a:endParaRPr lang="zh-CN" altLang="en-US"/>
            </a:p>
          </p:txBody>
        </p:sp>
        <p:sp>
          <p:nvSpPr>
            <p:cNvPr id="125984" name="Line 40"/>
            <p:cNvSpPr>
              <a:spLocks noChangeShapeType="1"/>
            </p:cNvSpPr>
            <p:nvPr/>
          </p:nvSpPr>
          <p:spPr bwMode="auto">
            <a:xfrm>
              <a:off x="6303963" y="2186594"/>
              <a:ext cx="1587" cy="1752600"/>
            </a:xfrm>
            <a:prstGeom prst="line">
              <a:avLst/>
            </a:prstGeom>
            <a:noFill/>
            <a:ln w="28440" cap="sq">
              <a:solidFill>
                <a:srgbClr val="000000"/>
              </a:solidFill>
              <a:miter lim="800000"/>
              <a:headEnd/>
              <a:tailEnd type="triangle" w="med" len="med"/>
            </a:ln>
          </p:spPr>
          <p:txBody>
            <a:bodyPr/>
            <a:lstStyle/>
            <a:p>
              <a:endParaRPr lang="zh-CN" altLang="en-US"/>
            </a:p>
          </p:txBody>
        </p:sp>
        <p:sp>
          <p:nvSpPr>
            <p:cNvPr id="125985" name="Freeform 41"/>
            <p:cNvSpPr>
              <a:spLocks/>
            </p:cNvSpPr>
            <p:nvPr/>
          </p:nvSpPr>
          <p:spPr bwMode="auto">
            <a:xfrm>
              <a:off x="3255963" y="3177194"/>
              <a:ext cx="3048000" cy="609600"/>
            </a:xfrm>
            <a:custGeom>
              <a:avLst/>
              <a:gdLst>
                <a:gd name="T0" fmla="*/ 2147483647 w 1920"/>
                <a:gd name="T1" fmla="*/ 0 h 384"/>
                <a:gd name="T2" fmla="*/ 0 w 1920"/>
                <a:gd name="T3" fmla="*/ 0 h 384"/>
                <a:gd name="T4" fmla="*/ 0 w 1920"/>
                <a:gd name="T5" fmla="*/ 2147483647 h 384"/>
                <a:gd name="T6" fmla="*/ 0 60000 65536"/>
                <a:gd name="T7" fmla="*/ 0 60000 65536"/>
                <a:gd name="T8" fmla="*/ 0 60000 65536"/>
                <a:gd name="T9" fmla="*/ 0 w 1920"/>
                <a:gd name="T10" fmla="*/ 0 h 384"/>
                <a:gd name="T11" fmla="*/ 1920 w 1920"/>
                <a:gd name="T12" fmla="*/ 384 h 384"/>
              </a:gdLst>
              <a:ahLst/>
              <a:cxnLst>
                <a:cxn ang="T6">
                  <a:pos x="T0" y="T1"/>
                </a:cxn>
                <a:cxn ang="T7">
                  <a:pos x="T2" y="T3"/>
                </a:cxn>
                <a:cxn ang="T8">
                  <a:pos x="T4" y="T5"/>
                </a:cxn>
              </a:cxnLst>
              <a:rect l="T9" t="T10" r="T11" b="T12"/>
              <a:pathLst>
                <a:path w="1920" h="384">
                  <a:moveTo>
                    <a:pt x="1920" y="0"/>
                  </a:moveTo>
                  <a:lnTo>
                    <a:pt x="0" y="0"/>
                  </a:lnTo>
                  <a:lnTo>
                    <a:pt x="0" y="384"/>
                  </a:lnTo>
                </a:path>
              </a:pathLst>
            </a:custGeom>
            <a:noFill/>
            <a:ln w="28440">
              <a:solidFill>
                <a:srgbClr val="000000"/>
              </a:solidFill>
              <a:round/>
              <a:headEnd/>
              <a:tailEnd type="triangle" w="med" len="med"/>
            </a:ln>
          </p:spPr>
          <p:txBody>
            <a:bodyPr wrap="none" anchor="ctr"/>
            <a:lstStyle/>
            <a:p>
              <a:endParaRPr lang="zh-CN" altLang="en-US"/>
            </a:p>
          </p:txBody>
        </p:sp>
        <p:sp>
          <p:nvSpPr>
            <p:cNvPr id="125986" name="Freeform 42"/>
            <p:cNvSpPr>
              <a:spLocks/>
            </p:cNvSpPr>
            <p:nvPr/>
          </p:nvSpPr>
          <p:spPr bwMode="auto">
            <a:xfrm>
              <a:off x="6280150" y="2708882"/>
              <a:ext cx="1752600" cy="533400"/>
            </a:xfrm>
            <a:custGeom>
              <a:avLst/>
              <a:gdLst>
                <a:gd name="T0" fmla="*/ 0 w 1008"/>
                <a:gd name="T1" fmla="*/ 0 h 144"/>
                <a:gd name="T2" fmla="*/ 2147483647 w 1008"/>
                <a:gd name="T3" fmla="*/ 0 h 144"/>
                <a:gd name="T4" fmla="*/ 2147483647 w 1008"/>
                <a:gd name="T5" fmla="*/ 2147483647 h 144"/>
                <a:gd name="T6" fmla="*/ 0 60000 65536"/>
                <a:gd name="T7" fmla="*/ 0 60000 65536"/>
                <a:gd name="T8" fmla="*/ 0 60000 65536"/>
                <a:gd name="T9" fmla="*/ 0 w 1008"/>
                <a:gd name="T10" fmla="*/ 0 h 144"/>
                <a:gd name="T11" fmla="*/ 1008 w 1008"/>
                <a:gd name="T12" fmla="*/ 144 h 144"/>
              </a:gdLst>
              <a:ahLst/>
              <a:cxnLst>
                <a:cxn ang="T6">
                  <a:pos x="T0" y="T1"/>
                </a:cxn>
                <a:cxn ang="T7">
                  <a:pos x="T2" y="T3"/>
                </a:cxn>
                <a:cxn ang="T8">
                  <a:pos x="T4" y="T5"/>
                </a:cxn>
              </a:cxnLst>
              <a:rect l="T9" t="T10" r="T11" b="T12"/>
              <a:pathLst>
                <a:path w="1008" h="144">
                  <a:moveTo>
                    <a:pt x="0" y="0"/>
                  </a:moveTo>
                  <a:lnTo>
                    <a:pt x="1008" y="0"/>
                  </a:lnTo>
                  <a:lnTo>
                    <a:pt x="1008" y="144"/>
                  </a:lnTo>
                </a:path>
              </a:pathLst>
            </a:custGeom>
            <a:noFill/>
            <a:ln w="28440">
              <a:solidFill>
                <a:srgbClr val="000000"/>
              </a:solidFill>
              <a:round/>
              <a:headEnd/>
              <a:tailEnd type="triangle" w="med" len="med"/>
            </a:ln>
          </p:spPr>
          <p:txBody>
            <a:bodyPr wrap="none" anchor="ctr"/>
            <a:lstStyle/>
            <a:p>
              <a:endParaRPr lang="zh-CN" altLang="en-US"/>
            </a:p>
          </p:txBody>
        </p:sp>
        <p:sp>
          <p:nvSpPr>
            <p:cNvPr id="125987" name="Line 43"/>
            <p:cNvSpPr>
              <a:spLocks noChangeShapeType="1"/>
            </p:cNvSpPr>
            <p:nvPr/>
          </p:nvSpPr>
          <p:spPr bwMode="auto">
            <a:xfrm>
              <a:off x="711200" y="5909282"/>
              <a:ext cx="8310563" cy="1587"/>
            </a:xfrm>
            <a:prstGeom prst="line">
              <a:avLst/>
            </a:prstGeom>
            <a:noFill/>
            <a:ln w="57240" cap="sq">
              <a:solidFill>
                <a:srgbClr val="5B9BD5"/>
              </a:solidFill>
              <a:miter lim="800000"/>
              <a:headEnd/>
              <a:tailEnd/>
            </a:ln>
          </p:spPr>
          <p:txBody>
            <a:bodyPr/>
            <a:lstStyle/>
            <a:p>
              <a:endParaRPr lang="zh-CN" altLang="en-US"/>
            </a:p>
          </p:txBody>
        </p:sp>
        <p:sp>
          <p:nvSpPr>
            <p:cNvPr id="125988" name="Freeform 44"/>
            <p:cNvSpPr>
              <a:spLocks/>
            </p:cNvSpPr>
            <p:nvPr/>
          </p:nvSpPr>
          <p:spPr bwMode="auto">
            <a:xfrm>
              <a:off x="7346950" y="1718282"/>
              <a:ext cx="1524000" cy="4191000"/>
            </a:xfrm>
            <a:custGeom>
              <a:avLst/>
              <a:gdLst>
                <a:gd name="T0" fmla="*/ 2147483647 w 960"/>
                <a:gd name="T1" fmla="*/ 2147483647 h 2448"/>
                <a:gd name="T2" fmla="*/ 2147483647 w 960"/>
                <a:gd name="T3" fmla="*/ 0 h 2448"/>
                <a:gd name="T4" fmla="*/ 0 w 960"/>
                <a:gd name="T5" fmla="*/ 0 h 2448"/>
                <a:gd name="T6" fmla="*/ 0 60000 65536"/>
                <a:gd name="T7" fmla="*/ 0 60000 65536"/>
                <a:gd name="T8" fmla="*/ 0 60000 65536"/>
                <a:gd name="T9" fmla="*/ 0 w 960"/>
                <a:gd name="T10" fmla="*/ 0 h 2448"/>
                <a:gd name="T11" fmla="*/ 960 w 960"/>
                <a:gd name="T12" fmla="*/ 2448 h 2448"/>
              </a:gdLst>
              <a:ahLst/>
              <a:cxnLst>
                <a:cxn ang="T6">
                  <a:pos x="T0" y="T1"/>
                </a:cxn>
                <a:cxn ang="T7">
                  <a:pos x="T2" y="T3"/>
                </a:cxn>
                <a:cxn ang="T8">
                  <a:pos x="T4" y="T5"/>
                </a:cxn>
              </a:cxnLst>
              <a:rect l="T9" t="T10" r="T11" b="T12"/>
              <a:pathLst>
                <a:path w="960" h="2448">
                  <a:moveTo>
                    <a:pt x="960" y="2448"/>
                  </a:moveTo>
                  <a:lnTo>
                    <a:pt x="960" y="0"/>
                  </a:lnTo>
                  <a:lnTo>
                    <a:pt x="0" y="0"/>
                  </a:lnTo>
                </a:path>
              </a:pathLst>
            </a:custGeom>
            <a:noFill/>
            <a:ln w="57240">
              <a:solidFill>
                <a:srgbClr val="5B9BD5"/>
              </a:solidFill>
              <a:round/>
              <a:headEnd/>
              <a:tailEnd type="triangle" w="med" len="med"/>
            </a:ln>
          </p:spPr>
          <p:txBody>
            <a:bodyPr wrap="none" anchor="ctr"/>
            <a:lstStyle/>
            <a:p>
              <a:endParaRPr lang="zh-CN" altLang="en-US"/>
            </a:p>
          </p:txBody>
        </p:sp>
        <p:sp>
          <p:nvSpPr>
            <p:cNvPr id="125989" name="Line 45"/>
            <p:cNvSpPr>
              <a:spLocks noChangeShapeType="1"/>
            </p:cNvSpPr>
            <p:nvPr/>
          </p:nvSpPr>
          <p:spPr bwMode="auto">
            <a:xfrm>
              <a:off x="1098550" y="3318482"/>
              <a:ext cx="1588" cy="2590800"/>
            </a:xfrm>
            <a:prstGeom prst="line">
              <a:avLst/>
            </a:prstGeom>
            <a:noFill/>
            <a:ln w="57240" cap="sq">
              <a:solidFill>
                <a:srgbClr val="5B9BD5"/>
              </a:solidFill>
              <a:miter lim="800000"/>
              <a:headEnd/>
              <a:tailEnd type="triangle" w="med" len="med"/>
            </a:ln>
          </p:spPr>
          <p:txBody>
            <a:bodyPr/>
            <a:lstStyle/>
            <a:p>
              <a:endParaRPr lang="zh-CN" altLang="en-US"/>
            </a:p>
          </p:txBody>
        </p:sp>
        <p:sp>
          <p:nvSpPr>
            <p:cNvPr id="125990" name="Line 46"/>
            <p:cNvSpPr>
              <a:spLocks noChangeShapeType="1"/>
            </p:cNvSpPr>
            <p:nvPr/>
          </p:nvSpPr>
          <p:spPr bwMode="auto">
            <a:xfrm>
              <a:off x="6051550" y="5223482"/>
              <a:ext cx="1588" cy="685800"/>
            </a:xfrm>
            <a:prstGeom prst="line">
              <a:avLst/>
            </a:prstGeom>
            <a:noFill/>
            <a:ln w="57240" cap="sq">
              <a:solidFill>
                <a:srgbClr val="5B9BD5"/>
              </a:solidFill>
              <a:miter lim="800000"/>
              <a:headEnd/>
              <a:tailEnd type="triangle" w="med" len="med"/>
            </a:ln>
          </p:spPr>
          <p:txBody>
            <a:bodyPr/>
            <a:lstStyle/>
            <a:p>
              <a:endParaRPr lang="zh-CN" altLang="en-US"/>
            </a:p>
          </p:txBody>
        </p:sp>
        <p:sp>
          <p:nvSpPr>
            <p:cNvPr id="125991" name="Line 47"/>
            <p:cNvSpPr>
              <a:spLocks noChangeShapeType="1"/>
            </p:cNvSpPr>
            <p:nvPr/>
          </p:nvSpPr>
          <p:spPr bwMode="auto">
            <a:xfrm>
              <a:off x="2774950" y="5223482"/>
              <a:ext cx="1588" cy="685800"/>
            </a:xfrm>
            <a:prstGeom prst="line">
              <a:avLst/>
            </a:prstGeom>
            <a:noFill/>
            <a:ln w="57240" cap="sq">
              <a:solidFill>
                <a:srgbClr val="5B9BD5"/>
              </a:solidFill>
              <a:miter lim="800000"/>
              <a:headEnd/>
              <a:tailEnd type="triangle" w="med" len="med"/>
            </a:ln>
          </p:spPr>
          <p:txBody>
            <a:bodyPr/>
            <a:lstStyle/>
            <a:p>
              <a:endParaRPr lang="zh-CN" altLang="en-US"/>
            </a:p>
          </p:txBody>
        </p:sp>
        <p:sp>
          <p:nvSpPr>
            <p:cNvPr id="125992" name="Text Box 48"/>
            <p:cNvSpPr txBox="1">
              <a:spLocks noChangeArrowheads="1"/>
            </p:cNvSpPr>
            <p:nvPr/>
          </p:nvSpPr>
          <p:spPr bwMode="auto">
            <a:xfrm>
              <a:off x="341313" y="1107094"/>
              <a:ext cx="1335087" cy="368300"/>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From Mem</a:t>
              </a:r>
            </a:p>
          </p:txBody>
        </p:sp>
        <p:sp>
          <p:nvSpPr>
            <p:cNvPr id="125993" name="Text Box 49"/>
            <p:cNvSpPr txBox="1">
              <a:spLocks noChangeArrowheads="1"/>
            </p:cNvSpPr>
            <p:nvPr/>
          </p:nvSpPr>
          <p:spPr bwMode="auto">
            <a:xfrm>
              <a:off x="5421313" y="1032482"/>
              <a:ext cx="1568450" cy="368300"/>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FP Registers</a:t>
              </a:r>
            </a:p>
          </p:txBody>
        </p:sp>
        <p:sp>
          <p:nvSpPr>
            <p:cNvPr id="125994" name="Text Box 50"/>
            <p:cNvSpPr txBox="1">
              <a:spLocks noChangeArrowheads="1"/>
            </p:cNvSpPr>
            <p:nvPr/>
          </p:nvSpPr>
          <p:spPr bwMode="auto">
            <a:xfrm>
              <a:off x="3717925" y="4423382"/>
              <a:ext cx="1554163" cy="642937"/>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Reservation </a:t>
              </a:r>
            </a:p>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Stations</a:t>
              </a:r>
            </a:p>
          </p:txBody>
        </p:sp>
        <p:sp>
          <p:nvSpPr>
            <p:cNvPr id="125995" name="Line 51"/>
            <p:cNvSpPr>
              <a:spLocks noChangeShapeType="1"/>
            </p:cNvSpPr>
            <p:nvPr/>
          </p:nvSpPr>
          <p:spPr bwMode="auto">
            <a:xfrm flipV="1">
              <a:off x="3536950" y="4383694"/>
              <a:ext cx="1588" cy="1222375"/>
            </a:xfrm>
            <a:prstGeom prst="line">
              <a:avLst/>
            </a:prstGeom>
            <a:noFill/>
            <a:ln w="38160" cap="sq">
              <a:solidFill>
                <a:srgbClr val="ED7D31"/>
              </a:solidFill>
              <a:miter lim="800000"/>
              <a:headEnd/>
              <a:tailEnd type="triangle" w="med" len="med"/>
            </a:ln>
          </p:spPr>
          <p:txBody>
            <a:bodyPr/>
            <a:lstStyle/>
            <a:p>
              <a:endParaRPr lang="zh-CN" altLang="en-US"/>
            </a:p>
          </p:txBody>
        </p:sp>
        <p:sp>
          <p:nvSpPr>
            <p:cNvPr id="125996" name="Line 52"/>
            <p:cNvSpPr>
              <a:spLocks noChangeShapeType="1"/>
            </p:cNvSpPr>
            <p:nvPr/>
          </p:nvSpPr>
          <p:spPr bwMode="auto">
            <a:xfrm flipV="1">
              <a:off x="3536950" y="4383694"/>
              <a:ext cx="1588" cy="1527175"/>
            </a:xfrm>
            <a:prstGeom prst="line">
              <a:avLst/>
            </a:prstGeom>
            <a:noFill/>
            <a:ln w="57240" cap="sq">
              <a:solidFill>
                <a:srgbClr val="5B9BD5"/>
              </a:solidFill>
              <a:miter lim="800000"/>
              <a:headEnd/>
              <a:tailEnd type="triangle" w="med" len="med"/>
            </a:ln>
          </p:spPr>
          <p:txBody>
            <a:bodyPr/>
            <a:lstStyle/>
            <a:p>
              <a:endParaRPr lang="zh-CN" altLang="en-US"/>
            </a:p>
          </p:txBody>
        </p:sp>
        <p:sp>
          <p:nvSpPr>
            <p:cNvPr id="125997" name="Line 53"/>
            <p:cNvSpPr>
              <a:spLocks noChangeShapeType="1"/>
            </p:cNvSpPr>
            <p:nvPr/>
          </p:nvSpPr>
          <p:spPr bwMode="auto">
            <a:xfrm flipV="1">
              <a:off x="6889750" y="4307494"/>
              <a:ext cx="1588" cy="1603375"/>
            </a:xfrm>
            <a:prstGeom prst="line">
              <a:avLst/>
            </a:prstGeom>
            <a:noFill/>
            <a:ln w="57240" cap="sq">
              <a:solidFill>
                <a:srgbClr val="5B9BD5"/>
              </a:solidFill>
              <a:miter lim="800000"/>
              <a:headEnd/>
              <a:tailEnd type="triangle" w="med" len="med"/>
            </a:ln>
          </p:spPr>
          <p:txBody>
            <a:bodyPr/>
            <a:lstStyle/>
            <a:p>
              <a:endParaRPr lang="zh-CN" altLang="en-US"/>
            </a:p>
          </p:txBody>
        </p:sp>
        <p:sp>
          <p:nvSpPr>
            <p:cNvPr id="125998" name="Text Box 54"/>
            <p:cNvSpPr txBox="1">
              <a:spLocks noChangeArrowheads="1"/>
            </p:cNvSpPr>
            <p:nvPr/>
          </p:nvSpPr>
          <p:spPr bwMode="auto">
            <a:xfrm>
              <a:off x="2946400" y="6061682"/>
              <a:ext cx="2857500" cy="368300"/>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Common Data Bus (CDB)</a:t>
              </a:r>
            </a:p>
          </p:txBody>
        </p:sp>
        <p:sp>
          <p:nvSpPr>
            <p:cNvPr id="125999" name="Text Box 55"/>
            <p:cNvSpPr txBox="1">
              <a:spLocks noChangeArrowheads="1"/>
            </p:cNvSpPr>
            <p:nvPr/>
          </p:nvSpPr>
          <p:spPr bwMode="auto">
            <a:xfrm>
              <a:off x="7464425" y="4461482"/>
              <a:ext cx="1066800" cy="368300"/>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To Mem</a:t>
              </a:r>
            </a:p>
          </p:txBody>
        </p:sp>
        <p:sp>
          <p:nvSpPr>
            <p:cNvPr id="126000" name="Text Box 56"/>
            <p:cNvSpPr txBox="1">
              <a:spLocks noChangeArrowheads="1"/>
            </p:cNvSpPr>
            <p:nvPr/>
          </p:nvSpPr>
          <p:spPr bwMode="auto">
            <a:xfrm>
              <a:off x="2397125" y="1108682"/>
              <a:ext cx="874713" cy="642937"/>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FP Op</a:t>
              </a:r>
            </a:p>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Queue</a:t>
              </a:r>
            </a:p>
          </p:txBody>
        </p:sp>
        <p:sp>
          <p:nvSpPr>
            <p:cNvPr id="126001" name="Text Box 57"/>
            <p:cNvSpPr txBox="1">
              <a:spLocks noChangeArrowheads="1"/>
            </p:cNvSpPr>
            <p:nvPr/>
          </p:nvSpPr>
          <p:spPr bwMode="auto">
            <a:xfrm>
              <a:off x="1328738" y="1642082"/>
              <a:ext cx="1631950" cy="368300"/>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Load Buffers</a:t>
              </a:r>
            </a:p>
          </p:txBody>
        </p:sp>
        <p:sp>
          <p:nvSpPr>
            <p:cNvPr id="126003" name="Rectangle 59"/>
            <p:cNvSpPr>
              <a:spLocks noChangeArrowheads="1"/>
            </p:cNvSpPr>
            <p:nvPr/>
          </p:nvSpPr>
          <p:spPr bwMode="auto">
            <a:xfrm>
              <a:off x="5157788" y="3936019"/>
              <a:ext cx="762000" cy="193675"/>
            </a:xfrm>
            <a:prstGeom prst="rect">
              <a:avLst/>
            </a:prstGeom>
            <a:noFill/>
            <a:ln w="28440" cap="sq">
              <a:solidFill>
                <a:srgbClr val="000000"/>
              </a:solidFill>
              <a:miter lim="800000"/>
              <a:headEnd/>
              <a:tailEnd/>
            </a:ln>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a:solidFill>
                    <a:srgbClr val="000000"/>
                  </a:solidFill>
                  <a:latin typeface="Arial" pitchFamily="34" charset="0"/>
                </a:rPr>
                <a:t>R(F2)</a:t>
              </a:r>
            </a:p>
          </p:txBody>
        </p:sp>
        <p:sp>
          <p:nvSpPr>
            <p:cNvPr id="126004" name="Rectangle 60"/>
            <p:cNvSpPr>
              <a:spLocks noChangeArrowheads="1"/>
            </p:cNvSpPr>
            <p:nvPr/>
          </p:nvSpPr>
          <p:spPr bwMode="auto">
            <a:xfrm>
              <a:off x="5919788" y="3936019"/>
              <a:ext cx="1149350" cy="193675"/>
            </a:xfrm>
            <a:prstGeom prst="rect">
              <a:avLst/>
            </a:prstGeom>
            <a:noFill/>
            <a:ln w="28440" cap="sq">
              <a:solidFill>
                <a:srgbClr val="000000"/>
              </a:solidFill>
              <a:miter lim="800000"/>
              <a:headEnd/>
              <a:tailEnd/>
            </a:ln>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a:solidFill>
                    <a:srgbClr val="000000"/>
                  </a:solidFill>
                  <a:latin typeface="Arial" pitchFamily="34" charset="0"/>
                </a:rPr>
                <a:t>Load1</a:t>
              </a:r>
            </a:p>
          </p:txBody>
        </p:sp>
        <p:sp>
          <p:nvSpPr>
            <p:cNvPr id="126005" name="Rectangle 61"/>
            <p:cNvSpPr>
              <a:spLocks noChangeArrowheads="1"/>
            </p:cNvSpPr>
            <p:nvPr/>
          </p:nvSpPr>
          <p:spPr bwMode="auto">
            <a:xfrm>
              <a:off x="4849813" y="3936019"/>
              <a:ext cx="303212" cy="193675"/>
            </a:xfrm>
            <a:prstGeom prst="rect">
              <a:avLst/>
            </a:prstGeom>
            <a:noFill/>
            <a:ln w="28440" cap="sq">
              <a:solidFill>
                <a:srgbClr val="000000"/>
              </a:solidFill>
              <a:miter lim="800000"/>
              <a:headEnd/>
              <a:tailEnd/>
            </a:ln>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a:solidFill>
                    <a:srgbClr val="000000"/>
                  </a:solidFill>
                  <a:latin typeface="Arial" pitchFamily="34" charset="0"/>
                </a:rPr>
                <a:t>mul</a:t>
              </a:r>
            </a:p>
          </p:txBody>
        </p:sp>
        <p:sp>
          <p:nvSpPr>
            <p:cNvPr id="126006" name="Line 62"/>
            <p:cNvSpPr>
              <a:spLocks noChangeShapeType="1"/>
            </p:cNvSpPr>
            <p:nvPr/>
          </p:nvSpPr>
          <p:spPr bwMode="auto">
            <a:xfrm flipH="1">
              <a:off x="8488363" y="3547082"/>
              <a:ext cx="384175" cy="1587"/>
            </a:xfrm>
            <a:prstGeom prst="line">
              <a:avLst/>
            </a:prstGeom>
            <a:noFill/>
            <a:ln w="57240" cap="sq">
              <a:solidFill>
                <a:srgbClr val="5B9BD5"/>
              </a:solidFill>
              <a:miter lim="800000"/>
              <a:headEnd/>
              <a:tailEnd type="triangle" w="med" len="med"/>
            </a:ln>
          </p:spPr>
          <p:txBody>
            <a:bodyPr/>
            <a:lstStyle/>
            <a:p>
              <a:endParaRPr lang="zh-CN" altLang="en-US"/>
            </a:p>
          </p:txBody>
        </p:sp>
        <p:grpSp>
          <p:nvGrpSpPr>
            <p:cNvPr id="126007" name="Group 63"/>
            <p:cNvGrpSpPr>
              <a:grpSpLocks/>
            </p:cNvGrpSpPr>
            <p:nvPr/>
          </p:nvGrpSpPr>
          <p:grpSpPr bwMode="auto">
            <a:xfrm>
              <a:off x="6400800" y="2662844"/>
              <a:ext cx="2214563" cy="1797050"/>
              <a:chOff x="4032" y="1536"/>
              <a:chExt cx="1395" cy="1132"/>
            </a:xfrm>
          </p:grpSpPr>
          <p:sp>
            <p:nvSpPr>
              <p:cNvPr id="126011" name="Text Box 64"/>
              <p:cNvSpPr txBox="1">
                <a:spLocks noChangeArrowheads="1"/>
              </p:cNvSpPr>
              <p:nvPr/>
            </p:nvSpPr>
            <p:spPr bwMode="auto">
              <a:xfrm>
                <a:off x="4032" y="1536"/>
                <a:ext cx="647" cy="404"/>
              </a:xfrm>
              <a:prstGeom prst="rect">
                <a:avLst/>
              </a:prstGeom>
              <a:noFill/>
              <a:ln w="9525">
                <a:noFill/>
                <a:round/>
                <a:headEnd/>
                <a:tailEnd/>
              </a:ln>
            </p:spPr>
            <p:txBody>
              <a:bodyPr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Store </a:t>
                </a:r>
              </a:p>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Buffers</a:t>
                </a:r>
              </a:p>
            </p:txBody>
          </p:sp>
          <p:grpSp>
            <p:nvGrpSpPr>
              <p:cNvPr id="126012" name="Group 65"/>
              <p:cNvGrpSpPr>
                <a:grpSpLocks/>
              </p:cNvGrpSpPr>
              <p:nvPr/>
            </p:nvGrpSpPr>
            <p:grpSpPr bwMode="auto">
              <a:xfrm>
                <a:off x="4516" y="1903"/>
                <a:ext cx="911" cy="383"/>
                <a:chOff x="4516" y="1903"/>
                <a:chExt cx="911" cy="383"/>
              </a:xfrm>
            </p:grpSpPr>
            <p:grpSp>
              <p:nvGrpSpPr>
                <p:cNvPr id="126014" name="Group 66"/>
                <p:cNvGrpSpPr>
                  <a:grpSpLocks/>
                </p:cNvGrpSpPr>
                <p:nvPr/>
              </p:nvGrpSpPr>
              <p:grpSpPr bwMode="auto">
                <a:xfrm>
                  <a:off x="4516" y="1903"/>
                  <a:ext cx="911" cy="127"/>
                  <a:chOff x="4516" y="1903"/>
                  <a:chExt cx="911" cy="127"/>
                </a:xfrm>
              </p:grpSpPr>
              <p:sp>
                <p:nvSpPr>
                  <p:cNvPr id="238661" name="Rectangle 67"/>
                  <p:cNvSpPr>
                    <a:spLocks noChangeArrowheads="1"/>
                  </p:cNvSpPr>
                  <p:nvPr/>
                </p:nvSpPr>
                <p:spPr bwMode="auto">
                  <a:xfrm>
                    <a:off x="4516" y="1903"/>
                    <a:ext cx="561"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zh-CN" sz="1600">
                        <a:solidFill>
                          <a:srgbClr val="000000"/>
                        </a:solidFill>
                        <a:latin typeface="Arial" pitchFamily="34" charset="0"/>
                      </a:rPr>
                      <a:t>Addr: 80</a:t>
                    </a:r>
                  </a:p>
                </p:txBody>
              </p:sp>
              <p:sp>
                <p:nvSpPr>
                  <p:cNvPr id="238662" name="Rectangle 68"/>
                  <p:cNvSpPr>
                    <a:spLocks noChangeArrowheads="1"/>
                  </p:cNvSpPr>
                  <p:nvPr/>
                </p:nvSpPr>
                <p:spPr bwMode="auto">
                  <a:xfrm>
                    <a:off x="5080" y="1903"/>
                    <a:ext cx="347"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zh-CN" sz="1600">
                        <a:solidFill>
                          <a:srgbClr val="000000"/>
                        </a:solidFill>
                        <a:latin typeface="Arial" pitchFamily="34" charset="0"/>
                      </a:rPr>
                      <a:t>Mult1</a:t>
                    </a:r>
                  </a:p>
                </p:txBody>
              </p:sp>
            </p:grpSp>
            <p:grpSp>
              <p:nvGrpSpPr>
                <p:cNvPr id="126015" name="Group 69"/>
                <p:cNvGrpSpPr>
                  <a:grpSpLocks/>
                </p:cNvGrpSpPr>
                <p:nvPr/>
              </p:nvGrpSpPr>
              <p:grpSpPr bwMode="auto">
                <a:xfrm>
                  <a:off x="4516" y="2031"/>
                  <a:ext cx="911" cy="127"/>
                  <a:chOff x="4516" y="2031"/>
                  <a:chExt cx="911" cy="127"/>
                </a:xfrm>
              </p:grpSpPr>
              <p:sp>
                <p:nvSpPr>
                  <p:cNvPr id="238659" name="Rectangle 70"/>
                  <p:cNvSpPr>
                    <a:spLocks noChangeArrowheads="1"/>
                  </p:cNvSpPr>
                  <p:nvPr/>
                </p:nvSpPr>
                <p:spPr bwMode="auto">
                  <a:xfrm>
                    <a:off x="4516" y="2031"/>
                    <a:ext cx="561"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238660" name="Rectangle 71"/>
                  <p:cNvSpPr>
                    <a:spLocks noChangeArrowheads="1"/>
                  </p:cNvSpPr>
                  <p:nvPr/>
                </p:nvSpPr>
                <p:spPr bwMode="auto">
                  <a:xfrm>
                    <a:off x="5080" y="2031"/>
                    <a:ext cx="347"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grpSp>
            <p:grpSp>
              <p:nvGrpSpPr>
                <p:cNvPr id="126016" name="Group 72"/>
                <p:cNvGrpSpPr>
                  <a:grpSpLocks/>
                </p:cNvGrpSpPr>
                <p:nvPr/>
              </p:nvGrpSpPr>
              <p:grpSpPr bwMode="auto">
                <a:xfrm>
                  <a:off x="4516" y="2159"/>
                  <a:ext cx="911" cy="127"/>
                  <a:chOff x="4516" y="2159"/>
                  <a:chExt cx="911" cy="127"/>
                </a:xfrm>
              </p:grpSpPr>
              <p:sp>
                <p:nvSpPr>
                  <p:cNvPr id="238657" name="Rectangle 73"/>
                  <p:cNvSpPr>
                    <a:spLocks noChangeArrowheads="1"/>
                  </p:cNvSpPr>
                  <p:nvPr/>
                </p:nvSpPr>
                <p:spPr bwMode="auto">
                  <a:xfrm>
                    <a:off x="4516" y="2159"/>
                    <a:ext cx="561"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238658" name="Rectangle 74"/>
                  <p:cNvSpPr>
                    <a:spLocks noChangeArrowheads="1"/>
                  </p:cNvSpPr>
                  <p:nvPr/>
                </p:nvSpPr>
                <p:spPr bwMode="auto">
                  <a:xfrm>
                    <a:off x="5080" y="2159"/>
                    <a:ext cx="347"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grpSp>
          </p:grpSp>
          <p:sp>
            <p:nvSpPr>
              <p:cNvPr id="126013" name="Line 75"/>
              <p:cNvSpPr>
                <a:spLocks noChangeShapeType="1"/>
              </p:cNvSpPr>
              <p:nvPr/>
            </p:nvSpPr>
            <p:spPr bwMode="auto">
              <a:xfrm>
                <a:off x="5060" y="2285"/>
                <a:ext cx="0" cy="383"/>
              </a:xfrm>
              <a:prstGeom prst="line">
                <a:avLst/>
              </a:prstGeom>
              <a:noFill/>
              <a:ln w="57240" cap="sq">
                <a:solidFill>
                  <a:srgbClr val="000000"/>
                </a:solidFill>
                <a:miter lim="800000"/>
                <a:headEnd/>
                <a:tailEnd type="triangle" w="med" len="med"/>
              </a:ln>
            </p:spPr>
            <p:txBody>
              <a:bodyPr/>
              <a:lstStyle/>
              <a:p>
                <a:endParaRPr lang="zh-CN" altLang="en-US"/>
              </a:p>
            </p:txBody>
          </p:sp>
        </p:grpSp>
      </p:grpSp>
      <p:sp>
        <p:nvSpPr>
          <p:cNvPr id="126008" name="Text Box 76"/>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0E969C4-F98B-4D9D-82C1-D84C04DAD2E0}"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26009" name="Text Box 77"/>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26010" name="Text Box 78"/>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794AC55-98C5-4223-9BBC-66DEDB947E95}"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112</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What does this mean physically?</a:t>
            </a:r>
            <a:endParaRPr lang="zh-CN" altLang="en-US" dirty="0"/>
          </a:p>
        </p:txBody>
      </p:sp>
    </p:spTree>
    <p:extLst>
      <p:ext uri="{BB962C8B-B14F-4D97-AF65-F5344CB8AC3E}">
        <p14:creationId xmlns:p14="http://schemas.microsoft.com/office/powerpoint/2010/main" val="3309979990"/>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032134275"/>
              </p:ext>
            </p:extLst>
          </p:nvPr>
        </p:nvGraphicFramePr>
        <p:xfrm>
          <a:off x="360363" y="1001371"/>
          <a:ext cx="8569324" cy="5338764"/>
        </p:xfrm>
        <a:graphic>
          <a:graphicData uri="http://schemas.openxmlformats.org/drawingml/2006/table">
            <a:tbl>
              <a:tblPr>
                <a:tableStyleId>{5C22544A-7EE6-4342-B048-85BDC9FD1C3A}</a:tableStyleId>
              </a:tblPr>
              <a:tblGrid>
                <a:gridCol w="694516">
                  <a:extLst>
                    <a:ext uri="{9D8B030D-6E8A-4147-A177-3AD203B41FA5}">
                      <a16:colId xmlns:a16="http://schemas.microsoft.com/office/drawing/2014/main" val="20000"/>
                    </a:ext>
                  </a:extLst>
                </a:gridCol>
                <a:gridCol w="585999">
                  <a:extLst>
                    <a:ext uri="{9D8B030D-6E8A-4147-A177-3AD203B41FA5}">
                      <a16:colId xmlns:a16="http://schemas.microsoft.com/office/drawing/2014/main" val="20001"/>
                    </a:ext>
                  </a:extLst>
                </a:gridCol>
                <a:gridCol w="824230">
                  <a:extLst>
                    <a:ext uri="{9D8B030D-6E8A-4147-A177-3AD203B41FA5}">
                      <a16:colId xmlns:a16="http://schemas.microsoft.com/office/drawing/2014/main" val="20002"/>
                    </a:ext>
                  </a:extLst>
                </a:gridCol>
                <a:gridCol w="526187">
                  <a:extLst>
                    <a:ext uri="{9D8B030D-6E8A-4147-A177-3AD203B41FA5}">
                      <a16:colId xmlns:a16="http://schemas.microsoft.com/office/drawing/2014/main" val="20003"/>
                    </a:ext>
                  </a:extLst>
                </a:gridCol>
                <a:gridCol w="614021">
                  <a:extLst>
                    <a:ext uri="{9D8B030D-6E8A-4147-A177-3AD203B41FA5}">
                      <a16:colId xmlns:a16="http://schemas.microsoft.com/office/drawing/2014/main" val="20004"/>
                    </a:ext>
                  </a:extLst>
                </a:gridCol>
                <a:gridCol w="595248">
                  <a:extLst>
                    <a:ext uri="{9D8B030D-6E8A-4147-A177-3AD203B41FA5}">
                      <a16:colId xmlns:a16="http://schemas.microsoft.com/office/drawing/2014/main" val="20005"/>
                    </a:ext>
                  </a:extLst>
                </a:gridCol>
                <a:gridCol w="624490">
                  <a:extLst>
                    <a:ext uri="{9D8B030D-6E8A-4147-A177-3AD203B41FA5}">
                      <a16:colId xmlns:a16="http://schemas.microsoft.com/office/drawing/2014/main" val="20006"/>
                    </a:ext>
                  </a:extLst>
                </a:gridCol>
                <a:gridCol w="576089">
                  <a:extLst>
                    <a:ext uri="{9D8B030D-6E8A-4147-A177-3AD203B41FA5}">
                      <a16:colId xmlns:a16="http://schemas.microsoft.com/office/drawing/2014/main" val="20007"/>
                    </a:ext>
                  </a:extLst>
                </a:gridCol>
                <a:gridCol w="619674">
                  <a:extLst>
                    <a:ext uri="{9D8B030D-6E8A-4147-A177-3AD203B41FA5}">
                      <a16:colId xmlns:a16="http://schemas.microsoft.com/office/drawing/2014/main" val="20008"/>
                    </a:ext>
                  </a:extLst>
                </a:gridCol>
                <a:gridCol w="883197">
                  <a:extLst>
                    <a:ext uri="{9D8B030D-6E8A-4147-A177-3AD203B41FA5}">
                      <a16:colId xmlns:a16="http://schemas.microsoft.com/office/drawing/2014/main" val="20009"/>
                    </a:ext>
                  </a:extLst>
                </a:gridCol>
                <a:gridCol w="651110">
                  <a:extLst>
                    <a:ext uri="{9D8B030D-6E8A-4147-A177-3AD203B41FA5}">
                      <a16:colId xmlns:a16="http://schemas.microsoft.com/office/drawing/2014/main" val="20010"/>
                    </a:ext>
                  </a:extLst>
                </a:gridCol>
                <a:gridCol w="669195">
                  <a:extLst>
                    <a:ext uri="{9D8B030D-6E8A-4147-A177-3AD203B41FA5}">
                      <a16:colId xmlns:a16="http://schemas.microsoft.com/office/drawing/2014/main" val="20011"/>
                    </a:ext>
                  </a:extLst>
                </a:gridCol>
                <a:gridCol w="705368">
                  <a:extLst>
                    <a:ext uri="{9D8B030D-6E8A-4147-A177-3AD203B41FA5}">
                      <a16:colId xmlns:a16="http://schemas.microsoft.com/office/drawing/2014/main" val="20012"/>
                    </a:ext>
                  </a:extLst>
                </a:gridCol>
              </a:tblGrid>
              <a:tr h="291688">
                <a:tc gridSpan="3">
                  <a:txBody>
                    <a:bodyPr/>
                    <a:lstStyle/>
                    <a:p>
                      <a:pPr algn="l" fontAlgn="ctr"/>
                      <a:r>
                        <a:rPr lang="en-US" sz="1600" b="1" u="none" strike="noStrike" dirty="0">
                          <a:solidFill>
                            <a:srgbClr val="FF0000"/>
                          </a:solidFill>
                          <a:effectLst/>
                        </a:rPr>
                        <a:t>Instruction Status</a:t>
                      </a:r>
                      <a:endParaRPr lang="en-US" sz="1600" b="1" i="0" u="none" strike="noStrike" dirty="0">
                        <a:solidFill>
                          <a:srgbClr val="FF0000"/>
                        </a:solidFill>
                        <a:effectLst/>
                        <a:latin typeface="宋体" panose="02010600030101010101" pitchFamily="2" charset="-122"/>
                        <a:ea typeface="宋体" panose="02010600030101010101" pitchFamily="2" charset="-122"/>
                      </a:endParaRP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ITER</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Inst.</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i</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Issue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Exec</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WR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Busy</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1</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LD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0</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R1</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r>
                        <a:rPr lang="en-US" altLang="zh-CN" sz="1600" u="none" strike="noStrike" dirty="0" smtClean="0">
                          <a:effectLst/>
                        </a:rPr>
                        <a:t>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r>
                        <a:rPr lang="en-US" altLang="zh-CN" sz="1600" u="none" strike="noStrike" dirty="0" smtClean="0">
                          <a:effectLst/>
                        </a:rPr>
                        <a:t>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Load1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400" b="0" i="0" u="none" strike="noStrike" dirty="0" smtClean="0">
                          <a:solidFill>
                            <a:srgbClr val="FF00FF"/>
                          </a:solidFill>
                          <a:effectLst/>
                          <a:latin typeface="+mn-lt"/>
                          <a:ea typeface="+mn-ea"/>
                        </a:rPr>
                        <a:t>Yes</a:t>
                      </a:r>
                      <a:r>
                        <a:rPr lang="en-US" sz="1400" b="0" i="0" u="none" strike="noStrike" baseline="0" dirty="0" smtClean="0">
                          <a:solidFill>
                            <a:srgbClr val="FF00FF"/>
                          </a:solidFill>
                          <a:effectLst/>
                          <a:latin typeface="+mn-lt"/>
                          <a:ea typeface="+mn-ea"/>
                        </a:rPr>
                        <a:t> </a:t>
                      </a:r>
                      <a:endParaRPr lang="en-US" sz="14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400" b="0" i="0" u="none" strike="noStrike" dirty="0" smtClean="0">
                          <a:solidFill>
                            <a:srgbClr val="FF00FF"/>
                          </a:solidFill>
                          <a:effectLst/>
                          <a:latin typeface="宋体" panose="02010600030101010101" pitchFamily="2" charset="-122"/>
                          <a:ea typeface="宋体" panose="02010600030101010101" pitchFamily="2" charset="-122"/>
                        </a:rPr>
                        <a:t>80</a:t>
                      </a:r>
                      <a:endParaRPr lang="zh-CN" altLang="en-US" sz="14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MULTD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F2</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r>
                        <a:rPr lang="en-US" altLang="zh-CN" sz="1600" u="none" strike="noStrike" dirty="0" smtClean="0">
                          <a:effectLst/>
                        </a:rPr>
                        <a:t>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400" u="none" strike="noStrike" dirty="0">
                          <a:solidFill>
                            <a:srgbClr val="0070C0"/>
                          </a:solidFill>
                          <a:effectLst/>
                        </a:rPr>
                        <a:t>No</a:t>
                      </a:r>
                      <a:endParaRPr lang="en-US" sz="14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4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SD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 </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0</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R1</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r>
                        <a:rPr lang="en-US" altLang="zh-CN" sz="1600" u="none" strike="noStrike" dirty="0" smtClean="0">
                          <a:effectLst/>
                        </a:rPr>
                        <a:t>3</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4</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400" u="none" strike="noStrike">
                          <a:effectLst/>
                        </a:rPr>
                        <a:t>No</a:t>
                      </a:r>
                      <a:endParaRPr 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4"/>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0070C0"/>
                          </a:solidFill>
                          <a:effectLst/>
                        </a:rPr>
                        <a:t>LD</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0070C0"/>
                          </a:solidFill>
                          <a:effectLst/>
                        </a:rPr>
                        <a:t>F0</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0070C0"/>
                          </a:solidFill>
                          <a:effectLst/>
                        </a:rPr>
                        <a:t>0</a:t>
                      </a:r>
                      <a:endParaRPr lang="en-US" altLang="zh-CN"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0070C0"/>
                          </a:solidFill>
                          <a:effectLst/>
                        </a:rPr>
                        <a:t>R1</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Store1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400" b="0" i="0" u="none" strike="noStrike" dirty="0" smtClean="0">
                          <a:solidFill>
                            <a:srgbClr val="FF00FF"/>
                          </a:solidFill>
                          <a:effectLst/>
                          <a:latin typeface="+mn-lt"/>
                          <a:ea typeface="+mn-ea"/>
                        </a:rPr>
                        <a:t>YES</a:t>
                      </a:r>
                      <a:endParaRPr lang="en-US" sz="14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400" b="0" i="0" u="none" strike="noStrike" dirty="0" smtClean="0">
                          <a:solidFill>
                            <a:srgbClr val="FF00FF"/>
                          </a:solidFill>
                          <a:effectLst/>
                          <a:latin typeface="宋体" panose="02010600030101010101" pitchFamily="2" charset="-122"/>
                          <a:ea typeface="宋体" panose="02010600030101010101" pitchFamily="2" charset="-122"/>
                        </a:rPr>
                        <a:t>80</a:t>
                      </a:r>
                      <a:endParaRPr lang="zh-CN" altLang="en-US" sz="14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400" b="0" i="0" u="none" strike="noStrike" dirty="0" smtClean="0">
                          <a:solidFill>
                            <a:srgbClr val="FF00FF"/>
                          </a:solidFill>
                          <a:effectLst/>
                          <a:latin typeface="宋体" panose="02010600030101010101" pitchFamily="2" charset="-122"/>
                          <a:ea typeface="宋体" panose="02010600030101010101" pitchFamily="2" charset="-122"/>
                        </a:rPr>
                        <a:t>Mult1</a:t>
                      </a:r>
                      <a:endParaRPr lang="zh-CN" altLang="en-US" sz="14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5"/>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0070C0"/>
                          </a:solidFill>
                          <a:effectLst/>
                        </a:rPr>
                        <a:t>MULTD</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0070C0"/>
                          </a:solidFill>
                          <a:effectLst/>
                        </a:rPr>
                        <a:t>F4</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0070C0"/>
                          </a:solidFill>
                          <a:effectLst/>
                        </a:rPr>
                        <a:t>F0</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0070C0"/>
                          </a:solidFill>
                          <a:effectLst/>
                        </a:rPr>
                        <a:t>F2</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Store2</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400" u="none" strike="noStrike" dirty="0">
                          <a:solidFill>
                            <a:srgbClr val="0070C0"/>
                          </a:solidFill>
                          <a:effectLst/>
                        </a:rPr>
                        <a:t>No</a:t>
                      </a:r>
                      <a:endParaRPr lang="en-US" sz="14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4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4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0070C0"/>
                          </a:solidFill>
                          <a:effectLst/>
                        </a:rPr>
                        <a:t>SD</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0070C0"/>
                          </a:solidFill>
                          <a:effectLst/>
                        </a:rPr>
                        <a:t>F4 </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0070C0"/>
                          </a:solidFill>
                          <a:effectLst/>
                        </a:rPr>
                        <a:t>0</a:t>
                      </a:r>
                      <a:endParaRPr lang="en-US" altLang="zh-CN"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0070C0"/>
                          </a:solidFill>
                          <a:effectLst/>
                        </a:rPr>
                        <a:t>R1</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Store3</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400" u="none" strike="noStrike" dirty="0">
                          <a:effectLst/>
                        </a:rPr>
                        <a:t>No</a:t>
                      </a:r>
                      <a:endParaRPr 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7"/>
                  </a:ext>
                </a:extLst>
              </a:tr>
              <a:tr h="293236">
                <a:tc gridSpan="3">
                  <a:txBody>
                    <a:bodyPr/>
                    <a:lstStyle/>
                    <a:p>
                      <a:pPr marL="0" algn="l" defTabSz="914400" rtl="0" eaLnBrk="1" fontAlgn="ctr" latinLnBrk="0" hangingPunct="1"/>
                      <a:r>
                        <a:rPr lang="en-US" sz="1800" b="1" u="none" strike="noStrike" kern="1200" dirty="0">
                          <a:solidFill>
                            <a:srgbClr val="FF0000"/>
                          </a:solidFill>
                          <a:effectLst/>
                          <a:latin typeface="+mn-lt"/>
                          <a:ea typeface="+mn-ea"/>
                          <a:cs typeface="+mn-cs"/>
                        </a:rPr>
                        <a:t>Reservation Station:</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8"/>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Time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Name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Busy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Op</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Qj </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Qk</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Code</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9"/>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Add1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No</a:t>
                      </a:r>
                      <a:endParaRPr lang="en-US" sz="1600" b="0" i="0" u="none" strike="noStrike">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No</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MULTD</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F4</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F0</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No</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F4 </a:t>
                      </a:r>
                      <a:endParaRPr lang="en-US"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0</a:t>
                      </a:r>
                      <a:endParaRPr lang="en-US" altLang="zh-CN"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b="0" i="0" u="none" strike="noStrike" dirty="0" smtClean="0">
                          <a:solidFill>
                            <a:srgbClr val="FF00FF"/>
                          </a:solidFill>
                          <a:effectLst/>
                          <a:latin typeface="+mn-lt"/>
                          <a:ea typeface="+mn-ea"/>
                        </a:rPr>
                        <a:t>YES</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err="1" smtClean="0">
                          <a:solidFill>
                            <a:srgbClr val="FF00FF"/>
                          </a:solidFill>
                          <a:effectLst/>
                          <a:latin typeface="宋体" panose="02010600030101010101" pitchFamily="2" charset="-122"/>
                          <a:ea typeface="宋体" panose="02010600030101010101" pitchFamily="2" charset="-122"/>
                        </a:rPr>
                        <a:t>Multd</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R(F2)</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Load1</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SUBI</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#8</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No</a:t>
                      </a:r>
                      <a:endParaRPr lang="en-US" sz="1600" b="0" i="0" u="none" strike="noStrike" dirty="0">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BNEZ</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Loop</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4"/>
                  </a:ext>
                </a:extLst>
              </a:tr>
              <a:tr h="86832">
                <a:tc>
                  <a:txBody>
                    <a:bodyPr/>
                    <a:lstStyle/>
                    <a:p>
                      <a:pPr algn="l" fontAlgn="ctr"/>
                      <a:endParaRPr lang="zh-CN" altLang="en-US" sz="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5"/>
                  </a:ext>
                </a:extLst>
              </a:tr>
              <a:tr h="291688">
                <a:tc gridSpan="3">
                  <a:txBody>
                    <a:bodyPr/>
                    <a:lstStyle/>
                    <a:p>
                      <a:pPr marL="0" algn="l" defTabSz="914400" rtl="0" eaLnBrk="1" fontAlgn="ctr" latinLnBrk="0" hangingPunct="1"/>
                      <a:r>
                        <a:rPr lang="en-US" sz="1600" b="1" u="none" strike="noStrike" kern="1200" dirty="0">
                          <a:solidFill>
                            <a:srgbClr val="FF0000"/>
                          </a:solidFill>
                          <a:effectLst/>
                          <a:latin typeface="+mn-lt"/>
                          <a:ea typeface="+mn-ea"/>
                          <a:cs typeface="+mn-cs"/>
                        </a:rPr>
                        <a:t>Register Result Status</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Clock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F6</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F8</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F12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F30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7"/>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4</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80</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Load1</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Mult1</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8"/>
                  </a:ext>
                </a:extLst>
              </a:tr>
            </a:tbl>
          </a:graphicData>
        </a:graphic>
      </p:graphicFrame>
      <p:sp>
        <p:nvSpPr>
          <p:cNvPr id="9" name="Text Box 3"/>
          <p:cNvSpPr txBox="1">
            <a:spLocks noChangeArrowheads="1"/>
          </p:cNvSpPr>
          <p:nvPr/>
        </p:nvSpPr>
        <p:spPr bwMode="auto">
          <a:xfrm>
            <a:off x="690563" y="6316663"/>
            <a:ext cx="8032750" cy="444500"/>
          </a:xfrm>
          <a:prstGeom prst="rect">
            <a:avLst/>
          </a:prstGeom>
          <a:noFill/>
          <a:ln w="9525">
            <a:noFill/>
            <a:round/>
            <a:headEnd/>
            <a:tailEnd/>
          </a:ln>
        </p:spPr>
        <p:txBody>
          <a:bodyPr lIns="90360" tIns="44280" rIns="90360" bIns="44280"/>
          <a:lstStyle/>
          <a:p>
            <a:pPr marL="228600" indent="-228600" eaLnBrk="1" hangingPunct="1">
              <a:lnSpc>
                <a:spcPct val="80000"/>
              </a:lnSpc>
              <a:spcBef>
                <a:spcPts val="1000"/>
              </a:spcBef>
              <a:buClr>
                <a:srgbClr val="5B9BD5"/>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800">
                <a:solidFill>
                  <a:srgbClr val="5B9BD5"/>
                </a:solidFill>
              </a:rPr>
              <a:t>Dispatching SUBI Instruction</a:t>
            </a:r>
          </a:p>
        </p:txBody>
      </p:sp>
      <p:sp>
        <p:nvSpPr>
          <p:cNvPr id="5" name="标题 4"/>
          <p:cNvSpPr>
            <a:spLocks noGrp="1"/>
          </p:cNvSpPr>
          <p:nvPr>
            <p:ph type="title"/>
          </p:nvPr>
        </p:nvSpPr>
        <p:spPr/>
        <p:txBody>
          <a:bodyPr/>
          <a:lstStyle/>
          <a:p>
            <a:r>
              <a:rPr lang="en-US" altLang="zh-CN" smtClean="0"/>
              <a:t>Loop Example Cycle 4</a:t>
            </a:r>
            <a:endParaRPr lang="zh-CN" altLang="en-US" dirty="0"/>
          </a:p>
        </p:txBody>
      </p:sp>
    </p:spTree>
    <p:extLst>
      <p:ext uri="{BB962C8B-B14F-4D97-AF65-F5344CB8AC3E}">
        <p14:creationId xmlns:p14="http://schemas.microsoft.com/office/powerpoint/2010/main" val="7849179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additive="repl">
                                        <p:cTn id="6" dur="1" fill="hold">
                                          <p:stCondLst>
                                            <p:cond delay="0"/>
                                          </p:stCondLst>
                                        </p:cTn>
                                        <p:tgtEl>
                                          <p:spTgt spid="9">
                                            <p:txEl>
                                              <p:pRg st="0" end="0"/>
                                            </p:txEl>
                                          </p:spTgt>
                                        </p:tgtEl>
                                        <p:attrNameLst>
                                          <p:attrName>style.visibility</p:attrName>
                                        </p:attrNameLst>
                                      </p:cBhvr>
                                      <p:to>
                                        <p:strVal val="visible"/>
                                      </p:to>
                                    </p:set>
                                    <p:anim calcmode="lin" valueType="num">
                                      <p:cBhvr>
                                        <p:cTn id="7" dur="500" fill="hold"/>
                                        <p:tgtEl>
                                          <p:spTgt spid="9">
                                            <p:txEl>
                                              <p:pRg st="0" end="0"/>
                                            </p:txEl>
                                          </p:spTgt>
                                        </p:tgtEl>
                                        <p:attrNameLst>
                                          <p:attrName>ppt_x</p:attrName>
                                        </p:attrNameLst>
                                      </p:cBhvr>
                                      <p:tavLst>
                                        <p:tav tm="100000">
                                          <p:val>
                                            <p:strVal val="1+#ppt_w/2"/>
                                          </p:val>
                                        </p:tav>
                                        <p:tav tm="100000">
                                          <p:val>
                                            <p:strVal val="#ppt_x"/>
                                          </p:val>
                                        </p:tav>
                                      </p:tavLst>
                                    </p:anim>
                                    <p:anim calcmode="lin" valueType="num">
                                      <p:cBhvr>
                                        <p:cTn id="8" dur="500" fill="hold"/>
                                        <p:tgtEl>
                                          <p:spTgt spid="9">
                                            <p:txEl>
                                              <p:pRg st="0" end="0"/>
                                            </p:txEl>
                                          </p:spTgt>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417532180"/>
              </p:ext>
            </p:extLst>
          </p:nvPr>
        </p:nvGraphicFramePr>
        <p:xfrm>
          <a:off x="360363" y="984745"/>
          <a:ext cx="8569324" cy="5338764"/>
        </p:xfrm>
        <a:graphic>
          <a:graphicData uri="http://schemas.openxmlformats.org/drawingml/2006/table">
            <a:tbl>
              <a:tblPr>
                <a:tableStyleId>{5C22544A-7EE6-4342-B048-85BDC9FD1C3A}</a:tableStyleId>
              </a:tblPr>
              <a:tblGrid>
                <a:gridCol w="694516">
                  <a:extLst>
                    <a:ext uri="{9D8B030D-6E8A-4147-A177-3AD203B41FA5}">
                      <a16:colId xmlns:a16="http://schemas.microsoft.com/office/drawing/2014/main" val="20000"/>
                    </a:ext>
                  </a:extLst>
                </a:gridCol>
                <a:gridCol w="585999">
                  <a:extLst>
                    <a:ext uri="{9D8B030D-6E8A-4147-A177-3AD203B41FA5}">
                      <a16:colId xmlns:a16="http://schemas.microsoft.com/office/drawing/2014/main" val="20001"/>
                    </a:ext>
                  </a:extLst>
                </a:gridCol>
                <a:gridCol w="824230">
                  <a:extLst>
                    <a:ext uri="{9D8B030D-6E8A-4147-A177-3AD203B41FA5}">
                      <a16:colId xmlns:a16="http://schemas.microsoft.com/office/drawing/2014/main" val="20002"/>
                    </a:ext>
                  </a:extLst>
                </a:gridCol>
                <a:gridCol w="526187">
                  <a:extLst>
                    <a:ext uri="{9D8B030D-6E8A-4147-A177-3AD203B41FA5}">
                      <a16:colId xmlns:a16="http://schemas.microsoft.com/office/drawing/2014/main" val="20003"/>
                    </a:ext>
                  </a:extLst>
                </a:gridCol>
                <a:gridCol w="614021">
                  <a:extLst>
                    <a:ext uri="{9D8B030D-6E8A-4147-A177-3AD203B41FA5}">
                      <a16:colId xmlns:a16="http://schemas.microsoft.com/office/drawing/2014/main" val="20004"/>
                    </a:ext>
                  </a:extLst>
                </a:gridCol>
                <a:gridCol w="595248">
                  <a:extLst>
                    <a:ext uri="{9D8B030D-6E8A-4147-A177-3AD203B41FA5}">
                      <a16:colId xmlns:a16="http://schemas.microsoft.com/office/drawing/2014/main" val="20005"/>
                    </a:ext>
                  </a:extLst>
                </a:gridCol>
                <a:gridCol w="624490">
                  <a:extLst>
                    <a:ext uri="{9D8B030D-6E8A-4147-A177-3AD203B41FA5}">
                      <a16:colId xmlns:a16="http://schemas.microsoft.com/office/drawing/2014/main" val="20006"/>
                    </a:ext>
                  </a:extLst>
                </a:gridCol>
                <a:gridCol w="576089">
                  <a:extLst>
                    <a:ext uri="{9D8B030D-6E8A-4147-A177-3AD203B41FA5}">
                      <a16:colId xmlns:a16="http://schemas.microsoft.com/office/drawing/2014/main" val="20007"/>
                    </a:ext>
                  </a:extLst>
                </a:gridCol>
                <a:gridCol w="619674">
                  <a:extLst>
                    <a:ext uri="{9D8B030D-6E8A-4147-A177-3AD203B41FA5}">
                      <a16:colId xmlns:a16="http://schemas.microsoft.com/office/drawing/2014/main" val="20008"/>
                    </a:ext>
                  </a:extLst>
                </a:gridCol>
                <a:gridCol w="883197">
                  <a:extLst>
                    <a:ext uri="{9D8B030D-6E8A-4147-A177-3AD203B41FA5}">
                      <a16:colId xmlns:a16="http://schemas.microsoft.com/office/drawing/2014/main" val="20009"/>
                    </a:ext>
                  </a:extLst>
                </a:gridCol>
                <a:gridCol w="651110">
                  <a:extLst>
                    <a:ext uri="{9D8B030D-6E8A-4147-A177-3AD203B41FA5}">
                      <a16:colId xmlns:a16="http://schemas.microsoft.com/office/drawing/2014/main" val="20010"/>
                    </a:ext>
                  </a:extLst>
                </a:gridCol>
                <a:gridCol w="669195">
                  <a:extLst>
                    <a:ext uri="{9D8B030D-6E8A-4147-A177-3AD203B41FA5}">
                      <a16:colId xmlns:a16="http://schemas.microsoft.com/office/drawing/2014/main" val="20011"/>
                    </a:ext>
                  </a:extLst>
                </a:gridCol>
                <a:gridCol w="705368">
                  <a:extLst>
                    <a:ext uri="{9D8B030D-6E8A-4147-A177-3AD203B41FA5}">
                      <a16:colId xmlns:a16="http://schemas.microsoft.com/office/drawing/2014/main" val="20012"/>
                    </a:ext>
                  </a:extLst>
                </a:gridCol>
              </a:tblGrid>
              <a:tr h="291688">
                <a:tc gridSpan="3">
                  <a:txBody>
                    <a:bodyPr/>
                    <a:lstStyle/>
                    <a:p>
                      <a:pPr algn="l" fontAlgn="ctr"/>
                      <a:r>
                        <a:rPr lang="en-US" sz="1600" b="1" u="none" strike="noStrike" dirty="0">
                          <a:solidFill>
                            <a:srgbClr val="FF0000"/>
                          </a:solidFill>
                          <a:effectLst/>
                        </a:rPr>
                        <a:t>Instruction Status</a:t>
                      </a:r>
                      <a:endParaRPr lang="en-US" sz="1600" b="1" i="0" u="none" strike="noStrike" dirty="0">
                        <a:solidFill>
                          <a:srgbClr val="FF0000"/>
                        </a:solidFill>
                        <a:effectLst/>
                        <a:latin typeface="宋体" panose="02010600030101010101" pitchFamily="2" charset="-122"/>
                        <a:ea typeface="宋体" panose="02010600030101010101" pitchFamily="2" charset="-122"/>
                      </a:endParaRP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ITER</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Inst.</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i</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Issue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Exec</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WR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Busy</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Fu</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1</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LD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0</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R1</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r>
                        <a:rPr lang="en-US" altLang="zh-CN" sz="1600" u="none" strike="noStrike" dirty="0" smtClean="0">
                          <a:effectLst/>
                        </a:rPr>
                        <a:t>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r>
                        <a:rPr lang="en-US" altLang="zh-CN" sz="1600" u="none" strike="noStrike" dirty="0" smtClean="0">
                          <a:effectLst/>
                        </a:rPr>
                        <a:t>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Load1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400" b="0" i="0" u="none" strike="noStrike" dirty="0" smtClean="0">
                          <a:solidFill>
                            <a:srgbClr val="FF00FF"/>
                          </a:solidFill>
                          <a:effectLst/>
                          <a:latin typeface="+mn-lt"/>
                          <a:ea typeface="+mn-ea"/>
                        </a:rPr>
                        <a:t>Yes</a:t>
                      </a:r>
                      <a:r>
                        <a:rPr lang="en-US" sz="1400" b="0" i="0" u="none" strike="noStrike" baseline="0" dirty="0" smtClean="0">
                          <a:solidFill>
                            <a:srgbClr val="FF00FF"/>
                          </a:solidFill>
                          <a:effectLst/>
                          <a:latin typeface="+mn-lt"/>
                          <a:ea typeface="+mn-ea"/>
                        </a:rPr>
                        <a:t> </a:t>
                      </a:r>
                      <a:endParaRPr lang="en-US" sz="14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400" b="0" i="0" u="none" strike="noStrike" dirty="0" smtClean="0">
                          <a:solidFill>
                            <a:srgbClr val="FF00FF"/>
                          </a:solidFill>
                          <a:effectLst/>
                          <a:latin typeface="宋体" panose="02010600030101010101" pitchFamily="2" charset="-122"/>
                          <a:ea typeface="宋体" panose="02010600030101010101" pitchFamily="2" charset="-122"/>
                        </a:rPr>
                        <a:t>80</a:t>
                      </a:r>
                      <a:endParaRPr lang="zh-CN" altLang="en-US" sz="14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MULTD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F2</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r>
                        <a:rPr lang="en-US" altLang="zh-CN" sz="1600" u="none" strike="noStrike" dirty="0" smtClean="0">
                          <a:effectLst/>
                        </a:rPr>
                        <a:t>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400" u="none" strike="noStrike" dirty="0">
                          <a:solidFill>
                            <a:srgbClr val="0070C0"/>
                          </a:solidFill>
                          <a:effectLst/>
                        </a:rPr>
                        <a:t>No</a:t>
                      </a:r>
                      <a:endParaRPr lang="en-US" sz="14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4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SD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 </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0</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R1</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r>
                        <a:rPr lang="en-US" altLang="zh-CN" sz="1600" u="none" strike="noStrike" dirty="0" smtClean="0">
                          <a:effectLst/>
                        </a:rPr>
                        <a:t>3</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4</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400" u="none" strike="noStrike">
                          <a:effectLst/>
                        </a:rPr>
                        <a:t>No</a:t>
                      </a:r>
                      <a:endParaRPr 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4"/>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0070C0"/>
                          </a:solidFill>
                          <a:effectLst/>
                        </a:rPr>
                        <a:t>2</a:t>
                      </a:r>
                      <a:endParaRPr lang="en-US" altLang="zh-CN"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0070C0"/>
                          </a:solidFill>
                          <a:effectLst/>
                        </a:rPr>
                        <a:t>LD</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0070C0"/>
                          </a:solidFill>
                          <a:effectLst/>
                        </a:rPr>
                        <a:t>F0</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0070C0"/>
                          </a:solidFill>
                          <a:effectLst/>
                        </a:rPr>
                        <a:t>0</a:t>
                      </a:r>
                      <a:endParaRPr lang="en-US" altLang="zh-CN"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0070C0"/>
                          </a:solidFill>
                          <a:effectLst/>
                        </a:rPr>
                        <a:t>R1</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Store1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400" b="0" i="0" u="none" strike="noStrike" dirty="0" smtClean="0">
                          <a:solidFill>
                            <a:srgbClr val="FF00FF"/>
                          </a:solidFill>
                          <a:effectLst/>
                          <a:latin typeface="+mn-lt"/>
                          <a:ea typeface="+mn-ea"/>
                        </a:rPr>
                        <a:t>YES</a:t>
                      </a:r>
                      <a:endParaRPr lang="en-US" sz="14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400" b="0" i="0" u="none" strike="noStrike" dirty="0" smtClean="0">
                          <a:solidFill>
                            <a:srgbClr val="FF00FF"/>
                          </a:solidFill>
                          <a:effectLst/>
                          <a:latin typeface="宋体" panose="02010600030101010101" pitchFamily="2" charset="-122"/>
                          <a:ea typeface="宋体" panose="02010600030101010101" pitchFamily="2" charset="-122"/>
                        </a:rPr>
                        <a:t>80</a:t>
                      </a:r>
                      <a:endParaRPr lang="zh-CN" altLang="en-US" sz="14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400" b="0" i="0" u="none" strike="noStrike" dirty="0" smtClean="0">
                          <a:solidFill>
                            <a:srgbClr val="FF00FF"/>
                          </a:solidFill>
                          <a:effectLst/>
                          <a:latin typeface="宋体" panose="02010600030101010101" pitchFamily="2" charset="-122"/>
                          <a:ea typeface="宋体" panose="02010600030101010101" pitchFamily="2" charset="-122"/>
                        </a:rPr>
                        <a:t>Mult1</a:t>
                      </a:r>
                      <a:endParaRPr lang="zh-CN" altLang="en-US" sz="14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5"/>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0070C0"/>
                          </a:solidFill>
                          <a:effectLst/>
                        </a:rPr>
                        <a:t>2</a:t>
                      </a:r>
                      <a:endParaRPr lang="en-US" altLang="zh-CN"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0070C0"/>
                          </a:solidFill>
                          <a:effectLst/>
                        </a:rPr>
                        <a:t>MULTD</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0070C0"/>
                          </a:solidFill>
                          <a:effectLst/>
                        </a:rPr>
                        <a:t>F4</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0070C0"/>
                          </a:solidFill>
                          <a:effectLst/>
                        </a:rPr>
                        <a:t>F0</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0070C0"/>
                          </a:solidFill>
                          <a:effectLst/>
                        </a:rPr>
                        <a:t>F2</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Store2</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400" u="none" strike="noStrike" dirty="0">
                          <a:solidFill>
                            <a:srgbClr val="0070C0"/>
                          </a:solidFill>
                          <a:effectLst/>
                        </a:rPr>
                        <a:t>No</a:t>
                      </a:r>
                      <a:endParaRPr lang="en-US" sz="14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4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0070C0"/>
                          </a:solidFill>
                          <a:effectLst/>
                        </a:rPr>
                        <a:t>2</a:t>
                      </a:r>
                      <a:endParaRPr lang="en-US" altLang="zh-CN"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0070C0"/>
                          </a:solidFill>
                          <a:effectLst/>
                        </a:rPr>
                        <a:t>SD</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0070C0"/>
                          </a:solidFill>
                          <a:effectLst/>
                        </a:rPr>
                        <a:t>F4 </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0070C0"/>
                          </a:solidFill>
                          <a:effectLst/>
                        </a:rPr>
                        <a:t>0</a:t>
                      </a:r>
                      <a:endParaRPr lang="en-US" altLang="zh-CN"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0070C0"/>
                          </a:solidFill>
                          <a:effectLst/>
                        </a:rPr>
                        <a:t>R1</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Store3</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400" u="none" strike="noStrike" dirty="0">
                          <a:effectLst/>
                        </a:rPr>
                        <a:t>No</a:t>
                      </a:r>
                      <a:endParaRPr 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7"/>
                  </a:ext>
                </a:extLst>
              </a:tr>
              <a:tr h="293236">
                <a:tc gridSpan="3">
                  <a:txBody>
                    <a:bodyPr/>
                    <a:lstStyle/>
                    <a:p>
                      <a:pPr marL="0" algn="l" defTabSz="914400" rtl="0" eaLnBrk="1" fontAlgn="ctr" latinLnBrk="0" hangingPunct="1"/>
                      <a:r>
                        <a:rPr lang="en-US" sz="1800" b="1" u="none" strike="noStrike" kern="1200" dirty="0">
                          <a:solidFill>
                            <a:srgbClr val="FF0000"/>
                          </a:solidFill>
                          <a:effectLst/>
                          <a:latin typeface="+mn-lt"/>
                          <a:ea typeface="+mn-ea"/>
                          <a:cs typeface="+mn-cs"/>
                        </a:rPr>
                        <a:t>Reservation Station:</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8"/>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Time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Name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Busy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Op</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Qj </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Qk</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Code</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9"/>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Add1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No</a:t>
                      </a:r>
                      <a:endParaRPr lang="en-US" sz="12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a:effectLst/>
                        </a:rPr>
                        <a:t>　</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a:effectLst/>
                        </a:rPr>
                        <a:t>No</a:t>
                      </a:r>
                      <a:endParaRPr lang="en-US" sz="12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a:effectLst/>
                        </a:rPr>
                        <a:t>　</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MULTD</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F4</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F0</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a:effectLst/>
                        </a:rPr>
                        <a:t>No</a:t>
                      </a:r>
                      <a:endParaRPr 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a:effectLst/>
                        </a:rPr>
                        <a:t>　</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F4 </a:t>
                      </a:r>
                      <a:endParaRPr lang="en-US"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0</a:t>
                      </a:r>
                      <a:endParaRPr lang="en-US" altLang="zh-CN"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b="0" i="0" u="none" strike="noStrike" dirty="0" smtClean="0">
                          <a:solidFill>
                            <a:srgbClr val="FF00FF"/>
                          </a:solidFill>
                          <a:effectLst/>
                          <a:latin typeface="+mn-lt"/>
                          <a:ea typeface="+mn-ea"/>
                        </a:rPr>
                        <a:t>YES</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err="1" smtClean="0">
                          <a:solidFill>
                            <a:srgbClr val="FF00FF"/>
                          </a:solidFill>
                          <a:effectLst/>
                          <a:latin typeface="宋体" panose="02010600030101010101" pitchFamily="2" charset="-122"/>
                          <a:ea typeface="宋体" panose="02010600030101010101" pitchFamily="2" charset="-122"/>
                        </a:rPr>
                        <a:t>Multd</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R(F2)</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Load1</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a:effectLst/>
                        </a:rPr>
                        <a:t>　</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SUBI</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#8</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a:effectLst/>
                        </a:rPr>
                        <a:t>No</a:t>
                      </a:r>
                      <a:endParaRPr lang="en-US" sz="12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a:effectLst/>
                        </a:rPr>
                        <a:t>　</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a:effectLst/>
                        </a:rPr>
                        <a:t>　</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BNEZ</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Loop</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4"/>
                  </a:ext>
                </a:extLst>
              </a:tr>
              <a:tr h="86832">
                <a:tc>
                  <a:txBody>
                    <a:bodyPr/>
                    <a:lstStyle/>
                    <a:p>
                      <a:pPr algn="l" fontAlgn="ctr"/>
                      <a:endParaRPr lang="zh-CN" altLang="en-US" sz="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5"/>
                  </a:ext>
                </a:extLst>
              </a:tr>
              <a:tr h="291688">
                <a:tc gridSpan="3">
                  <a:txBody>
                    <a:bodyPr/>
                    <a:lstStyle/>
                    <a:p>
                      <a:pPr marL="0" algn="l" defTabSz="914400" rtl="0" eaLnBrk="1" fontAlgn="ctr" latinLnBrk="0" hangingPunct="1"/>
                      <a:r>
                        <a:rPr lang="en-US" sz="1600" b="1" u="none" strike="noStrike" kern="1200" dirty="0">
                          <a:solidFill>
                            <a:srgbClr val="FF0000"/>
                          </a:solidFill>
                          <a:effectLst/>
                          <a:latin typeface="+mn-lt"/>
                          <a:ea typeface="+mn-ea"/>
                          <a:cs typeface="+mn-cs"/>
                        </a:rPr>
                        <a:t>Register Result Status</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Clock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F6</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F8</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F12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F30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7"/>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5</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80</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Load1</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Mult1</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8"/>
                  </a:ext>
                </a:extLst>
              </a:tr>
            </a:tbl>
          </a:graphicData>
        </a:graphic>
      </p:graphicFrame>
      <p:sp>
        <p:nvSpPr>
          <p:cNvPr id="7" name="Text Box 3"/>
          <p:cNvSpPr txBox="1">
            <a:spLocks noChangeArrowheads="1"/>
          </p:cNvSpPr>
          <p:nvPr/>
        </p:nvSpPr>
        <p:spPr bwMode="auto">
          <a:xfrm>
            <a:off x="555625" y="6273800"/>
            <a:ext cx="8032750" cy="444500"/>
          </a:xfrm>
          <a:prstGeom prst="rect">
            <a:avLst/>
          </a:prstGeom>
          <a:noFill/>
          <a:ln w="9525">
            <a:noFill/>
            <a:round/>
            <a:headEnd/>
            <a:tailEnd/>
          </a:ln>
        </p:spPr>
        <p:txBody>
          <a:bodyPr lIns="90360" tIns="44280" rIns="90360" bIns="44280"/>
          <a:lstStyle/>
          <a:p>
            <a:pPr marL="228600" indent="-228600" eaLnBrk="1" hangingPunct="1">
              <a:lnSpc>
                <a:spcPct val="80000"/>
              </a:lnSpc>
              <a:spcBef>
                <a:spcPts val="1000"/>
              </a:spcBef>
              <a:buClr>
                <a:srgbClr val="5B9BD5"/>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800">
                <a:solidFill>
                  <a:srgbClr val="5B9BD5"/>
                </a:solidFill>
              </a:rPr>
              <a:t>And, BNEZ instruction</a:t>
            </a:r>
          </a:p>
        </p:txBody>
      </p:sp>
      <p:sp>
        <p:nvSpPr>
          <p:cNvPr id="2" name="标题 1"/>
          <p:cNvSpPr>
            <a:spLocks noGrp="1"/>
          </p:cNvSpPr>
          <p:nvPr>
            <p:ph type="title"/>
          </p:nvPr>
        </p:nvSpPr>
        <p:spPr/>
        <p:txBody>
          <a:bodyPr/>
          <a:lstStyle/>
          <a:p>
            <a:r>
              <a:rPr lang="en-US" altLang="zh-CN" smtClean="0"/>
              <a:t>Loop Example Cycle 5</a:t>
            </a:r>
            <a:endParaRPr lang="zh-CN" altLang="en-US" dirty="0"/>
          </a:p>
        </p:txBody>
      </p:sp>
    </p:spTree>
    <p:extLst>
      <p:ext uri="{BB962C8B-B14F-4D97-AF65-F5344CB8AC3E}">
        <p14:creationId xmlns:p14="http://schemas.microsoft.com/office/powerpoint/2010/main" val="3195134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additive="repl">
                                        <p:cTn id="6" dur="1" fill="hold">
                                          <p:stCondLst>
                                            <p:cond delay="0"/>
                                          </p:stCondLst>
                                        </p:cTn>
                                        <p:tgtEl>
                                          <p:spTgt spid="7">
                                            <p:txEl>
                                              <p:pRg st="0" end="0"/>
                                            </p:txEl>
                                          </p:spTgt>
                                        </p:tgtEl>
                                        <p:attrNameLst>
                                          <p:attrName>style.visibility</p:attrName>
                                        </p:attrNameLst>
                                      </p:cBhvr>
                                      <p:to>
                                        <p:strVal val="visible"/>
                                      </p:to>
                                    </p:set>
                                    <p:anim calcmode="lin" valueType="num">
                                      <p:cBhvr>
                                        <p:cTn id="7" dur="500" fill="hold"/>
                                        <p:tgtEl>
                                          <p:spTgt spid="7">
                                            <p:txEl>
                                              <p:pRg st="0" end="0"/>
                                            </p:txEl>
                                          </p:spTgt>
                                        </p:tgtEl>
                                        <p:attrNameLst>
                                          <p:attrName>ppt_x</p:attrName>
                                        </p:attrNameLst>
                                      </p:cBhvr>
                                      <p:tavLst>
                                        <p:tav tm="100000">
                                          <p:val>
                                            <p:strVal val="1+#ppt_w/2"/>
                                          </p:val>
                                        </p:tav>
                                        <p:tav tm="100000">
                                          <p:val>
                                            <p:strVal val="#ppt_x"/>
                                          </p:val>
                                        </p:tav>
                                      </p:tavLst>
                                    </p:anim>
                                    <p:anim calcmode="lin" valueType="num">
                                      <p:cBhvr>
                                        <p:cTn id="8" dur="500" fill="hold"/>
                                        <p:tgtEl>
                                          <p:spTgt spid="7">
                                            <p:txEl>
                                              <p:pRg st="0" end="0"/>
                                            </p:txEl>
                                          </p:spTgt>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3193259116"/>
              </p:ext>
            </p:extLst>
          </p:nvPr>
        </p:nvGraphicFramePr>
        <p:xfrm>
          <a:off x="287338" y="929677"/>
          <a:ext cx="8569324" cy="5340356"/>
        </p:xfrm>
        <a:graphic>
          <a:graphicData uri="http://schemas.openxmlformats.org/drawingml/2006/table">
            <a:tbl>
              <a:tblPr>
                <a:tableStyleId>{5C22544A-7EE6-4342-B048-85BDC9FD1C3A}</a:tableStyleId>
              </a:tblPr>
              <a:tblGrid>
                <a:gridCol w="694516">
                  <a:extLst>
                    <a:ext uri="{9D8B030D-6E8A-4147-A177-3AD203B41FA5}">
                      <a16:colId xmlns:a16="http://schemas.microsoft.com/office/drawing/2014/main" val="20000"/>
                    </a:ext>
                  </a:extLst>
                </a:gridCol>
                <a:gridCol w="585999">
                  <a:extLst>
                    <a:ext uri="{9D8B030D-6E8A-4147-A177-3AD203B41FA5}">
                      <a16:colId xmlns:a16="http://schemas.microsoft.com/office/drawing/2014/main" val="20001"/>
                    </a:ext>
                  </a:extLst>
                </a:gridCol>
                <a:gridCol w="824230">
                  <a:extLst>
                    <a:ext uri="{9D8B030D-6E8A-4147-A177-3AD203B41FA5}">
                      <a16:colId xmlns:a16="http://schemas.microsoft.com/office/drawing/2014/main" val="20002"/>
                    </a:ext>
                  </a:extLst>
                </a:gridCol>
                <a:gridCol w="526187">
                  <a:extLst>
                    <a:ext uri="{9D8B030D-6E8A-4147-A177-3AD203B41FA5}">
                      <a16:colId xmlns:a16="http://schemas.microsoft.com/office/drawing/2014/main" val="20003"/>
                    </a:ext>
                  </a:extLst>
                </a:gridCol>
                <a:gridCol w="614021">
                  <a:extLst>
                    <a:ext uri="{9D8B030D-6E8A-4147-A177-3AD203B41FA5}">
                      <a16:colId xmlns:a16="http://schemas.microsoft.com/office/drawing/2014/main" val="20004"/>
                    </a:ext>
                  </a:extLst>
                </a:gridCol>
                <a:gridCol w="595248">
                  <a:extLst>
                    <a:ext uri="{9D8B030D-6E8A-4147-A177-3AD203B41FA5}">
                      <a16:colId xmlns:a16="http://schemas.microsoft.com/office/drawing/2014/main" val="20005"/>
                    </a:ext>
                  </a:extLst>
                </a:gridCol>
                <a:gridCol w="624490">
                  <a:extLst>
                    <a:ext uri="{9D8B030D-6E8A-4147-A177-3AD203B41FA5}">
                      <a16:colId xmlns:a16="http://schemas.microsoft.com/office/drawing/2014/main" val="20006"/>
                    </a:ext>
                  </a:extLst>
                </a:gridCol>
                <a:gridCol w="576089">
                  <a:extLst>
                    <a:ext uri="{9D8B030D-6E8A-4147-A177-3AD203B41FA5}">
                      <a16:colId xmlns:a16="http://schemas.microsoft.com/office/drawing/2014/main" val="20007"/>
                    </a:ext>
                  </a:extLst>
                </a:gridCol>
                <a:gridCol w="619674">
                  <a:extLst>
                    <a:ext uri="{9D8B030D-6E8A-4147-A177-3AD203B41FA5}">
                      <a16:colId xmlns:a16="http://schemas.microsoft.com/office/drawing/2014/main" val="20008"/>
                    </a:ext>
                  </a:extLst>
                </a:gridCol>
                <a:gridCol w="883197">
                  <a:extLst>
                    <a:ext uri="{9D8B030D-6E8A-4147-A177-3AD203B41FA5}">
                      <a16:colId xmlns:a16="http://schemas.microsoft.com/office/drawing/2014/main" val="20009"/>
                    </a:ext>
                  </a:extLst>
                </a:gridCol>
                <a:gridCol w="651110">
                  <a:extLst>
                    <a:ext uri="{9D8B030D-6E8A-4147-A177-3AD203B41FA5}">
                      <a16:colId xmlns:a16="http://schemas.microsoft.com/office/drawing/2014/main" val="20010"/>
                    </a:ext>
                  </a:extLst>
                </a:gridCol>
                <a:gridCol w="669195">
                  <a:extLst>
                    <a:ext uri="{9D8B030D-6E8A-4147-A177-3AD203B41FA5}">
                      <a16:colId xmlns:a16="http://schemas.microsoft.com/office/drawing/2014/main" val="20011"/>
                    </a:ext>
                  </a:extLst>
                </a:gridCol>
                <a:gridCol w="705368">
                  <a:extLst>
                    <a:ext uri="{9D8B030D-6E8A-4147-A177-3AD203B41FA5}">
                      <a16:colId xmlns:a16="http://schemas.microsoft.com/office/drawing/2014/main" val="20012"/>
                    </a:ext>
                  </a:extLst>
                </a:gridCol>
              </a:tblGrid>
              <a:tr h="291775">
                <a:tc gridSpan="3">
                  <a:txBody>
                    <a:bodyPr/>
                    <a:lstStyle/>
                    <a:p>
                      <a:pPr algn="l" fontAlgn="ctr"/>
                      <a:r>
                        <a:rPr lang="en-US" sz="1600" b="1" u="none" strike="noStrike" dirty="0">
                          <a:solidFill>
                            <a:srgbClr val="FF0000"/>
                          </a:solidFill>
                          <a:effectLst/>
                        </a:rPr>
                        <a:t>Instruction Status</a:t>
                      </a:r>
                      <a:endParaRPr lang="en-US" sz="1600" b="1" i="0" u="none" strike="noStrike" dirty="0">
                        <a:solidFill>
                          <a:srgbClr val="FF0000"/>
                        </a:solidFill>
                        <a:effectLst/>
                        <a:latin typeface="宋体" panose="02010600030101010101" pitchFamily="2" charset="-122"/>
                        <a:ea typeface="宋体" panose="02010600030101010101" pitchFamily="2" charset="-122"/>
                      </a:endParaRPr>
                    </a:p>
                  </a:txBody>
                  <a:tcPr marL="7620" marR="7620" marT="7621"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extLst>
                  <a:ext uri="{0D108BD9-81ED-4DB2-BD59-A6C34878D82A}">
                    <a16:rowId xmlns:a16="http://schemas.microsoft.com/office/drawing/2014/main" val="10000"/>
                  </a:ext>
                </a:extLst>
              </a:tr>
              <a:tr h="291775">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effectLst/>
                        </a:rPr>
                        <a:t>ITER</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200" u="none" strike="noStrike" dirty="0">
                          <a:effectLst/>
                        </a:rPr>
                        <a:t>Inst.</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err="1">
                          <a:effectLst/>
                        </a:rPr>
                        <a:t>i</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effectLst/>
                        </a:rPr>
                        <a:t>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effectLst/>
                        </a:rPr>
                        <a:t>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effectLst/>
                        </a:rPr>
                        <a:t>Issue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effectLst/>
                        </a:rPr>
                        <a:t>Exec</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a:effectLst/>
                        </a:rPr>
                        <a:t>WR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a:effectLst/>
                        </a:rPr>
                        <a:t>Busy</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a:effectLst/>
                        </a:rPr>
                        <a:t>Addr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a:effectLst/>
                        </a:rPr>
                        <a:t>Fu</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extLst>
                  <a:ext uri="{0D108BD9-81ED-4DB2-BD59-A6C34878D82A}">
                    <a16:rowId xmlns:a16="http://schemas.microsoft.com/office/drawing/2014/main" val="10001"/>
                  </a:ext>
                </a:extLst>
              </a:tr>
              <a:tr h="291775">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600" u="none" strike="noStrike" dirty="0">
                          <a:solidFill>
                            <a:srgbClr val="FF00FF"/>
                          </a:solidFill>
                          <a:effectLst/>
                        </a:rPr>
                        <a:t>1</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solidFill>
                            <a:srgbClr val="FF00FF"/>
                          </a:solidFill>
                          <a:effectLst/>
                        </a:rPr>
                        <a:t>LD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600" u="none" strike="noStrike" dirty="0">
                          <a:solidFill>
                            <a:srgbClr val="FF00FF"/>
                          </a:solidFill>
                          <a:effectLst/>
                        </a:rPr>
                        <a:t>0</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solidFill>
                            <a:srgbClr val="FF00FF"/>
                          </a:solidFill>
                          <a:effectLst/>
                        </a:rPr>
                        <a:t>R1</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zh-CN" altLang="en-US" sz="1600" u="none" strike="noStrike" dirty="0">
                          <a:effectLst/>
                        </a:rPr>
                        <a:t>　</a:t>
                      </a:r>
                      <a:r>
                        <a:rPr lang="en-US" altLang="zh-CN" sz="1600" u="none" strike="noStrike" dirty="0" smtClean="0">
                          <a:effectLst/>
                        </a:rPr>
                        <a:t>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zh-CN" altLang="en-US" sz="1600" u="none" strike="noStrike" dirty="0">
                          <a:effectLst/>
                        </a:rPr>
                        <a:t>　</a:t>
                      </a:r>
                      <a:r>
                        <a:rPr lang="en-US" altLang="zh-CN" sz="1600" u="none" strike="noStrike" dirty="0" smtClean="0">
                          <a:effectLst/>
                        </a:rPr>
                        <a:t>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r" fontAlgn="ctr"/>
                      <a:r>
                        <a:rPr lang="en-US" sz="1600" u="none" strike="noStrike" dirty="0">
                          <a:effectLst/>
                        </a:rPr>
                        <a:t>Load1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400" b="0" i="0" u="none" strike="noStrike" dirty="0" smtClean="0">
                          <a:solidFill>
                            <a:srgbClr val="FF00FF"/>
                          </a:solidFill>
                          <a:effectLst/>
                          <a:latin typeface="+mn-lt"/>
                          <a:ea typeface="+mn-ea"/>
                        </a:rPr>
                        <a:t>Yes</a:t>
                      </a:r>
                      <a:r>
                        <a:rPr lang="en-US" sz="1400" b="0" i="0" u="none" strike="noStrike" baseline="0" dirty="0" smtClean="0">
                          <a:solidFill>
                            <a:srgbClr val="FF00FF"/>
                          </a:solidFill>
                          <a:effectLst/>
                          <a:latin typeface="+mn-lt"/>
                          <a:ea typeface="+mn-ea"/>
                        </a:rPr>
                        <a:t> </a:t>
                      </a:r>
                      <a:endParaRPr lang="en-US" sz="14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400" b="0" i="0" u="none" strike="noStrike" dirty="0" smtClean="0">
                          <a:solidFill>
                            <a:srgbClr val="FF00FF"/>
                          </a:solidFill>
                          <a:effectLst/>
                          <a:latin typeface="宋体" panose="02010600030101010101" pitchFamily="2" charset="-122"/>
                          <a:ea typeface="宋体" panose="02010600030101010101" pitchFamily="2" charset="-122"/>
                        </a:rPr>
                        <a:t>80</a:t>
                      </a:r>
                      <a:endParaRPr lang="zh-CN" altLang="en-US" sz="14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extLst>
                  <a:ext uri="{0D108BD9-81ED-4DB2-BD59-A6C34878D82A}">
                    <a16:rowId xmlns:a16="http://schemas.microsoft.com/office/drawing/2014/main" val="10002"/>
                  </a:ext>
                </a:extLst>
              </a:tr>
              <a:tr h="291775">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a:solidFill>
                            <a:srgbClr val="FF00FF"/>
                          </a:solidFill>
                          <a:effectLst/>
                        </a:rPr>
                        <a:t>MULTD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solidFill>
                            <a:srgbClr val="FF00FF"/>
                          </a:solidFill>
                          <a:effectLst/>
                        </a:rPr>
                        <a:t>F4</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solidFill>
                            <a:srgbClr val="FF00FF"/>
                          </a:solidFill>
                          <a:effectLst/>
                        </a:rPr>
                        <a:t>F2</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zh-CN" altLang="en-US" sz="1600" u="none" strike="noStrike" dirty="0">
                          <a:effectLst/>
                        </a:rPr>
                        <a:t>　</a:t>
                      </a:r>
                      <a:r>
                        <a:rPr lang="en-US" altLang="zh-CN" sz="1600" u="none" strike="noStrike" dirty="0" smtClean="0">
                          <a:effectLst/>
                        </a:rPr>
                        <a:t>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r" fontAlgn="ctr"/>
                      <a:r>
                        <a:rPr lang="en-US" sz="1600" u="none" strike="noStrike">
                          <a:effectLst/>
                        </a:rPr>
                        <a:t>Load2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400" b="0" i="0" u="none" strike="noStrike" dirty="0" smtClean="0">
                          <a:solidFill>
                            <a:srgbClr val="0070C0"/>
                          </a:solidFill>
                          <a:effectLst/>
                          <a:latin typeface="+mn-lt"/>
                          <a:ea typeface="+mn-ea"/>
                        </a:rPr>
                        <a:t>Yes</a:t>
                      </a:r>
                      <a:endParaRPr lang="en-US" sz="14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400" b="0" i="0" u="none" strike="noStrike" dirty="0" smtClean="0">
                          <a:solidFill>
                            <a:srgbClr val="0070C0"/>
                          </a:solidFill>
                          <a:effectLst/>
                          <a:latin typeface="宋体" panose="02010600030101010101" pitchFamily="2" charset="-122"/>
                          <a:ea typeface="宋体" panose="02010600030101010101" pitchFamily="2" charset="-122"/>
                        </a:rPr>
                        <a:t>72</a:t>
                      </a:r>
                      <a:endParaRPr lang="zh-CN" altLang="en-US" sz="14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extLst>
                  <a:ext uri="{0D108BD9-81ED-4DB2-BD59-A6C34878D82A}">
                    <a16:rowId xmlns:a16="http://schemas.microsoft.com/office/drawing/2014/main" val="10003"/>
                  </a:ext>
                </a:extLst>
              </a:tr>
              <a:tr h="291775">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a:solidFill>
                            <a:srgbClr val="FF00FF"/>
                          </a:solidFill>
                          <a:effectLst/>
                        </a:rPr>
                        <a:t>SD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solidFill>
                            <a:srgbClr val="FF00FF"/>
                          </a:solidFill>
                          <a:effectLst/>
                        </a:rPr>
                        <a:t>F4 </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600" u="none" strike="noStrike" dirty="0">
                          <a:solidFill>
                            <a:srgbClr val="FF00FF"/>
                          </a:solidFill>
                          <a:effectLst/>
                        </a:rPr>
                        <a:t>0</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solidFill>
                            <a:srgbClr val="FF00FF"/>
                          </a:solidFill>
                          <a:effectLst/>
                        </a:rPr>
                        <a:t>R1</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zh-CN" altLang="en-US" sz="1600" u="none" strike="noStrike" dirty="0">
                          <a:effectLst/>
                        </a:rPr>
                        <a:t>　</a:t>
                      </a:r>
                      <a:r>
                        <a:rPr lang="en-US" altLang="zh-CN" sz="1600" u="none" strike="noStrike" dirty="0" smtClean="0">
                          <a:effectLst/>
                        </a:rPr>
                        <a:t>3</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ctr"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4</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r" fontAlgn="ctr"/>
                      <a:r>
                        <a:rPr lang="en-US" sz="1600" u="none" strike="noStrike">
                          <a:effectLst/>
                        </a:rPr>
                        <a:t>Load3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400" u="none" strike="noStrike">
                          <a:effectLst/>
                        </a:rPr>
                        <a:t>No</a:t>
                      </a:r>
                      <a:endParaRPr 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extLst>
                  <a:ext uri="{0D108BD9-81ED-4DB2-BD59-A6C34878D82A}">
                    <a16:rowId xmlns:a16="http://schemas.microsoft.com/office/drawing/2014/main" val="10004"/>
                  </a:ext>
                </a:extLst>
              </a:tr>
              <a:tr h="291775">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600" u="none" strike="noStrike" dirty="0">
                          <a:solidFill>
                            <a:srgbClr val="0070C0"/>
                          </a:solidFill>
                          <a:effectLst/>
                        </a:rPr>
                        <a:t>2</a:t>
                      </a:r>
                      <a:endParaRPr lang="en-US" altLang="zh-CN"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solidFill>
                            <a:srgbClr val="0070C0"/>
                          </a:solidFill>
                          <a:effectLst/>
                        </a:rPr>
                        <a:t>LD</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solidFill>
                            <a:srgbClr val="0070C0"/>
                          </a:solidFill>
                          <a:effectLst/>
                        </a:rPr>
                        <a:t>F0</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600" u="none" strike="noStrike" dirty="0">
                          <a:solidFill>
                            <a:srgbClr val="0070C0"/>
                          </a:solidFill>
                          <a:effectLst/>
                        </a:rPr>
                        <a:t>0</a:t>
                      </a:r>
                      <a:endParaRPr lang="en-US" altLang="zh-CN"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solidFill>
                            <a:srgbClr val="0070C0"/>
                          </a:solidFill>
                          <a:effectLst/>
                        </a:rPr>
                        <a:t>R1</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zh-CN" altLang="en-US" sz="1600" u="none" strike="noStrike" dirty="0">
                          <a:effectLst/>
                        </a:rPr>
                        <a:t>　</a:t>
                      </a:r>
                      <a:r>
                        <a:rPr lang="en-US" altLang="zh-CN" sz="1600" u="none" strike="noStrike" dirty="0" smtClean="0">
                          <a:effectLst/>
                        </a:rPr>
                        <a:t>6</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r" fontAlgn="ctr"/>
                      <a:r>
                        <a:rPr lang="en-US" sz="1600" u="none" strike="noStrike">
                          <a:effectLst/>
                        </a:rPr>
                        <a:t>Store1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400" b="0" i="0" u="none" strike="noStrike" dirty="0" smtClean="0">
                          <a:solidFill>
                            <a:srgbClr val="FF00FF"/>
                          </a:solidFill>
                          <a:effectLst/>
                          <a:latin typeface="+mn-lt"/>
                          <a:ea typeface="+mn-ea"/>
                        </a:rPr>
                        <a:t>YES</a:t>
                      </a:r>
                      <a:endParaRPr lang="en-US" sz="14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400" b="0" i="0" u="none" strike="noStrike" dirty="0" smtClean="0">
                          <a:solidFill>
                            <a:srgbClr val="FF00FF"/>
                          </a:solidFill>
                          <a:effectLst/>
                          <a:latin typeface="宋体" panose="02010600030101010101" pitchFamily="2" charset="-122"/>
                          <a:ea typeface="宋体" panose="02010600030101010101" pitchFamily="2" charset="-122"/>
                        </a:rPr>
                        <a:t>80</a:t>
                      </a:r>
                      <a:endParaRPr lang="zh-CN" altLang="en-US" sz="14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400" b="0" i="0" u="none" strike="noStrike" dirty="0" smtClean="0">
                          <a:solidFill>
                            <a:srgbClr val="FF00FF"/>
                          </a:solidFill>
                          <a:effectLst/>
                          <a:latin typeface="宋体" panose="02010600030101010101" pitchFamily="2" charset="-122"/>
                          <a:ea typeface="宋体" panose="02010600030101010101" pitchFamily="2" charset="-122"/>
                        </a:rPr>
                        <a:t>Mult1</a:t>
                      </a:r>
                      <a:endParaRPr lang="zh-CN" altLang="en-US" sz="14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21" marB="0" anchor="ctr"/>
                </a:tc>
                <a:extLst>
                  <a:ext uri="{0D108BD9-81ED-4DB2-BD59-A6C34878D82A}">
                    <a16:rowId xmlns:a16="http://schemas.microsoft.com/office/drawing/2014/main" val="10005"/>
                  </a:ext>
                </a:extLst>
              </a:tr>
              <a:tr h="291775">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600" u="none" strike="noStrike">
                          <a:solidFill>
                            <a:srgbClr val="0070C0"/>
                          </a:solidFill>
                          <a:effectLst/>
                        </a:rPr>
                        <a:t>2</a:t>
                      </a:r>
                      <a:endParaRPr lang="en-US" altLang="zh-CN"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a:solidFill>
                            <a:srgbClr val="0070C0"/>
                          </a:solidFill>
                          <a:effectLst/>
                        </a:rPr>
                        <a:t>MULTD</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solidFill>
                            <a:srgbClr val="0070C0"/>
                          </a:solidFill>
                          <a:effectLst/>
                        </a:rPr>
                        <a:t>F4</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solidFill>
                            <a:srgbClr val="0070C0"/>
                          </a:solidFill>
                          <a:effectLst/>
                        </a:rPr>
                        <a:t>F0</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solidFill>
                            <a:srgbClr val="0070C0"/>
                          </a:solidFill>
                          <a:effectLst/>
                        </a:rPr>
                        <a:t>F2</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r" fontAlgn="ctr"/>
                      <a:r>
                        <a:rPr lang="en-US" sz="1600" u="none" strike="noStrike" dirty="0">
                          <a:effectLst/>
                        </a:rPr>
                        <a:t>Store2</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400" u="none" strike="noStrike">
                          <a:effectLst/>
                        </a:rPr>
                        <a:t>No</a:t>
                      </a:r>
                      <a:endParaRPr lang="en-US" sz="1400" b="0" i="0" u="none" strike="noStrike">
                        <a:solidFill>
                          <a:srgbClr val="66FF33"/>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extLst>
                  <a:ext uri="{0D108BD9-81ED-4DB2-BD59-A6C34878D82A}">
                    <a16:rowId xmlns:a16="http://schemas.microsoft.com/office/drawing/2014/main" val="10006"/>
                  </a:ext>
                </a:extLst>
              </a:tr>
              <a:tr h="291775">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600" u="none" strike="noStrike">
                          <a:solidFill>
                            <a:srgbClr val="0070C0"/>
                          </a:solidFill>
                          <a:effectLst/>
                        </a:rPr>
                        <a:t>2</a:t>
                      </a:r>
                      <a:endParaRPr lang="en-US" altLang="zh-CN"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a:solidFill>
                            <a:srgbClr val="0070C0"/>
                          </a:solidFill>
                          <a:effectLst/>
                        </a:rPr>
                        <a:t>SD</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a:solidFill>
                            <a:srgbClr val="0070C0"/>
                          </a:solidFill>
                          <a:effectLst/>
                        </a:rPr>
                        <a:t>F4 </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600" u="none" strike="noStrike">
                          <a:solidFill>
                            <a:srgbClr val="0070C0"/>
                          </a:solidFill>
                          <a:effectLst/>
                        </a:rPr>
                        <a:t>0</a:t>
                      </a:r>
                      <a:endParaRPr lang="en-US" altLang="zh-CN"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solidFill>
                            <a:srgbClr val="0070C0"/>
                          </a:solidFill>
                          <a:effectLst/>
                        </a:rPr>
                        <a:t>R1</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r" fontAlgn="ctr"/>
                      <a:r>
                        <a:rPr lang="en-US" sz="1600" u="none" strike="noStrike" dirty="0">
                          <a:effectLst/>
                        </a:rPr>
                        <a:t>Store3</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400" u="none" strike="noStrike" dirty="0">
                          <a:effectLst/>
                        </a:rPr>
                        <a:t>No</a:t>
                      </a:r>
                      <a:endParaRPr 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extLst>
                  <a:ext uri="{0D108BD9-81ED-4DB2-BD59-A6C34878D82A}">
                    <a16:rowId xmlns:a16="http://schemas.microsoft.com/office/drawing/2014/main" val="10007"/>
                  </a:ext>
                </a:extLst>
              </a:tr>
              <a:tr h="293323">
                <a:tc gridSpan="3">
                  <a:txBody>
                    <a:bodyPr/>
                    <a:lstStyle/>
                    <a:p>
                      <a:pPr marL="0" algn="l" defTabSz="914400" rtl="0" eaLnBrk="1" fontAlgn="ctr" latinLnBrk="0" hangingPunct="1"/>
                      <a:r>
                        <a:rPr lang="en-US" sz="1800" b="1" u="none" strike="noStrike" kern="1200" dirty="0">
                          <a:solidFill>
                            <a:srgbClr val="FF0000"/>
                          </a:solidFill>
                          <a:effectLst/>
                          <a:latin typeface="+mn-lt"/>
                          <a:ea typeface="+mn-ea"/>
                          <a:cs typeface="+mn-cs"/>
                        </a:rPr>
                        <a:t>Reservation Station:</a:t>
                      </a:r>
                    </a:p>
                  </a:txBody>
                  <a:tcPr marL="7620" marR="7620" marT="7621"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extLst>
                  <a:ext uri="{0D108BD9-81ED-4DB2-BD59-A6C34878D82A}">
                    <a16:rowId xmlns:a16="http://schemas.microsoft.com/office/drawing/2014/main" val="10008"/>
                  </a:ext>
                </a:extLst>
              </a:tr>
              <a:tr h="291775">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effectLst/>
                        </a:rPr>
                        <a:t>Time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effectLst/>
                        </a:rPr>
                        <a:t>Name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effectLst/>
                        </a:rPr>
                        <a:t>Busy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effectLst/>
                        </a:rPr>
                        <a:t>Op</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err="1">
                          <a:effectLst/>
                        </a:rPr>
                        <a:t>Vj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err="1">
                          <a:effectLst/>
                        </a:rPr>
                        <a:t>Vk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a:effectLst/>
                        </a:rPr>
                        <a:t>Qj </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a:effectLst/>
                        </a:rPr>
                        <a:t>Qk</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a:effectLst/>
                        </a:rPr>
                        <a:t>Code</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extLst>
                  <a:ext uri="{0D108BD9-81ED-4DB2-BD59-A6C34878D82A}">
                    <a16:rowId xmlns:a16="http://schemas.microsoft.com/office/drawing/2014/main" val="10009"/>
                  </a:ext>
                </a:extLst>
              </a:tr>
              <a:tr h="291775">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effectLst/>
                        </a:rPr>
                        <a:t>Add1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a:effectLst/>
                        </a:rPr>
                        <a:t>No</a:t>
                      </a:r>
                      <a:endParaRPr lang="en-US" sz="1600" b="0" i="0" u="none" strike="noStrike">
                        <a:solidFill>
                          <a:srgbClr val="FF66FF"/>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effectLst/>
                        </a:rPr>
                        <a:t>LD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600" u="none" strike="noStrike">
                          <a:effectLst/>
                        </a:rPr>
                        <a:t>0</a:t>
                      </a: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extLst>
                  <a:ext uri="{0D108BD9-81ED-4DB2-BD59-A6C34878D82A}">
                    <a16:rowId xmlns:a16="http://schemas.microsoft.com/office/drawing/2014/main" val="10010"/>
                  </a:ext>
                </a:extLst>
              </a:tr>
              <a:tr h="291775">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a:effectLst/>
                        </a:rPr>
                        <a:t>Add2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a:effectLst/>
                        </a:rPr>
                        <a:t>No</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effectLst/>
                        </a:rPr>
                        <a:t>MULTD</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F4</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F0</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extLst>
                  <a:ext uri="{0D108BD9-81ED-4DB2-BD59-A6C34878D82A}">
                    <a16:rowId xmlns:a16="http://schemas.microsoft.com/office/drawing/2014/main" val="10011"/>
                  </a:ext>
                </a:extLst>
              </a:tr>
              <a:tr h="291775">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a:effectLst/>
                        </a:rPr>
                        <a:t>Add3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a:effectLst/>
                        </a:rPr>
                        <a:t>No</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a:effectLst/>
                        </a:rPr>
                        <a:t>SD</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effectLst/>
                        </a:rPr>
                        <a:t>F4 </a:t>
                      </a:r>
                      <a:endParaRPr lang="en-US"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600" u="none" strike="noStrike" dirty="0">
                          <a:effectLst/>
                        </a:rPr>
                        <a:t>0</a:t>
                      </a:r>
                      <a:endParaRPr lang="en-US" altLang="zh-CN"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extLst>
                  <a:ext uri="{0D108BD9-81ED-4DB2-BD59-A6C34878D82A}">
                    <a16:rowId xmlns:a16="http://schemas.microsoft.com/office/drawing/2014/main" val="10012"/>
                  </a:ext>
                </a:extLst>
              </a:tr>
              <a:tr h="291775">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a:effectLst/>
                        </a:rPr>
                        <a:t>Mult1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200" b="0" i="0" u="none" strike="noStrike" dirty="0" smtClean="0">
                          <a:solidFill>
                            <a:srgbClr val="FF00FF"/>
                          </a:solidFill>
                          <a:effectLst/>
                          <a:latin typeface="+mn-lt"/>
                          <a:ea typeface="+mn-ea"/>
                        </a:rPr>
                        <a:t>YES</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200" b="0" i="0" u="none" strike="noStrike" dirty="0" err="1" smtClean="0">
                          <a:solidFill>
                            <a:srgbClr val="FF00FF"/>
                          </a:solidFill>
                          <a:effectLst/>
                          <a:latin typeface="宋体" panose="02010600030101010101" pitchFamily="2" charset="-122"/>
                          <a:ea typeface="宋体" panose="02010600030101010101" pitchFamily="2" charset="-122"/>
                        </a:rPr>
                        <a:t>Multd</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R(F2)</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Load1</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a:effectLst/>
                        </a:rPr>
                        <a:t>SUBI</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#8</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extLst>
                  <a:ext uri="{0D108BD9-81ED-4DB2-BD59-A6C34878D82A}">
                    <a16:rowId xmlns:a16="http://schemas.microsoft.com/office/drawing/2014/main" val="10013"/>
                  </a:ext>
                </a:extLst>
              </a:tr>
              <a:tr h="291775">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a:effectLst/>
                        </a:rPr>
                        <a:t>Mult2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a:effectLst/>
                        </a:rPr>
                        <a:t>No</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a:effectLst/>
                        </a:rPr>
                        <a:t>BNEZ</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Loop</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extLst>
                  <a:ext uri="{0D108BD9-81ED-4DB2-BD59-A6C34878D82A}">
                    <a16:rowId xmlns:a16="http://schemas.microsoft.com/office/drawing/2014/main" val="10014"/>
                  </a:ext>
                </a:extLst>
              </a:tr>
              <a:tr h="86858">
                <a:tc>
                  <a:txBody>
                    <a:bodyPr/>
                    <a:lstStyle/>
                    <a:p>
                      <a:pPr algn="l" fontAlgn="ctr"/>
                      <a:endParaRPr lang="zh-CN" altLang="en-US" sz="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extLst>
                  <a:ext uri="{0D108BD9-81ED-4DB2-BD59-A6C34878D82A}">
                    <a16:rowId xmlns:a16="http://schemas.microsoft.com/office/drawing/2014/main" val="10015"/>
                  </a:ext>
                </a:extLst>
              </a:tr>
              <a:tr h="291775">
                <a:tc gridSpan="3">
                  <a:txBody>
                    <a:bodyPr/>
                    <a:lstStyle/>
                    <a:p>
                      <a:pPr marL="0" algn="l" defTabSz="914400" rtl="0" eaLnBrk="1" fontAlgn="ctr" latinLnBrk="0" hangingPunct="1"/>
                      <a:r>
                        <a:rPr lang="en-US" sz="1600" b="1" u="none" strike="noStrike" kern="1200" dirty="0">
                          <a:solidFill>
                            <a:srgbClr val="FF0000"/>
                          </a:solidFill>
                          <a:effectLst/>
                          <a:latin typeface="+mn-lt"/>
                          <a:ea typeface="+mn-ea"/>
                          <a:cs typeface="+mn-cs"/>
                        </a:rPr>
                        <a:t>Register Result Status</a:t>
                      </a:r>
                    </a:p>
                  </a:txBody>
                  <a:tcPr marL="7620" marR="7620" marT="7621"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extLst>
                  <a:ext uri="{0D108BD9-81ED-4DB2-BD59-A6C34878D82A}">
                    <a16:rowId xmlns:a16="http://schemas.microsoft.com/office/drawing/2014/main" val="10016"/>
                  </a:ext>
                </a:extLst>
              </a:tr>
              <a:tr h="291775">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effectLst/>
                        </a:rPr>
                        <a:t>Clock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a:effectLst/>
                        </a:rPr>
                        <a:t>F4</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a:effectLst/>
                        </a:rPr>
                        <a:t>F6</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a:effectLst/>
                        </a:rPr>
                        <a:t>F8</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effectLst/>
                        </a:rPr>
                        <a:t>F10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effectLst/>
                        </a:rPr>
                        <a:t>F12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600" u="none" strike="noStrike" dirty="0">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effectLst/>
                        </a:rPr>
                        <a:t>F30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extLst>
                  <a:ext uri="{0D108BD9-81ED-4DB2-BD59-A6C34878D82A}">
                    <a16:rowId xmlns:a16="http://schemas.microsoft.com/office/drawing/2014/main" val="10017"/>
                  </a:ext>
                </a:extLst>
              </a:tr>
              <a:tr h="291775">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600" b="0" i="0" u="none" strike="noStrike" dirty="0" smtClean="0">
                          <a:solidFill>
                            <a:schemeClr val="dk1"/>
                          </a:solidFill>
                          <a:effectLst/>
                          <a:latin typeface="+mn-lt"/>
                          <a:ea typeface="+mn-ea"/>
                        </a:rPr>
                        <a:t>6</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600" b="0" i="0" u="none" strike="noStrike" dirty="0" smtClean="0">
                          <a:solidFill>
                            <a:schemeClr val="dk1"/>
                          </a:solidFill>
                          <a:effectLst/>
                          <a:latin typeface="+mn-lt"/>
                          <a:ea typeface="+mn-ea"/>
                        </a:rPr>
                        <a:t>72</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200" b="1" i="0" u="none" strike="noStrike" dirty="0" smtClean="0">
                          <a:solidFill>
                            <a:srgbClr val="0070C0"/>
                          </a:solidFill>
                          <a:effectLst/>
                          <a:latin typeface="宋体" panose="02010600030101010101" pitchFamily="2" charset="-122"/>
                          <a:ea typeface="宋体" panose="02010600030101010101" pitchFamily="2" charset="-122"/>
                        </a:rPr>
                        <a:t>Load2</a:t>
                      </a:r>
                      <a:endParaRPr lang="zh-CN" altLang="en-US" sz="1200" b="1"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Mult1</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extLst>
                  <a:ext uri="{0D108BD9-81ED-4DB2-BD59-A6C34878D82A}">
                    <a16:rowId xmlns:a16="http://schemas.microsoft.com/office/drawing/2014/main" val="10018"/>
                  </a:ext>
                </a:extLst>
              </a:tr>
            </a:tbl>
          </a:graphicData>
        </a:graphic>
      </p:graphicFrame>
      <p:sp>
        <p:nvSpPr>
          <p:cNvPr id="8" name="Text Box 3"/>
          <p:cNvSpPr txBox="1">
            <a:spLocks noChangeArrowheads="1"/>
          </p:cNvSpPr>
          <p:nvPr/>
        </p:nvSpPr>
        <p:spPr bwMode="auto">
          <a:xfrm>
            <a:off x="555625" y="6207125"/>
            <a:ext cx="8032750" cy="444500"/>
          </a:xfrm>
          <a:prstGeom prst="rect">
            <a:avLst/>
          </a:prstGeom>
          <a:noFill/>
          <a:ln w="9525">
            <a:noFill/>
            <a:round/>
            <a:headEnd/>
            <a:tailEnd/>
          </a:ln>
        </p:spPr>
        <p:txBody>
          <a:bodyPr lIns="90360" tIns="44280" rIns="90360" bIns="44280"/>
          <a:lstStyle/>
          <a:p>
            <a:pPr marL="228600" indent="-228600" eaLnBrk="1" hangingPunct="1">
              <a:lnSpc>
                <a:spcPct val="80000"/>
              </a:lnSpc>
              <a:spcBef>
                <a:spcPts val="1000"/>
              </a:spcBef>
              <a:buClr>
                <a:srgbClr val="5B9BD5"/>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2000">
                <a:solidFill>
                  <a:srgbClr val="5B9BD5"/>
                </a:solidFill>
              </a:rPr>
              <a:t>注意：</a:t>
            </a:r>
            <a:r>
              <a:rPr lang="en-US" altLang="zh-CN" sz="2000">
                <a:solidFill>
                  <a:srgbClr val="5B9BD5"/>
                </a:solidFill>
              </a:rPr>
              <a:t>F0 </a:t>
            </a:r>
            <a:r>
              <a:rPr lang="zh-CN" altLang="en-US" sz="2000">
                <a:solidFill>
                  <a:srgbClr val="5B9BD5"/>
                </a:solidFill>
              </a:rPr>
              <a:t>不是从</a:t>
            </a:r>
            <a:r>
              <a:rPr lang="en-US" altLang="zh-CN" sz="2000">
                <a:solidFill>
                  <a:srgbClr val="5B9BD5"/>
                </a:solidFill>
              </a:rPr>
              <a:t>80</a:t>
            </a:r>
            <a:r>
              <a:rPr lang="zh-CN" altLang="en-US" sz="2000">
                <a:solidFill>
                  <a:srgbClr val="5B9BD5"/>
                </a:solidFill>
              </a:rPr>
              <a:t>地址处装载的值</a:t>
            </a:r>
            <a:endParaRPr lang="en-US" altLang="zh-CN" sz="2000">
              <a:solidFill>
                <a:srgbClr val="5B9BD5"/>
              </a:solidFill>
            </a:endParaRPr>
          </a:p>
        </p:txBody>
      </p:sp>
      <p:sp>
        <p:nvSpPr>
          <p:cNvPr id="2" name="标题 1"/>
          <p:cNvSpPr>
            <a:spLocks noGrp="1"/>
          </p:cNvSpPr>
          <p:nvPr>
            <p:ph type="title"/>
          </p:nvPr>
        </p:nvSpPr>
        <p:spPr/>
        <p:txBody>
          <a:bodyPr/>
          <a:lstStyle/>
          <a:p>
            <a:r>
              <a:rPr lang="en-US" altLang="zh-CN" smtClean="0"/>
              <a:t>Loop Example Cycle 6</a:t>
            </a:r>
            <a:endParaRPr lang="zh-CN" altLang="en-US" dirty="0"/>
          </a:p>
        </p:txBody>
      </p:sp>
    </p:spTree>
    <p:extLst>
      <p:ext uri="{BB962C8B-B14F-4D97-AF65-F5344CB8AC3E}">
        <p14:creationId xmlns:p14="http://schemas.microsoft.com/office/powerpoint/2010/main" val="14153772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additive="repl">
                                        <p:cTn id="6" dur="1" fill="hold">
                                          <p:stCondLst>
                                            <p:cond delay="0"/>
                                          </p:stCondLst>
                                        </p:cTn>
                                        <p:tgtEl>
                                          <p:spTgt spid="8">
                                            <p:txEl>
                                              <p:pRg st="0" end="0"/>
                                            </p:txEl>
                                          </p:spTgt>
                                        </p:tgtEl>
                                        <p:attrNameLst>
                                          <p:attrName>style.visibility</p:attrName>
                                        </p:attrNameLst>
                                      </p:cBhvr>
                                      <p:to>
                                        <p:strVal val="visible"/>
                                      </p:to>
                                    </p:set>
                                    <p:anim calcmode="lin" valueType="num">
                                      <p:cBhvr>
                                        <p:cTn id="7" dur="500" fill="hold"/>
                                        <p:tgtEl>
                                          <p:spTgt spid="8">
                                            <p:txEl>
                                              <p:pRg st="0" end="0"/>
                                            </p:txEl>
                                          </p:spTgt>
                                        </p:tgtEl>
                                        <p:attrNameLst>
                                          <p:attrName>ppt_x</p:attrName>
                                        </p:attrNameLst>
                                      </p:cBhvr>
                                      <p:tavLst>
                                        <p:tav tm="100000">
                                          <p:val>
                                            <p:strVal val="1+#ppt_w/2"/>
                                          </p:val>
                                        </p:tav>
                                        <p:tav tm="100000">
                                          <p:val>
                                            <p:strVal val="#ppt_x"/>
                                          </p:val>
                                        </p:tav>
                                      </p:tavLst>
                                    </p:anim>
                                    <p:anim calcmode="lin" valueType="num">
                                      <p:cBhvr>
                                        <p:cTn id="8" dur="500" fill="hold"/>
                                        <p:tgtEl>
                                          <p:spTgt spid="8">
                                            <p:txEl>
                                              <p:pRg st="0" end="0"/>
                                            </p:txEl>
                                          </p:spTgt>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3207034213"/>
              </p:ext>
            </p:extLst>
          </p:nvPr>
        </p:nvGraphicFramePr>
        <p:xfrm>
          <a:off x="360363" y="976432"/>
          <a:ext cx="8569324" cy="5338764"/>
        </p:xfrm>
        <a:graphic>
          <a:graphicData uri="http://schemas.openxmlformats.org/drawingml/2006/table">
            <a:tbl>
              <a:tblPr>
                <a:tableStyleId>{5C22544A-7EE6-4342-B048-85BDC9FD1C3A}</a:tableStyleId>
              </a:tblPr>
              <a:tblGrid>
                <a:gridCol w="694516">
                  <a:extLst>
                    <a:ext uri="{9D8B030D-6E8A-4147-A177-3AD203B41FA5}">
                      <a16:colId xmlns:a16="http://schemas.microsoft.com/office/drawing/2014/main" val="20000"/>
                    </a:ext>
                  </a:extLst>
                </a:gridCol>
                <a:gridCol w="585999">
                  <a:extLst>
                    <a:ext uri="{9D8B030D-6E8A-4147-A177-3AD203B41FA5}">
                      <a16:colId xmlns:a16="http://schemas.microsoft.com/office/drawing/2014/main" val="20001"/>
                    </a:ext>
                  </a:extLst>
                </a:gridCol>
                <a:gridCol w="824230">
                  <a:extLst>
                    <a:ext uri="{9D8B030D-6E8A-4147-A177-3AD203B41FA5}">
                      <a16:colId xmlns:a16="http://schemas.microsoft.com/office/drawing/2014/main" val="20002"/>
                    </a:ext>
                  </a:extLst>
                </a:gridCol>
                <a:gridCol w="526187">
                  <a:extLst>
                    <a:ext uri="{9D8B030D-6E8A-4147-A177-3AD203B41FA5}">
                      <a16:colId xmlns:a16="http://schemas.microsoft.com/office/drawing/2014/main" val="20003"/>
                    </a:ext>
                  </a:extLst>
                </a:gridCol>
                <a:gridCol w="614021">
                  <a:extLst>
                    <a:ext uri="{9D8B030D-6E8A-4147-A177-3AD203B41FA5}">
                      <a16:colId xmlns:a16="http://schemas.microsoft.com/office/drawing/2014/main" val="20004"/>
                    </a:ext>
                  </a:extLst>
                </a:gridCol>
                <a:gridCol w="595248">
                  <a:extLst>
                    <a:ext uri="{9D8B030D-6E8A-4147-A177-3AD203B41FA5}">
                      <a16:colId xmlns:a16="http://schemas.microsoft.com/office/drawing/2014/main" val="20005"/>
                    </a:ext>
                  </a:extLst>
                </a:gridCol>
                <a:gridCol w="624490">
                  <a:extLst>
                    <a:ext uri="{9D8B030D-6E8A-4147-A177-3AD203B41FA5}">
                      <a16:colId xmlns:a16="http://schemas.microsoft.com/office/drawing/2014/main" val="20006"/>
                    </a:ext>
                  </a:extLst>
                </a:gridCol>
                <a:gridCol w="576089">
                  <a:extLst>
                    <a:ext uri="{9D8B030D-6E8A-4147-A177-3AD203B41FA5}">
                      <a16:colId xmlns:a16="http://schemas.microsoft.com/office/drawing/2014/main" val="20007"/>
                    </a:ext>
                  </a:extLst>
                </a:gridCol>
                <a:gridCol w="619674">
                  <a:extLst>
                    <a:ext uri="{9D8B030D-6E8A-4147-A177-3AD203B41FA5}">
                      <a16:colId xmlns:a16="http://schemas.microsoft.com/office/drawing/2014/main" val="20008"/>
                    </a:ext>
                  </a:extLst>
                </a:gridCol>
                <a:gridCol w="690143">
                  <a:extLst>
                    <a:ext uri="{9D8B030D-6E8A-4147-A177-3AD203B41FA5}">
                      <a16:colId xmlns:a16="http://schemas.microsoft.com/office/drawing/2014/main" val="20009"/>
                    </a:ext>
                  </a:extLst>
                </a:gridCol>
                <a:gridCol w="698771">
                  <a:extLst>
                    <a:ext uri="{9D8B030D-6E8A-4147-A177-3AD203B41FA5}">
                      <a16:colId xmlns:a16="http://schemas.microsoft.com/office/drawing/2014/main" val="20010"/>
                    </a:ext>
                  </a:extLst>
                </a:gridCol>
                <a:gridCol w="814588">
                  <a:extLst>
                    <a:ext uri="{9D8B030D-6E8A-4147-A177-3AD203B41FA5}">
                      <a16:colId xmlns:a16="http://schemas.microsoft.com/office/drawing/2014/main" val="20011"/>
                    </a:ext>
                  </a:extLst>
                </a:gridCol>
                <a:gridCol w="705368">
                  <a:extLst>
                    <a:ext uri="{9D8B030D-6E8A-4147-A177-3AD203B41FA5}">
                      <a16:colId xmlns:a16="http://schemas.microsoft.com/office/drawing/2014/main" val="20012"/>
                    </a:ext>
                  </a:extLst>
                </a:gridCol>
              </a:tblGrid>
              <a:tr h="291688">
                <a:tc gridSpan="3">
                  <a:txBody>
                    <a:bodyPr/>
                    <a:lstStyle/>
                    <a:p>
                      <a:pPr algn="l" fontAlgn="ctr"/>
                      <a:r>
                        <a:rPr lang="en-US" sz="1600" b="1" u="none" strike="noStrike" dirty="0">
                          <a:solidFill>
                            <a:srgbClr val="FF0000"/>
                          </a:solidFill>
                          <a:effectLst/>
                        </a:rPr>
                        <a:t>Instruction Status</a:t>
                      </a:r>
                      <a:endParaRPr lang="en-US" sz="1600" b="1" i="0" u="none" strike="noStrike" dirty="0">
                        <a:solidFill>
                          <a:srgbClr val="FF0000"/>
                        </a:solidFill>
                        <a:effectLst/>
                        <a:latin typeface="宋体" panose="02010600030101010101" pitchFamily="2" charset="-122"/>
                        <a:ea typeface="宋体" panose="02010600030101010101" pitchFamily="2" charset="-122"/>
                      </a:endParaRP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ITER</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Inst.</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i</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Issue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Exec</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WR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Busy</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1</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LD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0</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R1</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r>
                        <a:rPr lang="en-US" altLang="zh-CN" sz="1400" u="none" strike="noStrike" dirty="0" smtClean="0">
                          <a:effectLst/>
                        </a:rPr>
                        <a:t>2~</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a:effectLst/>
                        </a:rPr>
                        <a:t>　</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Load1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b="0" i="0" u="none" strike="noStrike" dirty="0" smtClean="0">
                          <a:solidFill>
                            <a:srgbClr val="FF00FF"/>
                          </a:solidFill>
                          <a:effectLst/>
                          <a:latin typeface="+mn-lt"/>
                          <a:ea typeface="+mn-ea"/>
                        </a:rPr>
                        <a:t>Yes</a:t>
                      </a:r>
                      <a:r>
                        <a:rPr lang="en-US" sz="1200" b="0" i="0" u="none" strike="noStrike" baseline="0" dirty="0" smtClean="0">
                          <a:solidFill>
                            <a:srgbClr val="FF00FF"/>
                          </a:solidFill>
                          <a:effectLst/>
                          <a:latin typeface="+mn-lt"/>
                          <a:ea typeface="+mn-ea"/>
                        </a:rPr>
                        <a:t> </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80</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MULTD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F2</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mn-lt"/>
                          <a:ea typeface="+mn-ea"/>
                        </a:rPr>
                        <a:t>Yes</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72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SD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 </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0</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R1</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3</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4</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a:effectLst/>
                        </a:rPr>
                        <a:t>No</a:t>
                      </a:r>
                      <a:endParaRPr 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4"/>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0070C0"/>
                          </a:solidFill>
                          <a:effectLst/>
                        </a:rPr>
                        <a:t>2</a:t>
                      </a:r>
                      <a:endParaRPr lang="en-US" altLang="zh-CN"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0070C0"/>
                          </a:solidFill>
                          <a:effectLst/>
                        </a:rPr>
                        <a:t>LD</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0070C0"/>
                          </a:solidFill>
                          <a:effectLst/>
                        </a:rPr>
                        <a:t>F0</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0070C0"/>
                          </a:solidFill>
                          <a:effectLst/>
                        </a:rPr>
                        <a:t>0</a:t>
                      </a:r>
                      <a:endParaRPr lang="en-US" altLang="zh-CN"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0070C0"/>
                          </a:solidFill>
                          <a:effectLst/>
                        </a:rPr>
                        <a:t>R1</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Store1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b="0" i="0" u="none" strike="noStrike" dirty="0" smtClean="0">
                          <a:solidFill>
                            <a:schemeClr val="dk1"/>
                          </a:solidFill>
                          <a:effectLst/>
                          <a:latin typeface="+mn-lt"/>
                          <a:ea typeface="+mn-ea"/>
                        </a:rPr>
                        <a:t>YES</a:t>
                      </a:r>
                      <a:endParaRPr lang="en-US" sz="12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0000"/>
                          </a:solidFill>
                          <a:effectLst/>
                          <a:latin typeface="宋体" panose="02010600030101010101" pitchFamily="2" charset="-122"/>
                          <a:ea typeface="宋体" panose="02010600030101010101" pitchFamily="2" charset="-122"/>
                        </a:rPr>
                        <a:t>80</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0000"/>
                          </a:solidFill>
                          <a:effectLst/>
                          <a:latin typeface="宋体" panose="02010600030101010101" pitchFamily="2" charset="-122"/>
                          <a:ea typeface="宋体" panose="02010600030101010101" pitchFamily="2" charset="-122"/>
                        </a:rPr>
                        <a:t>Mult1</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5"/>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0070C0"/>
                          </a:solidFill>
                          <a:effectLst/>
                        </a:rPr>
                        <a:t>2</a:t>
                      </a:r>
                      <a:endParaRPr lang="en-US" altLang="zh-CN"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0070C0"/>
                          </a:solidFill>
                          <a:effectLst/>
                        </a:rPr>
                        <a:t>MULTD</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0070C0"/>
                          </a:solidFill>
                          <a:effectLst/>
                        </a:rPr>
                        <a:t>F4</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0070C0"/>
                          </a:solidFill>
                          <a:effectLst/>
                        </a:rPr>
                        <a:t>F0</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0070C0"/>
                          </a:solidFill>
                          <a:effectLst/>
                        </a:rPr>
                        <a:t>F2</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7</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Store2</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a:effectLst/>
                        </a:rPr>
                        <a:t>No</a:t>
                      </a:r>
                      <a:endParaRPr lang="en-US" sz="12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0070C0"/>
                          </a:solidFill>
                          <a:effectLst/>
                        </a:rPr>
                        <a:t>2</a:t>
                      </a:r>
                      <a:endParaRPr lang="en-US" altLang="zh-CN"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0070C0"/>
                          </a:solidFill>
                          <a:effectLst/>
                        </a:rPr>
                        <a:t>SD</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0070C0"/>
                          </a:solidFill>
                          <a:effectLst/>
                        </a:rPr>
                        <a:t>F4 </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0070C0"/>
                          </a:solidFill>
                          <a:effectLst/>
                        </a:rPr>
                        <a:t>0</a:t>
                      </a:r>
                      <a:endParaRPr lang="en-US" altLang="zh-CN"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0070C0"/>
                          </a:solidFill>
                          <a:effectLst/>
                        </a:rPr>
                        <a:t>R1</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a:effectLst/>
                        </a:rPr>
                        <a:t>　</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a:effectLst/>
                        </a:rPr>
                        <a:t>　</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Store3</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No</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7"/>
                  </a:ext>
                </a:extLst>
              </a:tr>
              <a:tr h="293236">
                <a:tc gridSpan="3">
                  <a:txBody>
                    <a:bodyPr/>
                    <a:lstStyle/>
                    <a:p>
                      <a:pPr marL="0" algn="l" defTabSz="914400" rtl="0" eaLnBrk="1" fontAlgn="ctr" latinLnBrk="0" hangingPunct="1"/>
                      <a:r>
                        <a:rPr lang="en-US" sz="1800" b="1" u="none" strike="noStrike" kern="1200" dirty="0">
                          <a:solidFill>
                            <a:srgbClr val="FF0000"/>
                          </a:solidFill>
                          <a:effectLst/>
                          <a:latin typeface="+mn-lt"/>
                          <a:ea typeface="+mn-ea"/>
                          <a:cs typeface="+mn-cs"/>
                        </a:rPr>
                        <a:t>Reservation Station:</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8"/>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Time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Name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Busy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Op</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Qj </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Qk</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Code</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9"/>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Add1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No</a:t>
                      </a:r>
                      <a:endParaRPr lang="en-US" sz="12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a:effectLst/>
                        </a:rPr>
                        <a:t>　</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a:effectLst/>
                        </a:rPr>
                        <a:t>No</a:t>
                      </a:r>
                      <a:endParaRPr lang="en-US" sz="12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MULTD</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F4</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F0</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a:effectLst/>
                        </a:rPr>
                        <a:t>No</a:t>
                      </a:r>
                      <a:endParaRPr 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F4 </a:t>
                      </a:r>
                      <a:endParaRPr lang="en-US"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0</a:t>
                      </a:r>
                      <a:endParaRPr lang="en-US" altLang="zh-CN"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b="0" i="0" u="none" strike="noStrike" dirty="0" smtClean="0">
                          <a:solidFill>
                            <a:srgbClr val="FF00FF"/>
                          </a:solidFill>
                          <a:effectLst/>
                          <a:latin typeface="+mn-lt"/>
                          <a:ea typeface="+mn-ea"/>
                        </a:rPr>
                        <a:t>Y</a:t>
                      </a:r>
                      <a:r>
                        <a:rPr lang="en-US" altLang="zh-CN" sz="1200" b="0" i="0" u="none" strike="noStrike" dirty="0" smtClean="0">
                          <a:solidFill>
                            <a:srgbClr val="FF00FF"/>
                          </a:solidFill>
                          <a:effectLst/>
                          <a:latin typeface="+mn-lt"/>
                          <a:ea typeface="+mn-ea"/>
                        </a:rPr>
                        <a:t>es</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err="1" smtClean="0">
                          <a:solidFill>
                            <a:srgbClr val="FF00FF"/>
                          </a:solidFill>
                          <a:effectLst/>
                          <a:latin typeface="宋体" panose="02010600030101010101" pitchFamily="2" charset="-122"/>
                          <a:ea typeface="宋体" panose="02010600030101010101" pitchFamily="2" charset="-122"/>
                        </a:rPr>
                        <a:t>Multd</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R(F2)</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Load1</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SUBI</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#8</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u="none" strike="noStrike" dirty="0" smtClean="0">
                          <a:solidFill>
                            <a:srgbClr val="0070C0"/>
                          </a:solidFill>
                          <a:effectLst/>
                        </a:rPr>
                        <a:t>Yes</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u="none" strike="noStrike" dirty="0" err="1" smtClean="0">
                          <a:solidFill>
                            <a:srgbClr val="0070C0"/>
                          </a:solidFill>
                          <a:effectLst/>
                        </a:rPr>
                        <a:t>Multd</a:t>
                      </a:r>
                      <a:r>
                        <a:rPr lang="zh-CN" altLang="en-US" sz="1200" u="none" strike="noStrike" dirty="0">
                          <a:solidFill>
                            <a:srgbClr val="0070C0"/>
                          </a:solidFill>
                          <a:effectLst/>
                        </a:rPr>
                        <a:t>　</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solidFill>
                            <a:srgbClr val="0070C0"/>
                          </a:solidFill>
                          <a:effectLst/>
                        </a:rPr>
                        <a:t>　</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R(F2)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u="none" strike="noStrike" dirty="0" smtClean="0">
                          <a:solidFill>
                            <a:srgbClr val="0070C0"/>
                          </a:solidFill>
                          <a:effectLst/>
                        </a:rPr>
                        <a:t>Load2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BNEZ</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Loop</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4"/>
                  </a:ext>
                </a:extLst>
              </a:tr>
              <a:tr h="86832">
                <a:tc>
                  <a:txBody>
                    <a:bodyPr/>
                    <a:lstStyle/>
                    <a:p>
                      <a:pPr algn="l" fontAlgn="ctr"/>
                      <a:endParaRPr lang="zh-CN" altLang="en-US" sz="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5"/>
                  </a:ext>
                </a:extLst>
              </a:tr>
              <a:tr h="291688">
                <a:tc gridSpan="3">
                  <a:txBody>
                    <a:bodyPr/>
                    <a:lstStyle/>
                    <a:p>
                      <a:pPr marL="0" algn="l" defTabSz="914400" rtl="0" eaLnBrk="1" fontAlgn="ctr" latinLnBrk="0" hangingPunct="1"/>
                      <a:r>
                        <a:rPr lang="en-US" sz="1600" b="1" u="none" strike="noStrike" kern="1200" dirty="0">
                          <a:solidFill>
                            <a:srgbClr val="FF0000"/>
                          </a:solidFill>
                          <a:effectLst/>
                          <a:latin typeface="+mn-lt"/>
                          <a:ea typeface="+mn-ea"/>
                          <a:cs typeface="+mn-cs"/>
                        </a:rPr>
                        <a:t>Register Result Status</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Clock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F6</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F8</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F12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F30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7"/>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7</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72</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Load2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Mult2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8"/>
                  </a:ext>
                </a:extLst>
              </a:tr>
            </a:tbl>
          </a:graphicData>
        </a:graphic>
      </p:graphicFrame>
      <p:sp>
        <p:nvSpPr>
          <p:cNvPr id="6" name="Text Box 3"/>
          <p:cNvSpPr txBox="1">
            <a:spLocks noChangeArrowheads="1"/>
          </p:cNvSpPr>
          <p:nvPr/>
        </p:nvSpPr>
        <p:spPr bwMode="auto">
          <a:xfrm>
            <a:off x="457200" y="6276975"/>
            <a:ext cx="8229600" cy="444500"/>
          </a:xfrm>
          <a:prstGeom prst="rect">
            <a:avLst/>
          </a:prstGeom>
          <a:noFill/>
          <a:ln w="9525">
            <a:noFill/>
            <a:round/>
            <a:headEnd/>
            <a:tailEnd/>
          </a:ln>
        </p:spPr>
        <p:txBody>
          <a:bodyPr lIns="90360" tIns="44280" rIns="90360" bIns="44280"/>
          <a:lstStyle/>
          <a:p>
            <a:pPr marL="228600" indent="-228600" eaLnBrk="1" hangingPunct="1">
              <a:lnSpc>
                <a:spcPct val="80000"/>
              </a:lnSpc>
              <a:spcBef>
                <a:spcPts val="1000"/>
              </a:spcBef>
              <a:buClr>
                <a:srgbClr val="5B9BD5"/>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2000">
                <a:solidFill>
                  <a:srgbClr val="5B9BD5"/>
                </a:solidFill>
              </a:rPr>
              <a:t>对寄存器文件的操作都是第</a:t>
            </a:r>
            <a:r>
              <a:rPr lang="en-US" altLang="zh-CN" sz="2000">
                <a:solidFill>
                  <a:srgbClr val="5B9BD5"/>
                </a:solidFill>
              </a:rPr>
              <a:t>2</a:t>
            </a:r>
            <a:r>
              <a:rPr lang="zh-CN" altLang="en-US" sz="2000">
                <a:solidFill>
                  <a:srgbClr val="5B9BD5"/>
                </a:solidFill>
              </a:rPr>
              <a:t>次循环的指令</a:t>
            </a:r>
            <a:endParaRPr lang="en-US" altLang="zh-CN" sz="2000">
              <a:solidFill>
                <a:srgbClr val="5B9BD5"/>
              </a:solidFill>
            </a:endParaRPr>
          </a:p>
        </p:txBody>
      </p:sp>
      <p:sp>
        <p:nvSpPr>
          <p:cNvPr id="2" name="标题 1"/>
          <p:cNvSpPr>
            <a:spLocks noGrp="1"/>
          </p:cNvSpPr>
          <p:nvPr>
            <p:ph type="title"/>
          </p:nvPr>
        </p:nvSpPr>
        <p:spPr/>
        <p:txBody>
          <a:bodyPr/>
          <a:lstStyle/>
          <a:p>
            <a:r>
              <a:rPr lang="en-US" altLang="zh-CN" smtClean="0"/>
              <a:t>Loop Example Cycle 7</a:t>
            </a:r>
            <a:endParaRPr lang="zh-CN" altLang="en-US" dirty="0"/>
          </a:p>
        </p:txBody>
      </p:sp>
    </p:spTree>
    <p:extLst>
      <p:ext uri="{BB962C8B-B14F-4D97-AF65-F5344CB8AC3E}">
        <p14:creationId xmlns:p14="http://schemas.microsoft.com/office/powerpoint/2010/main" val="41283300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additive="repl">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ppt_x</p:attrName>
                                        </p:attrNameLst>
                                      </p:cBhvr>
                                      <p:tavLst>
                                        <p:tav tm="100000">
                                          <p:val>
                                            <p:strVal val="1+#ppt_w/2"/>
                                          </p:val>
                                        </p:tav>
                                        <p:tav tm="100000">
                                          <p:val>
                                            <p:strVal val="#ppt_x"/>
                                          </p:val>
                                        </p:tav>
                                      </p:tavLst>
                                    </p:anim>
                                    <p:anim calcmode="lin" valueType="num">
                                      <p:cBhvr>
                                        <p:cTn id="8" dur="500" fill="hold"/>
                                        <p:tgtEl>
                                          <p:spTgt spid="6">
                                            <p:txEl>
                                              <p:pRg st="0" end="0"/>
                                            </p:txEl>
                                          </p:spTgt>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3934858557"/>
              </p:ext>
            </p:extLst>
          </p:nvPr>
        </p:nvGraphicFramePr>
        <p:xfrm>
          <a:off x="360363" y="976432"/>
          <a:ext cx="8318500" cy="5338764"/>
        </p:xfrm>
        <a:graphic>
          <a:graphicData uri="http://schemas.openxmlformats.org/drawingml/2006/table">
            <a:tbl>
              <a:tblPr>
                <a:tableStyleId>{5C22544A-7EE6-4342-B048-85BDC9FD1C3A}</a:tableStyleId>
              </a:tblPr>
              <a:tblGrid>
                <a:gridCol w="694599">
                  <a:extLst>
                    <a:ext uri="{9D8B030D-6E8A-4147-A177-3AD203B41FA5}">
                      <a16:colId xmlns:a16="http://schemas.microsoft.com/office/drawing/2014/main" val="20000"/>
                    </a:ext>
                  </a:extLst>
                </a:gridCol>
                <a:gridCol w="586069">
                  <a:extLst>
                    <a:ext uri="{9D8B030D-6E8A-4147-A177-3AD203B41FA5}">
                      <a16:colId xmlns:a16="http://schemas.microsoft.com/office/drawing/2014/main" val="20001"/>
                    </a:ext>
                  </a:extLst>
                </a:gridCol>
                <a:gridCol w="824328">
                  <a:extLst>
                    <a:ext uri="{9D8B030D-6E8A-4147-A177-3AD203B41FA5}">
                      <a16:colId xmlns:a16="http://schemas.microsoft.com/office/drawing/2014/main" val="20002"/>
                    </a:ext>
                  </a:extLst>
                </a:gridCol>
                <a:gridCol w="526250">
                  <a:extLst>
                    <a:ext uri="{9D8B030D-6E8A-4147-A177-3AD203B41FA5}">
                      <a16:colId xmlns:a16="http://schemas.microsoft.com/office/drawing/2014/main" val="20003"/>
                    </a:ext>
                  </a:extLst>
                </a:gridCol>
                <a:gridCol w="614094">
                  <a:extLst>
                    <a:ext uri="{9D8B030D-6E8A-4147-A177-3AD203B41FA5}">
                      <a16:colId xmlns:a16="http://schemas.microsoft.com/office/drawing/2014/main" val="20004"/>
                    </a:ext>
                  </a:extLst>
                </a:gridCol>
                <a:gridCol w="595319">
                  <a:extLst>
                    <a:ext uri="{9D8B030D-6E8A-4147-A177-3AD203B41FA5}">
                      <a16:colId xmlns:a16="http://schemas.microsoft.com/office/drawing/2014/main" val="20005"/>
                    </a:ext>
                  </a:extLst>
                </a:gridCol>
                <a:gridCol w="624565">
                  <a:extLst>
                    <a:ext uri="{9D8B030D-6E8A-4147-A177-3AD203B41FA5}">
                      <a16:colId xmlns:a16="http://schemas.microsoft.com/office/drawing/2014/main" val="20006"/>
                    </a:ext>
                  </a:extLst>
                </a:gridCol>
                <a:gridCol w="576158">
                  <a:extLst>
                    <a:ext uri="{9D8B030D-6E8A-4147-A177-3AD203B41FA5}">
                      <a16:colId xmlns:a16="http://schemas.microsoft.com/office/drawing/2014/main" val="20007"/>
                    </a:ext>
                  </a:extLst>
                </a:gridCol>
                <a:gridCol w="619748">
                  <a:extLst>
                    <a:ext uri="{9D8B030D-6E8A-4147-A177-3AD203B41FA5}">
                      <a16:colId xmlns:a16="http://schemas.microsoft.com/office/drawing/2014/main" val="20008"/>
                    </a:ext>
                  </a:extLst>
                </a:gridCol>
                <a:gridCol w="690226">
                  <a:extLst>
                    <a:ext uri="{9D8B030D-6E8A-4147-A177-3AD203B41FA5}">
                      <a16:colId xmlns:a16="http://schemas.microsoft.com/office/drawing/2014/main" val="20009"/>
                    </a:ext>
                  </a:extLst>
                </a:gridCol>
                <a:gridCol w="698854">
                  <a:extLst>
                    <a:ext uri="{9D8B030D-6E8A-4147-A177-3AD203B41FA5}">
                      <a16:colId xmlns:a16="http://schemas.microsoft.com/office/drawing/2014/main" val="20010"/>
                    </a:ext>
                  </a:extLst>
                </a:gridCol>
                <a:gridCol w="612575">
                  <a:extLst>
                    <a:ext uri="{9D8B030D-6E8A-4147-A177-3AD203B41FA5}">
                      <a16:colId xmlns:a16="http://schemas.microsoft.com/office/drawing/2014/main" val="20011"/>
                    </a:ext>
                  </a:extLst>
                </a:gridCol>
                <a:gridCol w="655715">
                  <a:extLst>
                    <a:ext uri="{9D8B030D-6E8A-4147-A177-3AD203B41FA5}">
                      <a16:colId xmlns:a16="http://schemas.microsoft.com/office/drawing/2014/main" val="20012"/>
                    </a:ext>
                  </a:extLst>
                </a:gridCol>
              </a:tblGrid>
              <a:tr h="291688">
                <a:tc gridSpan="3">
                  <a:txBody>
                    <a:bodyPr/>
                    <a:lstStyle/>
                    <a:p>
                      <a:pPr algn="l" fontAlgn="ctr"/>
                      <a:r>
                        <a:rPr lang="en-US" sz="1600" b="1" u="none" strike="noStrike" dirty="0">
                          <a:solidFill>
                            <a:srgbClr val="FF0000"/>
                          </a:solidFill>
                          <a:effectLst/>
                        </a:rPr>
                        <a:t>Instruction Status</a:t>
                      </a:r>
                      <a:endParaRPr lang="en-US" sz="1600" b="1" i="0" u="none" strike="noStrike" dirty="0">
                        <a:solidFill>
                          <a:srgbClr val="FF0000"/>
                        </a:solidFill>
                        <a:effectLst/>
                        <a:latin typeface="宋体" panose="02010600030101010101" pitchFamily="2" charset="-122"/>
                        <a:ea typeface="宋体" panose="02010600030101010101" pitchFamily="2" charset="-122"/>
                      </a:endParaRPr>
                    </a:p>
                  </a:txBody>
                  <a:tcPr marL="7621" marR="7621"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extLst>
                  <a:ext uri="{0D108BD9-81ED-4DB2-BD59-A6C34878D82A}">
                    <a16:rowId xmlns:a16="http://schemas.microsoft.com/office/drawing/2014/main" val="1000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effectLst/>
                        </a:rPr>
                        <a:t>ITER</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200" u="none" strike="noStrike" dirty="0">
                          <a:effectLst/>
                        </a:rPr>
                        <a:t>Inst.</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err="1">
                          <a:effectLst/>
                        </a:rPr>
                        <a:t>i</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effectLst/>
                        </a:rPr>
                        <a:t>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effectLst/>
                        </a:rPr>
                        <a:t>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effectLst/>
                        </a:rPr>
                        <a:t>Issue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effectLst/>
                        </a:rPr>
                        <a:t>Exec</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a:effectLst/>
                        </a:rPr>
                        <a:t>WR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a:effectLst/>
                        </a:rPr>
                        <a:t>Busy</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a:effectLst/>
                        </a:rPr>
                        <a:t>Addr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a:effectLst/>
                        </a:rPr>
                        <a:t>Fu</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extLst>
                  <a:ext uri="{0D108BD9-81ED-4DB2-BD59-A6C34878D82A}">
                    <a16:rowId xmlns:a16="http://schemas.microsoft.com/office/drawing/2014/main" val="1000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600" u="none" strike="noStrike" dirty="0">
                          <a:solidFill>
                            <a:srgbClr val="FF00FF"/>
                          </a:solidFill>
                          <a:effectLst/>
                        </a:rPr>
                        <a:t>1</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solidFill>
                            <a:srgbClr val="FF00FF"/>
                          </a:solidFill>
                          <a:effectLst/>
                        </a:rPr>
                        <a:t>LD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600" u="none" strike="noStrike">
                          <a:solidFill>
                            <a:srgbClr val="FF00FF"/>
                          </a:solidFill>
                          <a:effectLst/>
                        </a:rPr>
                        <a:t>0</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a:solidFill>
                            <a:srgbClr val="FF00FF"/>
                          </a:solidFill>
                          <a:effectLst/>
                        </a:rPr>
                        <a:t>R1</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ctr" fontAlgn="ctr"/>
                      <a:r>
                        <a:rPr lang="en-US" altLang="zh-CN" sz="1400" u="none" strike="noStrike" dirty="0" smtClean="0">
                          <a:effectLst/>
                        </a:rPr>
                        <a:t>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ctr" fontAlgn="ctr"/>
                      <a:r>
                        <a:rPr lang="en-US" altLang="zh-CN" sz="1400" u="none" strike="noStrike" dirty="0" smtClean="0">
                          <a:effectLst/>
                        </a:rPr>
                        <a:t>2~</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r" fontAlgn="ctr"/>
                      <a:r>
                        <a:rPr lang="en-US" sz="1600" u="none" strike="noStrike" dirty="0">
                          <a:effectLst/>
                        </a:rPr>
                        <a:t>Load1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200" b="0" i="0" u="none" strike="noStrike" dirty="0" smtClean="0">
                          <a:solidFill>
                            <a:srgbClr val="FF00FF"/>
                          </a:solidFill>
                          <a:effectLst/>
                          <a:latin typeface="+mn-lt"/>
                          <a:ea typeface="+mn-ea"/>
                        </a:rPr>
                        <a:t>Yes</a:t>
                      </a:r>
                      <a:r>
                        <a:rPr lang="en-US" sz="1200" b="0" i="0" u="none" strike="noStrike" baseline="0" dirty="0" smtClean="0">
                          <a:solidFill>
                            <a:srgbClr val="FF00FF"/>
                          </a:solidFill>
                          <a:effectLst/>
                          <a:latin typeface="+mn-lt"/>
                          <a:ea typeface="+mn-ea"/>
                        </a:rPr>
                        <a:t> </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80</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extLst>
                  <a:ext uri="{0D108BD9-81ED-4DB2-BD59-A6C34878D82A}">
                    <a16:rowId xmlns:a16="http://schemas.microsoft.com/office/drawing/2014/main" val="1000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a:solidFill>
                            <a:srgbClr val="FF00FF"/>
                          </a:solidFill>
                          <a:effectLst/>
                        </a:rPr>
                        <a:t>MULTD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solidFill>
                            <a:srgbClr val="FF00FF"/>
                          </a:solidFill>
                          <a:effectLst/>
                        </a:rPr>
                        <a:t>F4</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solidFill>
                            <a:srgbClr val="FF00FF"/>
                          </a:solidFill>
                          <a:effectLst/>
                        </a:rPr>
                        <a:t>F2</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ctr" fontAlgn="ctr"/>
                      <a:r>
                        <a:rPr lang="en-US" altLang="zh-CN" sz="1400" u="none" strike="noStrike" dirty="0" smtClean="0">
                          <a:effectLst/>
                        </a:rPr>
                        <a:t>2</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ctr"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r" fontAlgn="ctr"/>
                      <a:r>
                        <a:rPr lang="en-US" sz="1600" u="none" strike="noStrike">
                          <a:effectLst/>
                        </a:rPr>
                        <a:t>Load2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200" b="0" i="0" u="none" strike="noStrike" dirty="0" smtClean="0">
                          <a:solidFill>
                            <a:srgbClr val="0070C0"/>
                          </a:solidFill>
                          <a:effectLst/>
                          <a:latin typeface="+mn-lt"/>
                          <a:ea typeface="+mn-ea"/>
                        </a:rPr>
                        <a:t>Yes</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72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extLst>
                  <a:ext uri="{0D108BD9-81ED-4DB2-BD59-A6C34878D82A}">
                    <a16:rowId xmlns:a16="http://schemas.microsoft.com/office/drawing/2014/main" val="1000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a:solidFill>
                            <a:srgbClr val="FF00FF"/>
                          </a:solidFill>
                          <a:effectLst/>
                        </a:rPr>
                        <a:t>SD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solidFill>
                            <a:srgbClr val="FF00FF"/>
                          </a:solidFill>
                          <a:effectLst/>
                        </a:rPr>
                        <a:t>F4 </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600" u="none" strike="noStrike" dirty="0">
                          <a:solidFill>
                            <a:srgbClr val="FF00FF"/>
                          </a:solidFill>
                          <a:effectLst/>
                        </a:rPr>
                        <a:t>0</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solidFill>
                            <a:srgbClr val="FF00FF"/>
                          </a:solidFill>
                          <a:effectLst/>
                        </a:rPr>
                        <a:t>R1</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ctr" fontAlgn="ctr"/>
                      <a:r>
                        <a:rPr lang="en-US" altLang="zh-CN" sz="1400" u="none" strike="noStrike" dirty="0" smtClean="0">
                          <a:effectLst/>
                        </a:rPr>
                        <a:t>3</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4</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r" fontAlgn="ctr"/>
                      <a:r>
                        <a:rPr lang="en-US" sz="1600" u="none" strike="noStrike">
                          <a:effectLst/>
                        </a:rPr>
                        <a:t>Load3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200" u="none" strike="noStrike">
                          <a:effectLst/>
                        </a:rPr>
                        <a:t>No</a:t>
                      </a:r>
                      <a:endParaRPr lang="en-US" sz="12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extLst>
                  <a:ext uri="{0D108BD9-81ED-4DB2-BD59-A6C34878D82A}">
                    <a16:rowId xmlns:a16="http://schemas.microsoft.com/office/drawing/2014/main" val="10004"/>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600" u="none" strike="noStrike" dirty="0">
                          <a:solidFill>
                            <a:srgbClr val="0070C0"/>
                          </a:solidFill>
                          <a:effectLst/>
                        </a:rPr>
                        <a:t>2</a:t>
                      </a:r>
                      <a:endParaRPr lang="en-US" altLang="zh-CN" sz="1600" b="0" i="0" u="none" strike="noStrike" dirty="0">
                        <a:solidFill>
                          <a:srgbClr val="0070C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solidFill>
                            <a:srgbClr val="0070C0"/>
                          </a:solidFill>
                          <a:effectLst/>
                        </a:rPr>
                        <a:t>LD</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solidFill>
                            <a:srgbClr val="0070C0"/>
                          </a:solidFill>
                          <a:effectLst/>
                        </a:rPr>
                        <a:t>F0</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600" u="none" strike="noStrike" dirty="0">
                          <a:solidFill>
                            <a:srgbClr val="0070C0"/>
                          </a:solidFill>
                          <a:effectLst/>
                        </a:rPr>
                        <a:t>0</a:t>
                      </a:r>
                      <a:endParaRPr lang="en-US" altLang="zh-CN" sz="1600" b="0" i="0" u="none" strike="noStrike" dirty="0">
                        <a:solidFill>
                          <a:srgbClr val="0070C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solidFill>
                            <a:srgbClr val="0070C0"/>
                          </a:solidFill>
                          <a:effectLst/>
                        </a:rPr>
                        <a:t>R1</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ctr" fontAlgn="ctr"/>
                      <a:r>
                        <a:rPr lang="en-US" altLang="zh-CN" sz="1400" u="none" strike="noStrike" dirty="0" smtClean="0">
                          <a:effectLst/>
                        </a:rPr>
                        <a:t>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ctr"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r" fontAlgn="ctr"/>
                      <a:r>
                        <a:rPr lang="en-US" sz="1600" u="none" strike="noStrike">
                          <a:effectLst/>
                        </a:rPr>
                        <a:t>Store1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200" b="0" i="0" u="none" strike="noStrike" dirty="0" smtClean="0">
                          <a:solidFill>
                            <a:srgbClr val="FF00FF"/>
                          </a:solidFill>
                          <a:effectLst/>
                          <a:latin typeface="+mn-lt"/>
                          <a:ea typeface="+mn-ea"/>
                        </a:rPr>
                        <a:t>YES</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80</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Mult1</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1" marR="7621" marT="7619" marB="0" anchor="ctr"/>
                </a:tc>
                <a:extLst>
                  <a:ext uri="{0D108BD9-81ED-4DB2-BD59-A6C34878D82A}">
                    <a16:rowId xmlns:a16="http://schemas.microsoft.com/office/drawing/2014/main" val="10005"/>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600" u="none" strike="noStrike">
                          <a:solidFill>
                            <a:srgbClr val="0070C0"/>
                          </a:solidFill>
                          <a:effectLst/>
                        </a:rPr>
                        <a:t>2</a:t>
                      </a:r>
                      <a:endParaRPr lang="en-US" altLang="zh-CN" sz="1600" b="0" i="0" u="none" strike="noStrike">
                        <a:solidFill>
                          <a:srgbClr val="0070C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a:solidFill>
                            <a:srgbClr val="0070C0"/>
                          </a:solidFill>
                          <a:effectLst/>
                        </a:rPr>
                        <a:t>MULTD</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solidFill>
                            <a:srgbClr val="0070C0"/>
                          </a:solidFill>
                          <a:effectLst/>
                        </a:rPr>
                        <a:t>F4</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solidFill>
                            <a:srgbClr val="0070C0"/>
                          </a:solidFill>
                          <a:effectLst/>
                        </a:rPr>
                        <a:t>F0</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a:solidFill>
                            <a:srgbClr val="0070C0"/>
                          </a:solidFill>
                          <a:effectLst/>
                        </a:rPr>
                        <a:t>F2</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ctr" fontAlgn="ctr"/>
                      <a:r>
                        <a:rPr lang="en-US" altLang="zh-CN" sz="1400" u="none" strike="noStrike" dirty="0" smtClean="0">
                          <a:effectLst/>
                        </a:rPr>
                        <a:t>7</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ctr"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r" fontAlgn="ctr"/>
                      <a:r>
                        <a:rPr lang="en-US" sz="1600" u="none" strike="noStrike" dirty="0">
                          <a:effectLst/>
                        </a:rPr>
                        <a:t>Store2</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Yes</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72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Mult2</a:t>
                      </a:r>
                    </a:p>
                  </a:txBody>
                  <a:tcPr marL="7621" marR="7621" marT="7619" marB="0" anchor="ctr"/>
                </a:tc>
                <a:extLst>
                  <a:ext uri="{0D108BD9-81ED-4DB2-BD59-A6C34878D82A}">
                    <a16:rowId xmlns:a16="http://schemas.microsoft.com/office/drawing/2014/main" val="1000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600" u="none" strike="noStrike">
                          <a:solidFill>
                            <a:srgbClr val="0070C0"/>
                          </a:solidFill>
                          <a:effectLst/>
                        </a:rPr>
                        <a:t>2</a:t>
                      </a:r>
                      <a:endParaRPr lang="en-US" altLang="zh-CN" sz="1600" b="0" i="0" u="none" strike="noStrike">
                        <a:solidFill>
                          <a:srgbClr val="0070C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a:solidFill>
                            <a:srgbClr val="0070C0"/>
                          </a:solidFill>
                          <a:effectLst/>
                        </a:rPr>
                        <a:t>SD</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a:solidFill>
                            <a:srgbClr val="0070C0"/>
                          </a:solidFill>
                          <a:effectLst/>
                        </a:rPr>
                        <a:t>F4 </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600" u="none" strike="noStrike" dirty="0">
                          <a:solidFill>
                            <a:srgbClr val="0070C0"/>
                          </a:solidFill>
                          <a:effectLst/>
                        </a:rPr>
                        <a:t>0</a:t>
                      </a:r>
                      <a:endParaRPr lang="en-US" altLang="zh-CN" sz="1600" b="0" i="0" u="none" strike="noStrike" dirty="0">
                        <a:solidFill>
                          <a:srgbClr val="0070C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solidFill>
                            <a:srgbClr val="0070C0"/>
                          </a:solidFill>
                          <a:effectLst/>
                        </a:rPr>
                        <a:t>R1</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ctr" fontAlgn="ctr"/>
                      <a:r>
                        <a:rPr lang="en-US" altLang="zh-CN" sz="1400" u="none" strike="noStrike" dirty="0" smtClean="0">
                          <a:effectLst/>
                        </a:rPr>
                        <a:t>8</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r" fontAlgn="ctr"/>
                      <a:r>
                        <a:rPr lang="en-US" sz="1600" u="none" strike="noStrike" dirty="0">
                          <a:effectLst/>
                        </a:rPr>
                        <a:t>Store3</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200" u="none" strike="noStrike" dirty="0">
                          <a:effectLst/>
                        </a:rPr>
                        <a:t>No</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extLst>
                  <a:ext uri="{0D108BD9-81ED-4DB2-BD59-A6C34878D82A}">
                    <a16:rowId xmlns:a16="http://schemas.microsoft.com/office/drawing/2014/main" val="10007"/>
                  </a:ext>
                </a:extLst>
              </a:tr>
              <a:tr h="293236">
                <a:tc gridSpan="3">
                  <a:txBody>
                    <a:bodyPr/>
                    <a:lstStyle/>
                    <a:p>
                      <a:pPr marL="0" algn="l" defTabSz="914400" rtl="0" eaLnBrk="1" fontAlgn="ctr" latinLnBrk="0" hangingPunct="1"/>
                      <a:r>
                        <a:rPr lang="en-US" sz="1800" b="1" u="none" strike="noStrike" kern="1200" dirty="0">
                          <a:solidFill>
                            <a:srgbClr val="FF0000"/>
                          </a:solidFill>
                          <a:effectLst/>
                          <a:latin typeface="+mn-lt"/>
                          <a:ea typeface="+mn-ea"/>
                          <a:cs typeface="+mn-cs"/>
                        </a:rPr>
                        <a:t>Reservation Station:</a:t>
                      </a:r>
                    </a:p>
                  </a:txBody>
                  <a:tcPr marL="7621" marR="7621"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extLst>
                  <a:ext uri="{0D108BD9-81ED-4DB2-BD59-A6C34878D82A}">
                    <a16:rowId xmlns:a16="http://schemas.microsoft.com/office/drawing/2014/main" val="10008"/>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effectLst/>
                        </a:rPr>
                        <a:t>Time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effectLst/>
                        </a:rPr>
                        <a:t>Name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effectLst/>
                        </a:rPr>
                        <a:t>Busy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effectLst/>
                        </a:rPr>
                        <a:t>Op</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err="1">
                          <a:effectLst/>
                        </a:rPr>
                        <a:t>Vj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err="1">
                          <a:effectLst/>
                        </a:rPr>
                        <a:t>Vk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a:effectLst/>
                        </a:rPr>
                        <a:t>Qj </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a:effectLst/>
                        </a:rPr>
                        <a:t>Qk</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a:effectLst/>
                        </a:rPr>
                        <a:t>Code</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extLst>
                  <a:ext uri="{0D108BD9-81ED-4DB2-BD59-A6C34878D82A}">
                    <a16:rowId xmlns:a16="http://schemas.microsoft.com/office/drawing/2014/main" val="10009"/>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effectLst/>
                        </a:rPr>
                        <a:t>Add1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200" u="none" strike="noStrike" dirty="0">
                          <a:effectLst/>
                        </a:rPr>
                        <a:t>No</a:t>
                      </a:r>
                      <a:endParaRPr lang="en-US" sz="1200" b="0" i="0" u="none" strike="noStrike" dirty="0">
                        <a:solidFill>
                          <a:srgbClr val="FF66FF"/>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zh-CN" altLang="en-US" sz="1200" u="none" strike="noStrike">
                          <a:effectLst/>
                        </a:rPr>
                        <a:t>　</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effectLst/>
                        </a:rPr>
                        <a:t>LD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600" u="none" strike="noStrike">
                          <a:effectLst/>
                        </a:rPr>
                        <a:t>0</a:t>
                      </a: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extLst>
                  <a:ext uri="{0D108BD9-81ED-4DB2-BD59-A6C34878D82A}">
                    <a16:rowId xmlns:a16="http://schemas.microsoft.com/office/drawing/2014/main" val="1001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a:effectLst/>
                        </a:rPr>
                        <a:t>Add2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200" u="none" strike="noStrike">
                          <a:effectLst/>
                        </a:rPr>
                        <a:t>No</a:t>
                      </a:r>
                      <a:endParaRPr lang="en-US" sz="1200" b="0" i="0" u="none" strike="noStrike">
                        <a:solidFill>
                          <a:srgbClr val="66FF33"/>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effectLst/>
                        </a:rPr>
                        <a:t>MULTD</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F4</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F0</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extLst>
                  <a:ext uri="{0D108BD9-81ED-4DB2-BD59-A6C34878D82A}">
                    <a16:rowId xmlns:a16="http://schemas.microsoft.com/office/drawing/2014/main" val="1001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a:effectLst/>
                        </a:rPr>
                        <a:t>Add3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200" u="none" strike="noStrike">
                          <a:effectLst/>
                        </a:rPr>
                        <a:t>No</a:t>
                      </a:r>
                      <a:endParaRPr lang="en-US" sz="12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a:effectLst/>
                        </a:rPr>
                        <a:t>SD</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effectLst/>
                        </a:rPr>
                        <a:t>F4 </a:t>
                      </a:r>
                      <a:endParaRPr lang="en-US" sz="1600" b="0" i="0" u="none" strike="noStrike" dirty="0">
                        <a:solidFill>
                          <a:srgbClr val="FF66FF"/>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600" u="none" strike="noStrike" dirty="0">
                          <a:effectLst/>
                        </a:rPr>
                        <a:t>0</a:t>
                      </a:r>
                      <a:endParaRPr lang="en-US" altLang="zh-CN" sz="1600" b="0" i="0" u="none" strike="noStrike" dirty="0">
                        <a:solidFill>
                          <a:srgbClr val="FF66FF"/>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extLst>
                  <a:ext uri="{0D108BD9-81ED-4DB2-BD59-A6C34878D82A}">
                    <a16:rowId xmlns:a16="http://schemas.microsoft.com/office/drawing/2014/main" val="1001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a:effectLst/>
                        </a:rPr>
                        <a:t>Mult1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200" b="0" i="0" u="none" strike="noStrike" dirty="0" smtClean="0">
                          <a:solidFill>
                            <a:srgbClr val="FF00FF"/>
                          </a:solidFill>
                          <a:effectLst/>
                          <a:latin typeface="+mn-lt"/>
                          <a:ea typeface="+mn-ea"/>
                        </a:rPr>
                        <a:t>Y</a:t>
                      </a:r>
                      <a:r>
                        <a:rPr lang="en-US" altLang="zh-CN" sz="1200" b="0" i="0" u="none" strike="noStrike" dirty="0" smtClean="0">
                          <a:solidFill>
                            <a:srgbClr val="FF00FF"/>
                          </a:solidFill>
                          <a:effectLst/>
                          <a:latin typeface="+mn-lt"/>
                          <a:ea typeface="+mn-ea"/>
                        </a:rPr>
                        <a:t>es</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200" b="0" i="0" u="none" strike="noStrike" dirty="0" err="1" smtClean="0">
                          <a:solidFill>
                            <a:srgbClr val="FF00FF"/>
                          </a:solidFill>
                          <a:effectLst/>
                          <a:latin typeface="宋体" panose="02010600030101010101" pitchFamily="2" charset="-122"/>
                          <a:ea typeface="宋体" panose="02010600030101010101" pitchFamily="2" charset="-122"/>
                        </a:rPr>
                        <a:t>Multd</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R(F2)</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Load1</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zh-CN" altLang="en-US" sz="1600" u="none" strike="noStrike" dirty="0">
                          <a:solidFill>
                            <a:srgbClr val="FF00FF"/>
                          </a:solidFill>
                          <a:effectLst/>
                        </a:rPr>
                        <a:t>　</a:t>
                      </a:r>
                      <a:endParaRPr lang="zh-CN" alt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a:effectLst/>
                        </a:rPr>
                        <a:t>SUBI</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#8</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extLst>
                  <a:ext uri="{0D108BD9-81ED-4DB2-BD59-A6C34878D82A}">
                    <a16:rowId xmlns:a16="http://schemas.microsoft.com/office/drawing/2014/main" val="1001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a:effectLst/>
                        </a:rPr>
                        <a:t>Mult2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200" u="none" strike="noStrike" dirty="0" smtClean="0">
                          <a:solidFill>
                            <a:srgbClr val="0070C0"/>
                          </a:solidFill>
                          <a:effectLst/>
                        </a:rPr>
                        <a:t>Yes</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200" u="none" strike="noStrike" dirty="0" err="1" smtClean="0">
                          <a:solidFill>
                            <a:srgbClr val="0070C0"/>
                          </a:solidFill>
                          <a:effectLst/>
                        </a:rPr>
                        <a:t>Multd</a:t>
                      </a:r>
                      <a:r>
                        <a:rPr lang="zh-CN" altLang="en-US" sz="1200" u="none" strike="noStrike" dirty="0">
                          <a:solidFill>
                            <a:srgbClr val="0070C0"/>
                          </a:solidFill>
                          <a:effectLst/>
                        </a:rPr>
                        <a:t>　</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zh-CN" altLang="en-US" sz="1200" u="none" strike="noStrike" dirty="0">
                          <a:solidFill>
                            <a:srgbClr val="0070C0"/>
                          </a:solidFill>
                          <a:effectLst/>
                        </a:rPr>
                        <a:t>　</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R(F2)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200" u="none" strike="noStrike" dirty="0" smtClean="0">
                          <a:solidFill>
                            <a:srgbClr val="0070C0"/>
                          </a:solidFill>
                          <a:effectLst/>
                        </a:rPr>
                        <a:t>Load2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zh-CN" altLang="en-US" sz="1600" u="none" strike="noStrike" dirty="0">
                          <a:solidFill>
                            <a:srgbClr val="0070C0"/>
                          </a:solidFill>
                          <a:effectLst/>
                        </a:rPr>
                        <a:t>　</a:t>
                      </a:r>
                      <a:endParaRPr lang="zh-CN" alt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a:effectLst/>
                        </a:rPr>
                        <a:t>BNEZ</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Loop</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extLst>
                  <a:ext uri="{0D108BD9-81ED-4DB2-BD59-A6C34878D82A}">
                    <a16:rowId xmlns:a16="http://schemas.microsoft.com/office/drawing/2014/main" val="10014"/>
                  </a:ext>
                </a:extLst>
              </a:tr>
              <a:tr h="86832">
                <a:tc>
                  <a:txBody>
                    <a:bodyPr/>
                    <a:lstStyle/>
                    <a:p>
                      <a:pPr algn="l" fontAlgn="ctr"/>
                      <a:endParaRPr lang="zh-CN" altLang="en-US" sz="2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extLst>
                  <a:ext uri="{0D108BD9-81ED-4DB2-BD59-A6C34878D82A}">
                    <a16:rowId xmlns:a16="http://schemas.microsoft.com/office/drawing/2014/main" val="10015"/>
                  </a:ext>
                </a:extLst>
              </a:tr>
              <a:tr h="291688">
                <a:tc gridSpan="3">
                  <a:txBody>
                    <a:bodyPr/>
                    <a:lstStyle/>
                    <a:p>
                      <a:pPr marL="0" algn="l" defTabSz="914400" rtl="0" eaLnBrk="1" fontAlgn="ctr" latinLnBrk="0" hangingPunct="1"/>
                      <a:r>
                        <a:rPr lang="en-US" sz="1600" b="1" u="none" strike="noStrike" kern="1200" dirty="0">
                          <a:solidFill>
                            <a:srgbClr val="FF0000"/>
                          </a:solidFill>
                          <a:effectLst/>
                          <a:latin typeface="+mn-lt"/>
                          <a:ea typeface="+mn-ea"/>
                          <a:cs typeface="+mn-cs"/>
                        </a:rPr>
                        <a:t>Register Result Status</a:t>
                      </a:r>
                    </a:p>
                  </a:txBody>
                  <a:tcPr marL="7621" marR="7621"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extLst>
                  <a:ext uri="{0D108BD9-81ED-4DB2-BD59-A6C34878D82A}">
                    <a16:rowId xmlns:a16="http://schemas.microsoft.com/office/drawing/2014/main" val="1001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effectLst/>
                        </a:rPr>
                        <a:t>Clock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a:effectLst/>
                        </a:rPr>
                        <a:t>F4</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a:effectLst/>
                        </a:rPr>
                        <a:t>F6</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a:effectLst/>
                        </a:rPr>
                        <a:t>F8</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effectLst/>
                        </a:rPr>
                        <a:t>F10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effectLst/>
                        </a:rPr>
                        <a:t>F12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600" u="none" strike="noStrike" dirty="0">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effectLst/>
                        </a:rPr>
                        <a:t>F30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extLst>
                  <a:ext uri="{0D108BD9-81ED-4DB2-BD59-A6C34878D82A}">
                    <a16:rowId xmlns:a16="http://schemas.microsoft.com/office/drawing/2014/main" val="10017"/>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600" b="0" i="0" u="none" strike="noStrike" dirty="0" smtClean="0">
                          <a:solidFill>
                            <a:schemeClr val="dk1"/>
                          </a:solidFill>
                          <a:effectLst/>
                          <a:latin typeface="+mn-lt"/>
                          <a:ea typeface="+mn-ea"/>
                        </a:rPr>
                        <a:t>8</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600" b="0" i="0" u="none" strike="noStrike" dirty="0" smtClean="0">
                          <a:solidFill>
                            <a:schemeClr val="dk1"/>
                          </a:solidFill>
                          <a:effectLst/>
                          <a:latin typeface="+mn-lt"/>
                          <a:ea typeface="+mn-ea"/>
                        </a:rPr>
                        <a:t>72</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Load2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Mult2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extLst>
                  <a:ext uri="{0D108BD9-81ED-4DB2-BD59-A6C34878D82A}">
                    <a16:rowId xmlns:a16="http://schemas.microsoft.com/office/drawing/2014/main" val="10018"/>
                  </a:ext>
                </a:extLst>
              </a:tr>
            </a:tbl>
          </a:graphicData>
        </a:graphic>
      </p:graphicFrame>
      <p:sp>
        <p:nvSpPr>
          <p:cNvPr id="6" name="Text Box 3"/>
          <p:cNvSpPr txBox="1">
            <a:spLocks noChangeArrowheads="1"/>
          </p:cNvSpPr>
          <p:nvPr/>
        </p:nvSpPr>
        <p:spPr bwMode="auto">
          <a:xfrm>
            <a:off x="457200" y="6276975"/>
            <a:ext cx="8229600" cy="444500"/>
          </a:xfrm>
          <a:prstGeom prst="rect">
            <a:avLst/>
          </a:prstGeom>
          <a:noFill/>
          <a:ln w="9525">
            <a:noFill/>
            <a:round/>
            <a:headEnd/>
            <a:tailEnd/>
          </a:ln>
        </p:spPr>
        <p:txBody>
          <a:bodyPr lIns="90360" tIns="44280" rIns="90360" bIns="44280"/>
          <a:lstStyle/>
          <a:p>
            <a:pPr marL="228600" indent="-228600" eaLnBrk="1" hangingPunct="1">
              <a:lnSpc>
                <a:spcPct val="80000"/>
              </a:lnSpc>
              <a:spcBef>
                <a:spcPts val="1000"/>
              </a:spcBef>
              <a:buClr>
                <a:srgbClr val="5B9BD5"/>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2000">
                <a:solidFill>
                  <a:srgbClr val="5B9BD5"/>
                </a:solidFill>
              </a:rPr>
              <a:t>第</a:t>
            </a:r>
            <a:r>
              <a:rPr lang="en-US" altLang="zh-CN" sz="2000">
                <a:solidFill>
                  <a:srgbClr val="5B9BD5"/>
                </a:solidFill>
              </a:rPr>
              <a:t>1</a:t>
            </a:r>
            <a:r>
              <a:rPr lang="zh-CN" altLang="en-US" sz="2000">
                <a:solidFill>
                  <a:srgbClr val="5B9BD5"/>
                </a:solidFill>
              </a:rPr>
              <a:t>次循环与第</a:t>
            </a:r>
            <a:r>
              <a:rPr lang="en-US" altLang="zh-CN" sz="2000">
                <a:solidFill>
                  <a:srgbClr val="5B9BD5"/>
                </a:solidFill>
              </a:rPr>
              <a:t>2</a:t>
            </a:r>
            <a:r>
              <a:rPr lang="zh-CN" altLang="en-US" sz="2000">
                <a:solidFill>
                  <a:srgbClr val="5B9BD5"/>
                </a:solidFill>
              </a:rPr>
              <a:t>次循环重叠执行</a:t>
            </a:r>
            <a:endParaRPr lang="en-US" altLang="zh-CN" sz="2000">
              <a:solidFill>
                <a:srgbClr val="5B9BD5"/>
              </a:solidFill>
            </a:endParaRPr>
          </a:p>
        </p:txBody>
      </p:sp>
      <p:sp>
        <p:nvSpPr>
          <p:cNvPr id="2" name="标题 1"/>
          <p:cNvSpPr>
            <a:spLocks noGrp="1"/>
          </p:cNvSpPr>
          <p:nvPr>
            <p:ph type="title"/>
          </p:nvPr>
        </p:nvSpPr>
        <p:spPr/>
        <p:txBody>
          <a:bodyPr/>
          <a:lstStyle/>
          <a:p>
            <a:r>
              <a:rPr lang="en-US" altLang="zh-CN" smtClean="0"/>
              <a:t>Loop Example Cycle 8</a:t>
            </a:r>
            <a:endParaRPr lang="zh-CN" altLang="en-US" dirty="0"/>
          </a:p>
        </p:txBody>
      </p:sp>
    </p:spTree>
    <p:extLst>
      <p:ext uri="{BB962C8B-B14F-4D97-AF65-F5344CB8AC3E}">
        <p14:creationId xmlns:p14="http://schemas.microsoft.com/office/powerpoint/2010/main" val="3015717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additive="repl">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ppt_x</p:attrName>
                                        </p:attrNameLst>
                                      </p:cBhvr>
                                      <p:tavLst>
                                        <p:tav tm="100000">
                                          <p:val>
                                            <p:strVal val="1+#ppt_w/2"/>
                                          </p:val>
                                        </p:tav>
                                        <p:tav tm="100000">
                                          <p:val>
                                            <p:strVal val="#ppt_x"/>
                                          </p:val>
                                        </p:tav>
                                      </p:tavLst>
                                    </p:anim>
                                    <p:anim calcmode="lin" valueType="num">
                                      <p:cBhvr>
                                        <p:cTn id="8" dur="500" fill="hold"/>
                                        <p:tgtEl>
                                          <p:spTgt spid="6">
                                            <p:txEl>
                                              <p:pRg st="0" end="0"/>
                                            </p:txEl>
                                          </p:spTgt>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958850"/>
            <a:ext cx="8942388" cy="5397500"/>
            <a:chOff x="79375" y="808038"/>
            <a:chExt cx="8942388" cy="5397500"/>
          </a:xfrm>
        </p:grpSpPr>
        <p:sp>
          <p:nvSpPr>
            <p:cNvPr id="245763" name="Rectangle 2"/>
            <p:cNvSpPr>
              <a:spLocks noChangeArrowheads="1"/>
            </p:cNvSpPr>
            <p:nvPr/>
          </p:nvSpPr>
          <p:spPr bwMode="auto">
            <a:xfrm>
              <a:off x="717550" y="1874838"/>
              <a:ext cx="914400" cy="2032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zh-CN" sz="1600">
                  <a:solidFill>
                    <a:srgbClr val="000000"/>
                  </a:solidFill>
                  <a:latin typeface="Arial" pitchFamily="34" charset="0"/>
                </a:rPr>
                <a:t>addr: 80</a:t>
              </a:r>
            </a:p>
          </p:txBody>
        </p:sp>
        <p:sp>
          <p:nvSpPr>
            <p:cNvPr id="245764" name="Rectangle 3"/>
            <p:cNvSpPr>
              <a:spLocks noChangeArrowheads="1"/>
            </p:cNvSpPr>
            <p:nvPr/>
          </p:nvSpPr>
          <p:spPr bwMode="auto">
            <a:xfrm>
              <a:off x="717550" y="2078038"/>
              <a:ext cx="914400" cy="2032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zh-CN" sz="1600">
                  <a:solidFill>
                    <a:srgbClr val="000000"/>
                  </a:solidFill>
                  <a:latin typeface="Arial" pitchFamily="34" charset="0"/>
                </a:rPr>
                <a:t>addr: 72</a:t>
              </a:r>
            </a:p>
          </p:txBody>
        </p:sp>
        <p:sp>
          <p:nvSpPr>
            <p:cNvPr id="245765" name="Rectangle 4"/>
            <p:cNvSpPr>
              <a:spLocks noChangeArrowheads="1"/>
            </p:cNvSpPr>
            <p:nvPr/>
          </p:nvSpPr>
          <p:spPr bwMode="auto">
            <a:xfrm>
              <a:off x="717550" y="2281238"/>
              <a:ext cx="914400" cy="2032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245766" name="Rectangle 5"/>
            <p:cNvSpPr>
              <a:spLocks noChangeArrowheads="1"/>
            </p:cNvSpPr>
            <p:nvPr/>
          </p:nvSpPr>
          <p:spPr bwMode="auto">
            <a:xfrm>
              <a:off x="717550" y="2484438"/>
              <a:ext cx="914400" cy="2032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245767" name="Rectangle 6"/>
            <p:cNvSpPr>
              <a:spLocks noChangeArrowheads="1"/>
            </p:cNvSpPr>
            <p:nvPr/>
          </p:nvSpPr>
          <p:spPr bwMode="auto">
            <a:xfrm>
              <a:off x="717550" y="2687638"/>
              <a:ext cx="914400" cy="2032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245768" name="Rectangle 7"/>
            <p:cNvSpPr>
              <a:spLocks noChangeArrowheads="1"/>
            </p:cNvSpPr>
            <p:nvPr/>
          </p:nvSpPr>
          <p:spPr bwMode="auto">
            <a:xfrm>
              <a:off x="717550" y="2890838"/>
              <a:ext cx="914400" cy="2032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132105" name="Line 8"/>
            <p:cNvSpPr>
              <a:spLocks noChangeShapeType="1"/>
            </p:cNvSpPr>
            <p:nvPr/>
          </p:nvSpPr>
          <p:spPr bwMode="auto">
            <a:xfrm>
              <a:off x="1098550" y="1265238"/>
              <a:ext cx="1588" cy="609600"/>
            </a:xfrm>
            <a:prstGeom prst="line">
              <a:avLst/>
            </a:prstGeom>
            <a:noFill/>
            <a:ln w="57240" cap="sq">
              <a:solidFill>
                <a:srgbClr val="000000"/>
              </a:solidFill>
              <a:miter lim="800000"/>
              <a:headEnd/>
              <a:tailEnd type="triangle" w="med" len="med"/>
            </a:ln>
          </p:spPr>
          <p:txBody>
            <a:bodyPr/>
            <a:lstStyle/>
            <a:p>
              <a:endParaRPr lang="zh-CN" altLang="en-US"/>
            </a:p>
          </p:txBody>
        </p:sp>
        <p:grpSp>
          <p:nvGrpSpPr>
            <p:cNvPr id="132106" name="Group 9"/>
            <p:cNvGrpSpPr>
              <a:grpSpLocks/>
            </p:cNvGrpSpPr>
            <p:nvPr/>
          </p:nvGrpSpPr>
          <p:grpSpPr bwMode="auto">
            <a:xfrm>
              <a:off x="3332163" y="895350"/>
              <a:ext cx="912812" cy="1217613"/>
              <a:chOff x="2099" y="564"/>
              <a:chExt cx="575" cy="767"/>
            </a:xfrm>
          </p:grpSpPr>
          <p:sp>
            <p:nvSpPr>
              <p:cNvPr id="245835" name="Rectangle 10"/>
              <p:cNvSpPr>
                <a:spLocks noChangeArrowheads="1"/>
              </p:cNvSpPr>
              <p:nvPr/>
            </p:nvSpPr>
            <p:spPr bwMode="auto">
              <a:xfrm>
                <a:off x="2099" y="564"/>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245836" name="Rectangle 11"/>
              <p:cNvSpPr>
                <a:spLocks noChangeArrowheads="1"/>
              </p:cNvSpPr>
              <p:nvPr/>
            </p:nvSpPr>
            <p:spPr bwMode="auto">
              <a:xfrm>
                <a:off x="2099" y="692"/>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245837" name="Rectangle 12"/>
              <p:cNvSpPr>
                <a:spLocks noChangeArrowheads="1"/>
              </p:cNvSpPr>
              <p:nvPr/>
            </p:nvSpPr>
            <p:spPr bwMode="auto">
              <a:xfrm>
                <a:off x="2099" y="820"/>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245838" name="Rectangle 13"/>
              <p:cNvSpPr>
                <a:spLocks noChangeArrowheads="1"/>
              </p:cNvSpPr>
              <p:nvPr/>
            </p:nvSpPr>
            <p:spPr bwMode="auto">
              <a:xfrm>
                <a:off x="2099" y="948"/>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245839" name="Rectangle 14"/>
              <p:cNvSpPr>
                <a:spLocks noChangeArrowheads="1"/>
              </p:cNvSpPr>
              <p:nvPr/>
            </p:nvSpPr>
            <p:spPr bwMode="auto">
              <a:xfrm>
                <a:off x="2099" y="1076"/>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245840" name="Rectangle 15"/>
              <p:cNvSpPr>
                <a:spLocks noChangeArrowheads="1"/>
              </p:cNvSpPr>
              <p:nvPr/>
            </p:nvSpPr>
            <p:spPr bwMode="auto">
              <a:xfrm>
                <a:off x="2099" y="1204"/>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grpSp>
        <p:sp>
          <p:nvSpPr>
            <p:cNvPr id="245771" name="Rectangle 16"/>
            <p:cNvSpPr>
              <a:spLocks noChangeArrowheads="1"/>
            </p:cNvSpPr>
            <p:nvPr/>
          </p:nvSpPr>
          <p:spPr bwMode="auto">
            <a:xfrm>
              <a:off x="5160963" y="1123950"/>
              <a:ext cx="2209800" cy="2032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zh-CN" altLang="zh-CN" sz="1600">
                  <a:solidFill>
                    <a:srgbClr val="000000"/>
                  </a:solidFill>
                  <a:latin typeface="Arial" pitchFamily="34" charset="0"/>
                </a:rPr>
                <a:t> </a:t>
              </a:r>
              <a:r>
                <a:rPr lang="en-US" altLang="zh-CN" sz="1600">
                  <a:solidFill>
                    <a:srgbClr val="000000"/>
                  </a:solidFill>
                  <a:latin typeface="Arial" pitchFamily="34" charset="0"/>
                </a:rPr>
                <a:t>F0: Load2</a:t>
              </a:r>
            </a:p>
          </p:txBody>
        </p:sp>
        <p:sp>
          <p:nvSpPr>
            <p:cNvPr id="245772" name="Rectangle 17"/>
            <p:cNvSpPr>
              <a:spLocks noChangeArrowheads="1"/>
            </p:cNvSpPr>
            <p:nvPr/>
          </p:nvSpPr>
          <p:spPr bwMode="auto">
            <a:xfrm>
              <a:off x="5160963" y="1327150"/>
              <a:ext cx="2209800" cy="2032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245773" name="Rectangle 18"/>
            <p:cNvSpPr>
              <a:spLocks noChangeArrowheads="1"/>
            </p:cNvSpPr>
            <p:nvPr/>
          </p:nvSpPr>
          <p:spPr bwMode="auto">
            <a:xfrm>
              <a:off x="5160963" y="1530350"/>
              <a:ext cx="2209800" cy="2032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zh-CN" altLang="zh-CN" sz="1600">
                  <a:solidFill>
                    <a:srgbClr val="000000"/>
                  </a:solidFill>
                  <a:latin typeface="Arial" pitchFamily="34" charset="0"/>
                </a:rPr>
                <a:t> </a:t>
              </a:r>
              <a:r>
                <a:rPr lang="en-US" altLang="zh-CN" sz="1600">
                  <a:solidFill>
                    <a:srgbClr val="000000"/>
                  </a:solidFill>
                  <a:latin typeface="Arial" pitchFamily="34" charset="0"/>
                </a:rPr>
                <a:t>F4: Mult2</a:t>
              </a:r>
            </a:p>
          </p:txBody>
        </p:sp>
        <p:sp>
          <p:nvSpPr>
            <p:cNvPr id="245774" name="Rectangle 19"/>
            <p:cNvSpPr>
              <a:spLocks noChangeArrowheads="1"/>
            </p:cNvSpPr>
            <p:nvPr/>
          </p:nvSpPr>
          <p:spPr bwMode="auto">
            <a:xfrm>
              <a:off x="5160963" y="1733550"/>
              <a:ext cx="2209800" cy="2032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grpSp>
          <p:nvGrpSpPr>
            <p:cNvPr id="132111" name="Group 20"/>
            <p:cNvGrpSpPr>
              <a:grpSpLocks/>
            </p:cNvGrpSpPr>
            <p:nvPr/>
          </p:nvGrpSpPr>
          <p:grpSpPr bwMode="auto">
            <a:xfrm>
              <a:off x="1670050" y="3562350"/>
              <a:ext cx="2208213" cy="608013"/>
              <a:chOff x="1052" y="2244"/>
              <a:chExt cx="1391" cy="383"/>
            </a:xfrm>
          </p:grpSpPr>
          <p:sp>
            <p:nvSpPr>
              <p:cNvPr id="245832" name="Rectangle 21"/>
              <p:cNvSpPr>
                <a:spLocks noChangeArrowheads="1"/>
              </p:cNvSpPr>
              <p:nvPr/>
            </p:nvSpPr>
            <p:spPr bwMode="auto">
              <a:xfrm>
                <a:off x="1052" y="2244"/>
                <a:ext cx="1391" cy="127"/>
              </a:xfrm>
              <a:prstGeom prst="rect">
                <a:avLst/>
              </a:prstGeom>
              <a:solidFill>
                <a:srgbClr val="0563C1"/>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245833" name="Rectangle 22"/>
              <p:cNvSpPr>
                <a:spLocks noChangeArrowheads="1"/>
              </p:cNvSpPr>
              <p:nvPr/>
            </p:nvSpPr>
            <p:spPr bwMode="auto">
              <a:xfrm>
                <a:off x="1052" y="2372"/>
                <a:ext cx="1391" cy="127"/>
              </a:xfrm>
              <a:prstGeom prst="rect">
                <a:avLst/>
              </a:prstGeom>
              <a:solidFill>
                <a:srgbClr val="0563C1"/>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245834" name="Rectangle 23"/>
              <p:cNvSpPr>
                <a:spLocks noChangeArrowheads="1"/>
              </p:cNvSpPr>
              <p:nvPr/>
            </p:nvSpPr>
            <p:spPr bwMode="auto">
              <a:xfrm>
                <a:off x="1052" y="2500"/>
                <a:ext cx="1391" cy="127"/>
              </a:xfrm>
              <a:prstGeom prst="rect">
                <a:avLst/>
              </a:prstGeom>
              <a:solidFill>
                <a:srgbClr val="0563C1"/>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grpSp>
        <p:sp>
          <p:nvSpPr>
            <p:cNvPr id="132112" name="Rectangle 24"/>
            <p:cNvSpPr>
              <a:spLocks noChangeArrowheads="1"/>
            </p:cNvSpPr>
            <p:nvPr/>
          </p:nvSpPr>
          <p:spPr bwMode="auto">
            <a:xfrm>
              <a:off x="1974850" y="3562350"/>
              <a:ext cx="762000" cy="609600"/>
            </a:xfrm>
            <a:prstGeom prst="rect">
              <a:avLst/>
            </a:prstGeom>
            <a:noFill/>
            <a:ln w="2844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45777" name="Rectangle 25"/>
            <p:cNvSpPr>
              <a:spLocks noChangeArrowheads="1"/>
            </p:cNvSpPr>
            <p:nvPr/>
          </p:nvSpPr>
          <p:spPr bwMode="auto">
            <a:xfrm>
              <a:off x="2241550" y="4705350"/>
              <a:ext cx="1066800" cy="304800"/>
            </a:xfrm>
            <a:prstGeom prst="rect">
              <a:avLst/>
            </a:prstGeom>
            <a:solidFill>
              <a:srgbClr val="0563C1"/>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zh-CN" b="1">
                  <a:solidFill>
                    <a:srgbClr val="000000"/>
                  </a:solidFill>
                  <a:latin typeface="Comic Sans MS" pitchFamily="66" charset="0"/>
                </a:rPr>
                <a:t>FP adders</a:t>
              </a:r>
            </a:p>
          </p:txBody>
        </p:sp>
        <p:sp>
          <p:nvSpPr>
            <p:cNvPr id="132114" name="Text Box 26"/>
            <p:cNvSpPr txBox="1">
              <a:spLocks noChangeArrowheads="1"/>
            </p:cNvSpPr>
            <p:nvPr/>
          </p:nvSpPr>
          <p:spPr bwMode="auto">
            <a:xfrm>
              <a:off x="1089025" y="3489325"/>
              <a:ext cx="630238" cy="711200"/>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Add1</a:t>
              </a:r>
            </a:p>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Add2</a:t>
              </a:r>
            </a:p>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Add3</a:t>
              </a:r>
            </a:p>
          </p:txBody>
        </p:sp>
        <p:sp>
          <p:nvSpPr>
            <p:cNvPr id="245779" name="Rectangle 27"/>
            <p:cNvSpPr>
              <a:spLocks noChangeArrowheads="1"/>
            </p:cNvSpPr>
            <p:nvPr/>
          </p:nvSpPr>
          <p:spPr bwMode="auto">
            <a:xfrm>
              <a:off x="5313363" y="4705350"/>
              <a:ext cx="1447800" cy="304800"/>
            </a:xfrm>
            <a:prstGeom prst="rect">
              <a:avLst/>
            </a:prstGeom>
            <a:solidFill>
              <a:srgbClr val="0563C1"/>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zh-CN" b="1">
                  <a:solidFill>
                    <a:srgbClr val="000000"/>
                  </a:solidFill>
                  <a:latin typeface="Comic Sans MS" pitchFamily="66" charset="0"/>
                </a:rPr>
                <a:t>FP multipliers</a:t>
              </a:r>
            </a:p>
          </p:txBody>
        </p:sp>
        <p:sp>
          <p:nvSpPr>
            <p:cNvPr id="132116" name="Text Box 28"/>
            <p:cNvSpPr txBox="1">
              <a:spLocks noChangeArrowheads="1"/>
            </p:cNvSpPr>
            <p:nvPr/>
          </p:nvSpPr>
          <p:spPr bwMode="auto">
            <a:xfrm>
              <a:off x="4224338" y="3692525"/>
              <a:ext cx="671512" cy="498475"/>
            </a:xfrm>
            <a:prstGeom prst="rect">
              <a:avLst/>
            </a:prstGeom>
            <a:noFill/>
            <a:ln w="9525">
              <a:noFill/>
              <a:round/>
              <a:headEnd/>
              <a:tailEnd/>
            </a:ln>
          </p:spPr>
          <p:txBody>
            <a:bodyPr wrap="none" lIns="90000" tIns="46800" rIns="90000" bIns="46800" anchor="ctr">
              <a:spAutoFit/>
            </a:bodyPr>
            <a:lstStyle/>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Mult1</a:t>
              </a:r>
            </a:p>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Mult2</a:t>
              </a:r>
            </a:p>
          </p:txBody>
        </p:sp>
        <p:sp>
          <p:nvSpPr>
            <p:cNvPr id="132117" name="Line 29"/>
            <p:cNvSpPr>
              <a:spLocks noChangeShapeType="1"/>
            </p:cNvSpPr>
            <p:nvPr/>
          </p:nvSpPr>
          <p:spPr bwMode="auto">
            <a:xfrm>
              <a:off x="2417763" y="4171950"/>
              <a:ext cx="1587" cy="533400"/>
            </a:xfrm>
            <a:prstGeom prst="line">
              <a:avLst/>
            </a:prstGeom>
            <a:noFill/>
            <a:ln w="28440" cap="sq">
              <a:solidFill>
                <a:srgbClr val="000000"/>
              </a:solidFill>
              <a:miter lim="800000"/>
              <a:headEnd/>
              <a:tailEnd type="triangle" w="med" len="med"/>
            </a:ln>
          </p:spPr>
          <p:txBody>
            <a:bodyPr/>
            <a:lstStyle/>
            <a:p>
              <a:endParaRPr lang="zh-CN" altLang="en-US"/>
            </a:p>
          </p:txBody>
        </p:sp>
        <p:sp>
          <p:nvSpPr>
            <p:cNvPr id="132118" name="Line 30"/>
            <p:cNvSpPr>
              <a:spLocks noChangeShapeType="1"/>
            </p:cNvSpPr>
            <p:nvPr/>
          </p:nvSpPr>
          <p:spPr bwMode="auto">
            <a:xfrm>
              <a:off x="3103563" y="4171950"/>
              <a:ext cx="1587" cy="533400"/>
            </a:xfrm>
            <a:prstGeom prst="line">
              <a:avLst/>
            </a:prstGeom>
            <a:noFill/>
            <a:ln w="28440" cap="sq">
              <a:solidFill>
                <a:srgbClr val="000000"/>
              </a:solidFill>
              <a:miter lim="800000"/>
              <a:headEnd/>
              <a:tailEnd type="triangle" w="med" len="med"/>
            </a:ln>
          </p:spPr>
          <p:txBody>
            <a:bodyPr/>
            <a:lstStyle/>
            <a:p>
              <a:endParaRPr lang="zh-CN" altLang="en-US"/>
            </a:p>
          </p:txBody>
        </p:sp>
        <p:sp>
          <p:nvSpPr>
            <p:cNvPr id="132119" name="Line 31"/>
            <p:cNvSpPr>
              <a:spLocks noChangeShapeType="1"/>
            </p:cNvSpPr>
            <p:nvPr/>
          </p:nvSpPr>
          <p:spPr bwMode="auto">
            <a:xfrm>
              <a:off x="5541963" y="4095750"/>
              <a:ext cx="1587" cy="609600"/>
            </a:xfrm>
            <a:prstGeom prst="line">
              <a:avLst/>
            </a:prstGeom>
            <a:noFill/>
            <a:ln w="28440" cap="sq">
              <a:solidFill>
                <a:srgbClr val="000000"/>
              </a:solidFill>
              <a:miter lim="800000"/>
              <a:headEnd/>
              <a:tailEnd type="triangle" w="med" len="med"/>
            </a:ln>
          </p:spPr>
          <p:txBody>
            <a:bodyPr/>
            <a:lstStyle/>
            <a:p>
              <a:endParaRPr lang="zh-CN" altLang="en-US"/>
            </a:p>
          </p:txBody>
        </p:sp>
        <p:sp>
          <p:nvSpPr>
            <p:cNvPr id="132120" name="Line 32"/>
            <p:cNvSpPr>
              <a:spLocks noChangeShapeType="1"/>
            </p:cNvSpPr>
            <p:nvPr/>
          </p:nvSpPr>
          <p:spPr bwMode="auto">
            <a:xfrm>
              <a:off x="6456363" y="4095750"/>
              <a:ext cx="1587" cy="609600"/>
            </a:xfrm>
            <a:prstGeom prst="line">
              <a:avLst/>
            </a:prstGeom>
            <a:noFill/>
            <a:ln w="28440" cap="sq">
              <a:solidFill>
                <a:srgbClr val="000000"/>
              </a:solidFill>
              <a:miter lim="800000"/>
              <a:headEnd/>
              <a:tailEnd type="triangle" w="med" len="med"/>
            </a:ln>
          </p:spPr>
          <p:txBody>
            <a:bodyPr/>
            <a:lstStyle/>
            <a:p>
              <a:endParaRPr lang="zh-CN" altLang="en-US"/>
            </a:p>
          </p:txBody>
        </p:sp>
        <p:sp>
          <p:nvSpPr>
            <p:cNvPr id="132121" name="Freeform 33"/>
            <p:cNvSpPr>
              <a:spLocks/>
            </p:cNvSpPr>
            <p:nvPr/>
          </p:nvSpPr>
          <p:spPr bwMode="auto">
            <a:xfrm>
              <a:off x="1808163" y="2114550"/>
              <a:ext cx="1981200" cy="1447800"/>
            </a:xfrm>
            <a:custGeom>
              <a:avLst/>
              <a:gdLst>
                <a:gd name="T0" fmla="*/ 2147483647 w 1248"/>
                <a:gd name="T1" fmla="*/ 0 h 912"/>
                <a:gd name="T2" fmla="*/ 2147483647 w 1248"/>
                <a:gd name="T3" fmla="*/ 2147483647 h 912"/>
                <a:gd name="T4" fmla="*/ 0 w 1248"/>
                <a:gd name="T5" fmla="*/ 2147483647 h 912"/>
                <a:gd name="T6" fmla="*/ 0 w 1248"/>
                <a:gd name="T7" fmla="*/ 2147483647 h 912"/>
                <a:gd name="T8" fmla="*/ 0 60000 65536"/>
                <a:gd name="T9" fmla="*/ 0 60000 65536"/>
                <a:gd name="T10" fmla="*/ 0 60000 65536"/>
                <a:gd name="T11" fmla="*/ 0 60000 65536"/>
                <a:gd name="T12" fmla="*/ 0 w 1248"/>
                <a:gd name="T13" fmla="*/ 0 h 912"/>
                <a:gd name="T14" fmla="*/ 1248 w 1248"/>
                <a:gd name="T15" fmla="*/ 912 h 912"/>
              </a:gdLst>
              <a:ahLst/>
              <a:cxnLst>
                <a:cxn ang="T8">
                  <a:pos x="T0" y="T1"/>
                </a:cxn>
                <a:cxn ang="T9">
                  <a:pos x="T2" y="T3"/>
                </a:cxn>
                <a:cxn ang="T10">
                  <a:pos x="T4" y="T5"/>
                </a:cxn>
                <a:cxn ang="T11">
                  <a:pos x="T6" y="T7"/>
                </a:cxn>
              </a:cxnLst>
              <a:rect l="T12" t="T13" r="T14" b="T15"/>
              <a:pathLst>
                <a:path w="1248" h="912">
                  <a:moveTo>
                    <a:pt x="1248" y="0"/>
                  </a:moveTo>
                  <a:lnTo>
                    <a:pt x="1248" y="672"/>
                  </a:lnTo>
                  <a:lnTo>
                    <a:pt x="0" y="672"/>
                  </a:lnTo>
                  <a:lnTo>
                    <a:pt x="0" y="912"/>
                  </a:lnTo>
                </a:path>
              </a:pathLst>
            </a:custGeom>
            <a:noFill/>
            <a:ln w="28440">
              <a:solidFill>
                <a:srgbClr val="000000"/>
              </a:solidFill>
              <a:round/>
              <a:headEnd/>
              <a:tailEnd type="triangle" w="med" len="med"/>
            </a:ln>
          </p:spPr>
          <p:txBody>
            <a:bodyPr wrap="none" anchor="ctr"/>
            <a:lstStyle/>
            <a:p>
              <a:endParaRPr lang="zh-CN" altLang="en-US"/>
            </a:p>
          </p:txBody>
        </p:sp>
        <p:sp>
          <p:nvSpPr>
            <p:cNvPr id="132122" name="Freeform 34"/>
            <p:cNvSpPr>
              <a:spLocks/>
            </p:cNvSpPr>
            <p:nvPr/>
          </p:nvSpPr>
          <p:spPr bwMode="auto">
            <a:xfrm>
              <a:off x="3789363" y="3181350"/>
              <a:ext cx="1219200" cy="533400"/>
            </a:xfrm>
            <a:custGeom>
              <a:avLst/>
              <a:gdLst>
                <a:gd name="T0" fmla="*/ 0 w 768"/>
                <a:gd name="T1" fmla="*/ 0 h 336"/>
                <a:gd name="T2" fmla="*/ 2147483647 w 768"/>
                <a:gd name="T3" fmla="*/ 0 h 336"/>
                <a:gd name="T4" fmla="*/ 2147483647 w 768"/>
                <a:gd name="T5" fmla="*/ 2147483647 h 336"/>
                <a:gd name="T6" fmla="*/ 0 60000 65536"/>
                <a:gd name="T7" fmla="*/ 0 60000 65536"/>
                <a:gd name="T8" fmla="*/ 0 60000 65536"/>
                <a:gd name="T9" fmla="*/ 0 w 768"/>
                <a:gd name="T10" fmla="*/ 0 h 336"/>
                <a:gd name="T11" fmla="*/ 768 w 768"/>
                <a:gd name="T12" fmla="*/ 336 h 336"/>
              </a:gdLst>
              <a:ahLst/>
              <a:cxnLst>
                <a:cxn ang="T6">
                  <a:pos x="T0" y="T1"/>
                </a:cxn>
                <a:cxn ang="T7">
                  <a:pos x="T2" y="T3"/>
                </a:cxn>
                <a:cxn ang="T8">
                  <a:pos x="T4" y="T5"/>
                </a:cxn>
              </a:cxnLst>
              <a:rect l="T9" t="T10" r="T11" b="T12"/>
              <a:pathLst>
                <a:path w="768" h="336">
                  <a:moveTo>
                    <a:pt x="0" y="0"/>
                  </a:moveTo>
                  <a:lnTo>
                    <a:pt x="768" y="0"/>
                  </a:lnTo>
                  <a:lnTo>
                    <a:pt x="768" y="336"/>
                  </a:lnTo>
                </a:path>
              </a:pathLst>
            </a:custGeom>
            <a:noFill/>
            <a:ln w="28440">
              <a:solidFill>
                <a:srgbClr val="000000"/>
              </a:solidFill>
              <a:round/>
              <a:headEnd/>
              <a:tailEnd type="triangle" w="med" len="med"/>
            </a:ln>
          </p:spPr>
          <p:txBody>
            <a:bodyPr wrap="none" anchor="ctr"/>
            <a:lstStyle/>
            <a:p>
              <a:endParaRPr lang="zh-CN" altLang="en-US"/>
            </a:p>
          </p:txBody>
        </p:sp>
        <p:sp>
          <p:nvSpPr>
            <p:cNvPr id="132123" name="Freeform 35"/>
            <p:cNvSpPr>
              <a:spLocks/>
            </p:cNvSpPr>
            <p:nvPr/>
          </p:nvSpPr>
          <p:spPr bwMode="auto">
            <a:xfrm>
              <a:off x="2341563" y="1962150"/>
              <a:ext cx="3124200" cy="1600200"/>
            </a:xfrm>
            <a:custGeom>
              <a:avLst/>
              <a:gdLst>
                <a:gd name="T0" fmla="*/ 2147483647 w 1968"/>
                <a:gd name="T1" fmla="*/ 0 h 1008"/>
                <a:gd name="T2" fmla="*/ 2147483647 w 1968"/>
                <a:gd name="T3" fmla="*/ 2147483647 h 1008"/>
                <a:gd name="T4" fmla="*/ 0 w 1968"/>
                <a:gd name="T5" fmla="*/ 2147483647 h 1008"/>
                <a:gd name="T6" fmla="*/ 0 w 1968"/>
                <a:gd name="T7" fmla="*/ 2147483647 h 1008"/>
                <a:gd name="T8" fmla="*/ 0 60000 65536"/>
                <a:gd name="T9" fmla="*/ 0 60000 65536"/>
                <a:gd name="T10" fmla="*/ 0 60000 65536"/>
                <a:gd name="T11" fmla="*/ 0 60000 65536"/>
                <a:gd name="T12" fmla="*/ 0 w 1968"/>
                <a:gd name="T13" fmla="*/ 0 h 1008"/>
                <a:gd name="T14" fmla="*/ 1968 w 1968"/>
                <a:gd name="T15" fmla="*/ 1008 h 1008"/>
              </a:gdLst>
              <a:ahLst/>
              <a:cxnLst>
                <a:cxn ang="T8">
                  <a:pos x="T0" y="T1"/>
                </a:cxn>
                <a:cxn ang="T9">
                  <a:pos x="T2" y="T3"/>
                </a:cxn>
                <a:cxn ang="T10">
                  <a:pos x="T4" y="T5"/>
                </a:cxn>
                <a:cxn ang="T11">
                  <a:pos x="T6" y="T7"/>
                </a:cxn>
              </a:cxnLst>
              <a:rect l="T12" t="T13" r="T14" b="T15"/>
              <a:pathLst>
                <a:path w="1968" h="1008">
                  <a:moveTo>
                    <a:pt x="1968" y="0"/>
                  </a:moveTo>
                  <a:lnTo>
                    <a:pt x="1968" y="528"/>
                  </a:lnTo>
                  <a:lnTo>
                    <a:pt x="0" y="528"/>
                  </a:lnTo>
                  <a:lnTo>
                    <a:pt x="0" y="1008"/>
                  </a:lnTo>
                </a:path>
              </a:pathLst>
            </a:custGeom>
            <a:noFill/>
            <a:ln w="28440">
              <a:solidFill>
                <a:srgbClr val="000000"/>
              </a:solidFill>
              <a:round/>
              <a:headEnd/>
              <a:tailEnd type="triangle" w="med" len="med"/>
            </a:ln>
          </p:spPr>
          <p:txBody>
            <a:bodyPr wrap="none" anchor="ctr"/>
            <a:lstStyle/>
            <a:p>
              <a:endParaRPr lang="zh-CN" altLang="en-US"/>
            </a:p>
          </p:txBody>
        </p:sp>
        <p:sp>
          <p:nvSpPr>
            <p:cNvPr id="132124" name="Line 36"/>
            <p:cNvSpPr>
              <a:spLocks noChangeShapeType="1"/>
            </p:cNvSpPr>
            <p:nvPr/>
          </p:nvSpPr>
          <p:spPr bwMode="auto">
            <a:xfrm>
              <a:off x="5465763" y="2800350"/>
              <a:ext cx="1587" cy="914400"/>
            </a:xfrm>
            <a:prstGeom prst="line">
              <a:avLst/>
            </a:prstGeom>
            <a:noFill/>
            <a:ln w="28440" cap="sq">
              <a:solidFill>
                <a:srgbClr val="000000"/>
              </a:solidFill>
              <a:miter lim="800000"/>
              <a:headEnd/>
              <a:tailEnd type="triangle" w="med" len="med"/>
            </a:ln>
          </p:spPr>
          <p:txBody>
            <a:bodyPr/>
            <a:lstStyle/>
            <a:p>
              <a:endParaRPr lang="zh-CN" altLang="en-US"/>
            </a:p>
          </p:txBody>
        </p:sp>
        <p:sp>
          <p:nvSpPr>
            <p:cNvPr id="132125" name="Line 37"/>
            <p:cNvSpPr>
              <a:spLocks noChangeShapeType="1"/>
            </p:cNvSpPr>
            <p:nvPr/>
          </p:nvSpPr>
          <p:spPr bwMode="auto">
            <a:xfrm>
              <a:off x="6303963" y="1962150"/>
              <a:ext cx="1587" cy="1752600"/>
            </a:xfrm>
            <a:prstGeom prst="line">
              <a:avLst/>
            </a:prstGeom>
            <a:noFill/>
            <a:ln w="28440" cap="sq">
              <a:solidFill>
                <a:srgbClr val="000000"/>
              </a:solidFill>
              <a:miter lim="800000"/>
              <a:headEnd/>
              <a:tailEnd type="triangle" w="med" len="med"/>
            </a:ln>
          </p:spPr>
          <p:txBody>
            <a:bodyPr/>
            <a:lstStyle/>
            <a:p>
              <a:endParaRPr lang="zh-CN" altLang="en-US"/>
            </a:p>
          </p:txBody>
        </p:sp>
        <p:sp>
          <p:nvSpPr>
            <p:cNvPr id="132126" name="Freeform 38"/>
            <p:cNvSpPr>
              <a:spLocks/>
            </p:cNvSpPr>
            <p:nvPr/>
          </p:nvSpPr>
          <p:spPr bwMode="auto">
            <a:xfrm>
              <a:off x="3255963" y="2952750"/>
              <a:ext cx="3048000" cy="609600"/>
            </a:xfrm>
            <a:custGeom>
              <a:avLst/>
              <a:gdLst>
                <a:gd name="T0" fmla="*/ 2147483647 w 1920"/>
                <a:gd name="T1" fmla="*/ 0 h 384"/>
                <a:gd name="T2" fmla="*/ 0 w 1920"/>
                <a:gd name="T3" fmla="*/ 0 h 384"/>
                <a:gd name="T4" fmla="*/ 0 w 1920"/>
                <a:gd name="T5" fmla="*/ 2147483647 h 384"/>
                <a:gd name="T6" fmla="*/ 0 60000 65536"/>
                <a:gd name="T7" fmla="*/ 0 60000 65536"/>
                <a:gd name="T8" fmla="*/ 0 60000 65536"/>
                <a:gd name="T9" fmla="*/ 0 w 1920"/>
                <a:gd name="T10" fmla="*/ 0 h 384"/>
                <a:gd name="T11" fmla="*/ 1920 w 1920"/>
                <a:gd name="T12" fmla="*/ 384 h 384"/>
              </a:gdLst>
              <a:ahLst/>
              <a:cxnLst>
                <a:cxn ang="T6">
                  <a:pos x="T0" y="T1"/>
                </a:cxn>
                <a:cxn ang="T7">
                  <a:pos x="T2" y="T3"/>
                </a:cxn>
                <a:cxn ang="T8">
                  <a:pos x="T4" y="T5"/>
                </a:cxn>
              </a:cxnLst>
              <a:rect l="T9" t="T10" r="T11" b="T12"/>
              <a:pathLst>
                <a:path w="1920" h="384">
                  <a:moveTo>
                    <a:pt x="1920" y="0"/>
                  </a:moveTo>
                  <a:lnTo>
                    <a:pt x="0" y="0"/>
                  </a:lnTo>
                  <a:lnTo>
                    <a:pt x="0" y="384"/>
                  </a:lnTo>
                </a:path>
              </a:pathLst>
            </a:custGeom>
            <a:noFill/>
            <a:ln w="28440">
              <a:solidFill>
                <a:srgbClr val="000000"/>
              </a:solidFill>
              <a:round/>
              <a:headEnd/>
              <a:tailEnd type="triangle" w="med" len="med"/>
            </a:ln>
          </p:spPr>
          <p:txBody>
            <a:bodyPr wrap="none" anchor="ctr"/>
            <a:lstStyle/>
            <a:p>
              <a:endParaRPr lang="zh-CN" altLang="en-US"/>
            </a:p>
          </p:txBody>
        </p:sp>
        <p:sp>
          <p:nvSpPr>
            <p:cNvPr id="132127" name="Freeform 39"/>
            <p:cNvSpPr>
              <a:spLocks/>
            </p:cNvSpPr>
            <p:nvPr/>
          </p:nvSpPr>
          <p:spPr bwMode="auto">
            <a:xfrm>
              <a:off x="6280150" y="2484438"/>
              <a:ext cx="1752600" cy="533400"/>
            </a:xfrm>
            <a:custGeom>
              <a:avLst/>
              <a:gdLst>
                <a:gd name="T0" fmla="*/ 0 w 1008"/>
                <a:gd name="T1" fmla="*/ 0 h 144"/>
                <a:gd name="T2" fmla="*/ 2147483647 w 1008"/>
                <a:gd name="T3" fmla="*/ 0 h 144"/>
                <a:gd name="T4" fmla="*/ 2147483647 w 1008"/>
                <a:gd name="T5" fmla="*/ 2147483647 h 144"/>
                <a:gd name="T6" fmla="*/ 0 60000 65536"/>
                <a:gd name="T7" fmla="*/ 0 60000 65536"/>
                <a:gd name="T8" fmla="*/ 0 60000 65536"/>
                <a:gd name="T9" fmla="*/ 0 w 1008"/>
                <a:gd name="T10" fmla="*/ 0 h 144"/>
                <a:gd name="T11" fmla="*/ 1008 w 1008"/>
                <a:gd name="T12" fmla="*/ 144 h 144"/>
              </a:gdLst>
              <a:ahLst/>
              <a:cxnLst>
                <a:cxn ang="T6">
                  <a:pos x="T0" y="T1"/>
                </a:cxn>
                <a:cxn ang="T7">
                  <a:pos x="T2" y="T3"/>
                </a:cxn>
                <a:cxn ang="T8">
                  <a:pos x="T4" y="T5"/>
                </a:cxn>
              </a:cxnLst>
              <a:rect l="T9" t="T10" r="T11" b="T12"/>
              <a:pathLst>
                <a:path w="1008" h="144">
                  <a:moveTo>
                    <a:pt x="0" y="0"/>
                  </a:moveTo>
                  <a:lnTo>
                    <a:pt x="1008" y="0"/>
                  </a:lnTo>
                  <a:lnTo>
                    <a:pt x="1008" y="144"/>
                  </a:lnTo>
                </a:path>
              </a:pathLst>
            </a:custGeom>
            <a:noFill/>
            <a:ln w="28440">
              <a:solidFill>
                <a:srgbClr val="000000"/>
              </a:solidFill>
              <a:round/>
              <a:headEnd/>
              <a:tailEnd type="triangle" w="med" len="med"/>
            </a:ln>
          </p:spPr>
          <p:txBody>
            <a:bodyPr wrap="none" anchor="ctr"/>
            <a:lstStyle/>
            <a:p>
              <a:endParaRPr lang="zh-CN" altLang="en-US"/>
            </a:p>
          </p:txBody>
        </p:sp>
        <p:sp>
          <p:nvSpPr>
            <p:cNvPr id="132128" name="Line 40"/>
            <p:cNvSpPr>
              <a:spLocks noChangeShapeType="1"/>
            </p:cNvSpPr>
            <p:nvPr/>
          </p:nvSpPr>
          <p:spPr bwMode="auto">
            <a:xfrm>
              <a:off x="711200" y="5684838"/>
              <a:ext cx="8310563" cy="1587"/>
            </a:xfrm>
            <a:prstGeom prst="line">
              <a:avLst/>
            </a:prstGeom>
            <a:noFill/>
            <a:ln w="57240" cap="sq">
              <a:solidFill>
                <a:srgbClr val="5B9BD5"/>
              </a:solidFill>
              <a:miter lim="800000"/>
              <a:headEnd/>
              <a:tailEnd/>
            </a:ln>
          </p:spPr>
          <p:txBody>
            <a:bodyPr/>
            <a:lstStyle/>
            <a:p>
              <a:endParaRPr lang="zh-CN" altLang="en-US"/>
            </a:p>
          </p:txBody>
        </p:sp>
        <p:sp>
          <p:nvSpPr>
            <p:cNvPr id="132129" name="Freeform 41"/>
            <p:cNvSpPr>
              <a:spLocks/>
            </p:cNvSpPr>
            <p:nvPr/>
          </p:nvSpPr>
          <p:spPr bwMode="auto">
            <a:xfrm>
              <a:off x="7346950" y="1493838"/>
              <a:ext cx="1524000" cy="4191000"/>
            </a:xfrm>
            <a:custGeom>
              <a:avLst/>
              <a:gdLst>
                <a:gd name="T0" fmla="*/ 2147483647 w 960"/>
                <a:gd name="T1" fmla="*/ 2147483647 h 2448"/>
                <a:gd name="T2" fmla="*/ 2147483647 w 960"/>
                <a:gd name="T3" fmla="*/ 0 h 2448"/>
                <a:gd name="T4" fmla="*/ 0 w 960"/>
                <a:gd name="T5" fmla="*/ 0 h 2448"/>
                <a:gd name="T6" fmla="*/ 0 60000 65536"/>
                <a:gd name="T7" fmla="*/ 0 60000 65536"/>
                <a:gd name="T8" fmla="*/ 0 60000 65536"/>
                <a:gd name="T9" fmla="*/ 0 w 960"/>
                <a:gd name="T10" fmla="*/ 0 h 2448"/>
                <a:gd name="T11" fmla="*/ 960 w 960"/>
                <a:gd name="T12" fmla="*/ 2448 h 2448"/>
              </a:gdLst>
              <a:ahLst/>
              <a:cxnLst>
                <a:cxn ang="T6">
                  <a:pos x="T0" y="T1"/>
                </a:cxn>
                <a:cxn ang="T7">
                  <a:pos x="T2" y="T3"/>
                </a:cxn>
                <a:cxn ang="T8">
                  <a:pos x="T4" y="T5"/>
                </a:cxn>
              </a:cxnLst>
              <a:rect l="T9" t="T10" r="T11" b="T12"/>
              <a:pathLst>
                <a:path w="960" h="2448">
                  <a:moveTo>
                    <a:pt x="960" y="2448"/>
                  </a:moveTo>
                  <a:lnTo>
                    <a:pt x="960" y="0"/>
                  </a:lnTo>
                  <a:lnTo>
                    <a:pt x="0" y="0"/>
                  </a:lnTo>
                </a:path>
              </a:pathLst>
            </a:custGeom>
            <a:noFill/>
            <a:ln w="57240">
              <a:solidFill>
                <a:srgbClr val="5B9BD5"/>
              </a:solidFill>
              <a:round/>
              <a:headEnd/>
              <a:tailEnd type="triangle" w="med" len="med"/>
            </a:ln>
          </p:spPr>
          <p:txBody>
            <a:bodyPr wrap="none" anchor="ctr"/>
            <a:lstStyle/>
            <a:p>
              <a:endParaRPr lang="zh-CN" altLang="en-US"/>
            </a:p>
          </p:txBody>
        </p:sp>
        <p:sp>
          <p:nvSpPr>
            <p:cNvPr id="132130" name="Line 42"/>
            <p:cNvSpPr>
              <a:spLocks noChangeShapeType="1"/>
            </p:cNvSpPr>
            <p:nvPr/>
          </p:nvSpPr>
          <p:spPr bwMode="auto">
            <a:xfrm>
              <a:off x="1098550" y="3094038"/>
              <a:ext cx="1588" cy="2590800"/>
            </a:xfrm>
            <a:prstGeom prst="line">
              <a:avLst/>
            </a:prstGeom>
            <a:noFill/>
            <a:ln w="57240" cap="sq">
              <a:solidFill>
                <a:srgbClr val="5B9BD5"/>
              </a:solidFill>
              <a:miter lim="800000"/>
              <a:headEnd/>
              <a:tailEnd type="triangle" w="med" len="med"/>
            </a:ln>
          </p:spPr>
          <p:txBody>
            <a:bodyPr/>
            <a:lstStyle/>
            <a:p>
              <a:endParaRPr lang="zh-CN" altLang="en-US"/>
            </a:p>
          </p:txBody>
        </p:sp>
        <p:sp>
          <p:nvSpPr>
            <p:cNvPr id="132131" name="Line 43"/>
            <p:cNvSpPr>
              <a:spLocks noChangeShapeType="1"/>
            </p:cNvSpPr>
            <p:nvPr/>
          </p:nvSpPr>
          <p:spPr bwMode="auto">
            <a:xfrm>
              <a:off x="6051550" y="4999038"/>
              <a:ext cx="1588" cy="685800"/>
            </a:xfrm>
            <a:prstGeom prst="line">
              <a:avLst/>
            </a:prstGeom>
            <a:noFill/>
            <a:ln w="57240" cap="sq">
              <a:solidFill>
                <a:srgbClr val="5B9BD5"/>
              </a:solidFill>
              <a:miter lim="800000"/>
              <a:headEnd/>
              <a:tailEnd type="triangle" w="med" len="med"/>
            </a:ln>
          </p:spPr>
          <p:txBody>
            <a:bodyPr/>
            <a:lstStyle/>
            <a:p>
              <a:endParaRPr lang="zh-CN" altLang="en-US"/>
            </a:p>
          </p:txBody>
        </p:sp>
        <p:sp>
          <p:nvSpPr>
            <p:cNvPr id="132132" name="Line 44"/>
            <p:cNvSpPr>
              <a:spLocks noChangeShapeType="1"/>
            </p:cNvSpPr>
            <p:nvPr/>
          </p:nvSpPr>
          <p:spPr bwMode="auto">
            <a:xfrm>
              <a:off x="2774950" y="4999038"/>
              <a:ext cx="1588" cy="685800"/>
            </a:xfrm>
            <a:prstGeom prst="line">
              <a:avLst/>
            </a:prstGeom>
            <a:noFill/>
            <a:ln w="57240" cap="sq">
              <a:solidFill>
                <a:srgbClr val="5B9BD5"/>
              </a:solidFill>
              <a:miter lim="800000"/>
              <a:headEnd/>
              <a:tailEnd type="triangle" w="med" len="med"/>
            </a:ln>
          </p:spPr>
          <p:txBody>
            <a:bodyPr/>
            <a:lstStyle/>
            <a:p>
              <a:endParaRPr lang="zh-CN" altLang="en-US"/>
            </a:p>
          </p:txBody>
        </p:sp>
        <p:sp>
          <p:nvSpPr>
            <p:cNvPr id="132133" name="Text Box 45"/>
            <p:cNvSpPr txBox="1">
              <a:spLocks noChangeArrowheads="1"/>
            </p:cNvSpPr>
            <p:nvPr/>
          </p:nvSpPr>
          <p:spPr bwMode="auto">
            <a:xfrm>
              <a:off x="341313" y="882650"/>
              <a:ext cx="1335087" cy="368300"/>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From Mem</a:t>
              </a:r>
            </a:p>
          </p:txBody>
        </p:sp>
        <p:sp>
          <p:nvSpPr>
            <p:cNvPr id="132134" name="Text Box 46"/>
            <p:cNvSpPr txBox="1">
              <a:spLocks noChangeArrowheads="1"/>
            </p:cNvSpPr>
            <p:nvPr/>
          </p:nvSpPr>
          <p:spPr bwMode="auto">
            <a:xfrm>
              <a:off x="5421313" y="808038"/>
              <a:ext cx="1568450" cy="368300"/>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FP Registers</a:t>
              </a:r>
            </a:p>
          </p:txBody>
        </p:sp>
        <p:sp>
          <p:nvSpPr>
            <p:cNvPr id="132135" name="Text Box 47"/>
            <p:cNvSpPr txBox="1">
              <a:spLocks noChangeArrowheads="1"/>
            </p:cNvSpPr>
            <p:nvPr/>
          </p:nvSpPr>
          <p:spPr bwMode="auto">
            <a:xfrm>
              <a:off x="3717925" y="4198938"/>
              <a:ext cx="1554163" cy="642937"/>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Reservation </a:t>
              </a:r>
            </a:p>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Stations</a:t>
              </a:r>
            </a:p>
          </p:txBody>
        </p:sp>
        <p:sp>
          <p:nvSpPr>
            <p:cNvPr id="132136" name="Line 48"/>
            <p:cNvSpPr>
              <a:spLocks noChangeShapeType="1"/>
            </p:cNvSpPr>
            <p:nvPr/>
          </p:nvSpPr>
          <p:spPr bwMode="auto">
            <a:xfrm flipV="1">
              <a:off x="3536950" y="4159250"/>
              <a:ext cx="1588" cy="1222375"/>
            </a:xfrm>
            <a:prstGeom prst="line">
              <a:avLst/>
            </a:prstGeom>
            <a:noFill/>
            <a:ln w="38160" cap="sq">
              <a:solidFill>
                <a:srgbClr val="ED7D31"/>
              </a:solidFill>
              <a:miter lim="800000"/>
              <a:headEnd/>
              <a:tailEnd type="triangle" w="med" len="med"/>
            </a:ln>
          </p:spPr>
          <p:txBody>
            <a:bodyPr/>
            <a:lstStyle/>
            <a:p>
              <a:endParaRPr lang="zh-CN" altLang="en-US"/>
            </a:p>
          </p:txBody>
        </p:sp>
        <p:sp>
          <p:nvSpPr>
            <p:cNvPr id="132137" name="Line 49"/>
            <p:cNvSpPr>
              <a:spLocks noChangeShapeType="1"/>
            </p:cNvSpPr>
            <p:nvPr/>
          </p:nvSpPr>
          <p:spPr bwMode="auto">
            <a:xfrm flipV="1">
              <a:off x="3536950" y="4159250"/>
              <a:ext cx="1588" cy="1527175"/>
            </a:xfrm>
            <a:prstGeom prst="line">
              <a:avLst/>
            </a:prstGeom>
            <a:noFill/>
            <a:ln w="57240" cap="sq">
              <a:solidFill>
                <a:srgbClr val="5B9BD5"/>
              </a:solidFill>
              <a:miter lim="800000"/>
              <a:headEnd/>
              <a:tailEnd type="triangle" w="med" len="med"/>
            </a:ln>
          </p:spPr>
          <p:txBody>
            <a:bodyPr/>
            <a:lstStyle/>
            <a:p>
              <a:endParaRPr lang="zh-CN" altLang="en-US"/>
            </a:p>
          </p:txBody>
        </p:sp>
        <p:sp>
          <p:nvSpPr>
            <p:cNvPr id="132138" name="Line 50"/>
            <p:cNvSpPr>
              <a:spLocks noChangeShapeType="1"/>
            </p:cNvSpPr>
            <p:nvPr/>
          </p:nvSpPr>
          <p:spPr bwMode="auto">
            <a:xfrm flipV="1">
              <a:off x="6889750" y="4083050"/>
              <a:ext cx="1588" cy="1603375"/>
            </a:xfrm>
            <a:prstGeom prst="line">
              <a:avLst/>
            </a:prstGeom>
            <a:noFill/>
            <a:ln w="57240" cap="sq">
              <a:solidFill>
                <a:srgbClr val="5B9BD5"/>
              </a:solidFill>
              <a:miter lim="800000"/>
              <a:headEnd/>
              <a:tailEnd type="triangle" w="med" len="med"/>
            </a:ln>
          </p:spPr>
          <p:txBody>
            <a:bodyPr/>
            <a:lstStyle/>
            <a:p>
              <a:endParaRPr lang="zh-CN" altLang="en-US"/>
            </a:p>
          </p:txBody>
        </p:sp>
        <p:sp>
          <p:nvSpPr>
            <p:cNvPr id="132139" name="Text Box 51"/>
            <p:cNvSpPr txBox="1">
              <a:spLocks noChangeArrowheads="1"/>
            </p:cNvSpPr>
            <p:nvPr/>
          </p:nvSpPr>
          <p:spPr bwMode="auto">
            <a:xfrm>
              <a:off x="2946400" y="5837238"/>
              <a:ext cx="2857500" cy="368300"/>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Common Data Bus (CDB)</a:t>
              </a:r>
            </a:p>
          </p:txBody>
        </p:sp>
        <p:sp>
          <p:nvSpPr>
            <p:cNvPr id="132140" name="Text Box 52"/>
            <p:cNvSpPr txBox="1">
              <a:spLocks noChangeArrowheads="1"/>
            </p:cNvSpPr>
            <p:nvPr/>
          </p:nvSpPr>
          <p:spPr bwMode="auto">
            <a:xfrm>
              <a:off x="7464425" y="4237038"/>
              <a:ext cx="1066800" cy="368300"/>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Comic Sans MS" pitchFamily="66" charset="0"/>
                </a:rPr>
                <a:t>To Mem</a:t>
              </a:r>
            </a:p>
          </p:txBody>
        </p:sp>
        <p:sp>
          <p:nvSpPr>
            <p:cNvPr id="132141" name="Text Box 53"/>
            <p:cNvSpPr txBox="1">
              <a:spLocks noChangeArrowheads="1"/>
            </p:cNvSpPr>
            <p:nvPr/>
          </p:nvSpPr>
          <p:spPr bwMode="auto">
            <a:xfrm>
              <a:off x="2397125" y="884238"/>
              <a:ext cx="874713" cy="642937"/>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FP Op</a:t>
              </a:r>
            </a:p>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Queue</a:t>
              </a:r>
            </a:p>
          </p:txBody>
        </p:sp>
        <p:sp>
          <p:nvSpPr>
            <p:cNvPr id="132142" name="Text Box 54"/>
            <p:cNvSpPr txBox="1">
              <a:spLocks noChangeArrowheads="1"/>
            </p:cNvSpPr>
            <p:nvPr/>
          </p:nvSpPr>
          <p:spPr bwMode="auto">
            <a:xfrm>
              <a:off x="1328738" y="1417638"/>
              <a:ext cx="1631950" cy="368300"/>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Load Buffers</a:t>
              </a:r>
            </a:p>
          </p:txBody>
        </p:sp>
        <p:sp>
          <p:nvSpPr>
            <p:cNvPr id="132143" name="Text Box 55"/>
            <p:cNvSpPr txBox="1">
              <a:spLocks noChangeArrowheads="1"/>
            </p:cNvSpPr>
            <p:nvPr/>
          </p:nvSpPr>
          <p:spPr bwMode="auto">
            <a:xfrm>
              <a:off x="79375" y="1849438"/>
              <a:ext cx="685800" cy="1265237"/>
            </a:xfrm>
            <a:prstGeom prst="rect">
              <a:avLst/>
            </a:prstGeom>
            <a:noFill/>
            <a:ln w="9525">
              <a:noFill/>
              <a:round/>
              <a:headEnd/>
              <a:tailEnd/>
            </a:ln>
          </p:spPr>
          <p:txBody>
            <a:bodyPr wrap="none" lIns="90000" tIns="46800" rIns="90000" bIns="46800" anchor="ctr">
              <a:spAutoFit/>
            </a:bodyPr>
            <a:lstStyle/>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Load1</a:t>
              </a:r>
            </a:p>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Load2</a:t>
              </a:r>
            </a:p>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Load3</a:t>
              </a:r>
            </a:p>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Load4</a:t>
              </a:r>
            </a:p>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Load5</a:t>
              </a:r>
            </a:p>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Load6</a:t>
              </a:r>
            </a:p>
          </p:txBody>
        </p:sp>
        <p:grpSp>
          <p:nvGrpSpPr>
            <p:cNvPr id="132144" name="Group 56"/>
            <p:cNvGrpSpPr>
              <a:grpSpLocks/>
            </p:cNvGrpSpPr>
            <p:nvPr/>
          </p:nvGrpSpPr>
          <p:grpSpPr bwMode="auto">
            <a:xfrm>
              <a:off x="4849813" y="3711575"/>
              <a:ext cx="2217737" cy="192088"/>
              <a:chOff x="3055" y="2338"/>
              <a:chExt cx="1397" cy="121"/>
            </a:xfrm>
          </p:grpSpPr>
          <p:sp>
            <p:nvSpPr>
              <p:cNvPr id="245828" name="Rectangle 57"/>
              <p:cNvSpPr>
                <a:spLocks noChangeArrowheads="1"/>
              </p:cNvSpPr>
              <p:nvPr/>
            </p:nvSpPr>
            <p:spPr bwMode="auto">
              <a:xfrm>
                <a:off x="3059" y="2340"/>
                <a:ext cx="1391" cy="119"/>
              </a:xfrm>
              <a:prstGeom prst="rect">
                <a:avLst/>
              </a:prstGeom>
              <a:solidFill>
                <a:srgbClr val="0563C1"/>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132165" name="Rectangle 58"/>
              <p:cNvSpPr>
                <a:spLocks noChangeArrowheads="1"/>
              </p:cNvSpPr>
              <p:nvPr/>
            </p:nvSpPr>
            <p:spPr bwMode="auto">
              <a:xfrm>
                <a:off x="3249" y="2338"/>
                <a:ext cx="479" cy="121"/>
              </a:xfrm>
              <a:prstGeom prst="rect">
                <a:avLst/>
              </a:prstGeom>
              <a:noFill/>
              <a:ln w="28440" cap="sq">
                <a:solidFill>
                  <a:srgbClr val="000000"/>
                </a:solidFill>
                <a:miter lim="800000"/>
                <a:headEnd/>
                <a:tailEnd/>
              </a:ln>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a:solidFill>
                      <a:srgbClr val="000000"/>
                    </a:solidFill>
                    <a:latin typeface="Arial" pitchFamily="34" charset="0"/>
                  </a:rPr>
                  <a:t>R(F2)</a:t>
                </a:r>
              </a:p>
            </p:txBody>
          </p:sp>
          <p:sp>
            <p:nvSpPr>
              <p:cNvPr id="132166" name="Rectangle 59"/>
              <p:cNvSpPr>
                <a:spLocks noChangeArrowheads="1"/>
              </p:cNvSpPr>
              <p:nvPr/>
            </p:nvSpPr>
            <p:spPr bwMode="auto">
              <a:xfrm>
                <a:off x="3729" y="2338"/>
                <a:ext cx="723" cy="121"/>
              </a:xfrm>
              <a:prstGeom prst="rect">
                <a:avLst/>
              </a:prstGeom>
              <a:noFill/>
              <a:ln w="28440" cap="sq">
                <a:solidFill>
                  <a:srgbClr val="000000"/>
                </a:solidFill>
                <a:miter lim="800000"/>
                <a:headEnd/>
                <a:tailEnd/>
              </a:ln>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a:solidFill>
                      <a:srgbClr val="000000"/>
                    </a:solidFill>
                    <a:latin typeface="Arial" pitchFamily="34" charset="0"/>
                  </a:rPr>
                  <a:t>Load1</a:t>
                </a:r>
              </a:p>
            </p:txBody>
          </p:sp>
          <p:sp>
            <p:nvSpPr>
              <p:cNvPr id="132167" name="Rectangle 60"/>
              <p:cNvSpPr>
                <a:spLocks noChangeArrowheads="1"/>
              </p:cNvSpPr>
              <p:nvPr/>
            </p:nvSpPr>
            <p:spPr bwMode="auto">
              <a:xfrm>
                <a:off x="3055" y="2338"/>
                <a:ext cx="190" cy="121"/>
              </a:xfrm>
              <a:prstGeom prst="rect">
                <a:avLst/>
              </a:prstGeom>
              <a:noFill/>
              <a:ln w="28440" cap="sq">
                <a:solidFill>
                  <a:srgbClr val="000000"/>
                </a:solidFill>
                <a:miter lim="800000"/>
                <a:headEnd/>
                <a:tailEnd/>
              </a:ln>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a:solidFill>
                      <a:srgbClr val="000000"/>
                    </a:solidFill>
                    <a:latin typeface="Arial" pitchFamily="34" charset="0"/>
                  </a:rPr>
                  <a:t>mul</a:t>
                </a:r>
              </a:p>
            </p:txBody>
          </p:sp>
        </p:grpSp>
        <p:grpSp>
          <p:nvGrpSpPr>
            <p:cNvPr id="132145" name="Group 61"/>
            <p:cNvGrpSpPr>
              <a:grpSpLocks/>
            </p:cNvGrpSpPr>
            <p:nvPr/>
          </p:nvGrpSpPr>
          <p:grpSpPr bwMode="auto">
            <a:xfrm>
              <a:off x="4849813" y="3898900"/>
              <a:ext cx="2217737" cy="192088"/>
              <a:chOff x="3055" y="2456"/>
              <a:chExt cx="1397" cy="121"/>
            </a:xfrm>
          </p:grpSpPr>
          <p:sp>
            <p:nvSpPr>
              <p:cNvPr id="245824" name="Rectangle 62"/>
              <p:cNvSpPr>
                <a:spLocks noChangeArrowheads="1"/>
              </p:cNvSpPr>
              <p:nvPr/>
            </p:nvSpPr>
            <p:spPr bwMode="auto">
              <a:xfrm>
                <a:off x="3059" y="2458"/>
                <a:ext cx="1391" cy="119"/>
              </a:xfrm>
              <a:prstGeom prst="rect">
                <a:avLst/>
              </a:prstGeom>
              <a:solidFill>
                <a:srgbClr val="0563C1"/>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132161" name="Rectangle 63"/>
              <p:cNvSpPr>
                <a:spLocks noChangeArrowheads="1"/>
              </p:cNvSpPr>
              <p:nvPr/>
            </p:nvSpPr>
            <p:spPr bwMode="auto">
              <a:xfrm>
                <a:off x="3249" y="2456"/>
                <a:ext cx="479" cy="121"/>
              </a:xfrm>
              <a:prstGeom prst="rect">
                <a:avLst/>
              </a:prstGeom>
              <a:noFill/>
              <a:ln w="28440" cap="sq">
                <a:solidFill>
                  <a:srgbClr val="000000"/>
                </a:solidFill>
                <a:miter lim="800000"/>
                <a:headEnd/>
                <a:tailEnd/>
              </a:ln>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a:solidFill>
                      <a:srgbClr val="000000"/>
                    </a:solidFill>
                    <a:latin typeface="Arial" pitchFamily="34" charset="0"/>
                  </a:rPr>
                  <a:t>R(F2)</a:t>
                </a:r>
              </a:p>
            </p:txBody>
          </p:sp>
          <p:sp>
            <p:nvSpPr>
              <p:cNvPr id="132162" name="Rectangle 64"/>
              <p:cNvSpPr>
                <a:spLocks noChangeArrowheads="1"/>
              </p:cNvSpPr>
              <p:nvPr/>
            </p:nvSpPr>
            <p:spPr bwMode="auto">
              <a:xfrm>
                <a:off x="3729" y="2456"/>
                <a:ext cx="723" cy="121"/>
              </a:xfrm>
              <a:prstGeom prst="rect">
                <a:avLst/>
              </a:prstGeom>
              <a:noFill/>
              <a:ln w="28440" cap="sq">
                <a:solidFill>
                  <a:srgbClr val="000000"/>
                </a:solidFill>
                <a:miter lim="800000"/>
                <a:headEnd/>
                <a:tailEnd/>
              </a:ln>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a:solidFill>
                      <a:srgbClr val="000000"/>
                    </a:solidFill>
                    <a:latin typeface="Arial" pitchFamily="34" charset="0"/>
                  </a:rPr>
                  <a:t>Load2</a:t>
                </a:r>
              </a:p>
            </p:txBody>
          </p:sp>
          <p:sp>
            <p:nvSpPr>
              <p:cNvPr id="132163" name="Rectangle 65"/>
              <p:cNvSpPr>
                <a:spLocks noChangeArrowheads="1"/>
              </p:cNvSpPr>
              <p:nvPr/>
            </p:nvSpPr>
            <p:spPr bwMode="auto">
              <a:xfrm>
                <a:off x="3055" y="2456"/>
                <a:ext cx="190" cy="121"/>
              </a:xfrm>
              <a:prstGeom prst="rect">
                <a:avLst/>
              </a:prstGeom>
              <a:noFill/>
              <a:ln w="28440" cap="sq">
                <a:solidFill>
                  <a:srgbClr val="000000"/>
                </a:solidFill>
                <a:miter lim="800000"/>
                <a:headEnd/>
                <a:tailEnd/>
              </a:ln>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a:solidFill>
                      <a:srgbClr val="000000"/>
                    </a:solidFill>
                    <a:latin typeface="Arial" pitchFamily="34" charset="0"/>
                  </a:rPr>
                  <a:t>mul</a:t>
                </a:r>
              </a:p>
            </p:txBody>
          </p:sp>
        </p:grpSp>
        <p:sp>
          <p:nvSpPr>
            <p:cNvPr id="132146" name="Text Box 66"/>
            <p:cNvSpPr txBox="1">
              <a:spLocks noChangeArrowheads="1"/>
            </p:cNvSpPr>
            <p:nvPr/>
          </p:nvSpPr>
          <p:spPr bwMode="auto">
            <a:xfrm>
              <a:off x="6400800" y="2438400"/>
              <a:ext cx="1028700" cy="642938"/>
            </a:xfrm>
            <a:prstGeom prst="rect">
              <a:avLst/>
            </a:prstGeom>
            <a:noFill/>
            <a:ln w="9525">
              <a:noFill/>
              <a:round/>
              <a:headEnd/>
              <a:tailEnd/>
            </a:ln>
          </p:spPr>
          <p:txBody>
            <a:bodyPr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Store </a:t>
              </a:r>
            </a:p>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Buffers</a:t>
              </a:r>
            </a:p>
          </p:txBody>
        </p:sp>
        <p:grpSp>
          <p:nvGrpSpPr>
            <p:cNvPr id="132147" name="Group 67"/>
            <p:cNvGrpSpPr>
              <a:grpSpLocks/>
            </p:cNvGrpSpPr>
            <p:nvPr/>
          </p:nvGrpSpPr>
          <p:grpSpPr bwMode="auto">
            <a:xfrm>
              <a:off x="7169150" y="3021013"/>
              <a:ext cx="1446213" cy="201612"/>
              <a:chOff x="4516" y="1903"/>
              <a:chExt cx="911" cy="127"/>
            </a:xfrm>
          </p:grpSpPr>
          <p:sp>
            <p:nvSpPr>
              <p:cNvPr id="245822" name="Rectangle 68"/>
              <p:cNvSpPr>
                <a:spLocks noChangeArrowheads="1"/>
              </p:cNvSpPr>
              <p:nvPr/>
            </p:nvSpPr>
            <p:spPr bwMode="auto">
              <a:xfrm>
                <a:off x="4516" y="1903"/>
                <a:ext cx="561"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zh-CN" sz="1600">
                    <a:solidFill>
                      <a:srgbClr val="000000"/>
                    </a:solidFill>
                    <a:latin typeface="Arial" pitchFamily="34" charset="0"/>
                  </a:rPr>
                  <a:t>Addr: 80</a:t>
                </a:r>
              </a:p>
            </p:txBody>
          </p:sp>
          <p:sp>
            <p:nvSpPr>
              <p:cNvPr id="245823" name="Rectangle 69"/>
              <p:cNvSpPr>
                <a:spLocks noChangeArrowheads="1"/>
              </p:cNvSpPr>
              <p:nvPr/>
            </p:nvSpPr>
            <p:spPr bwMode="auto">
              <a:xfrm>
                <a:off x="5080" y="1903"/>
                <a:ext cx="347"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zh-CN" sz="1600">
                    <a:solidFill>
                      <a:srgbClr val="000000"/>
                    </a:solidFill>
                    <a:latin typeface="Arial" pitchFamily="34" charset="0"/>
                  </a:rPr>
                  <a:t>Mult1</a:t>
                </a:r>
              </a:p>
            </p:txBody>
          </p:sp>
        </p:grpSp>
        <p:sp>
          <p:nvSpPr>
            <p:cNvPr id="245812" name="Rectangle 70"/>
            <p:cNvSpPr>
              <a:spLocks noChangeArrowheads="1"/>
            </p:cNvSpPr>
            <p:nvPr/>
          </p:nvSpPr>
          <p:spPr bwMode="auto">
            <a:xfrm>
              <a:off x="7169150" y="3224213"/>
              <a:ext cx="892175" cy="2032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zh-CN" sz="1600">
                  <a:solidFill>
                    <a:srgbClr val="000000"/>
                  </a:solidFill>
                  <a:latin typeface="Arial" pitchFamily="34" charset="0"/>
                </a:rPr>
                <a:t>Addr: 72</a:t>
              </a:r>
            </a:p>
          </p:txBody>
        </p:sp>
        <p:sp>
          <p:nvSpPr>
            <p:cNvPr id="245813" name="Rectangle 71"/>
            <p:cNvSpPr>
              <a:spLocks noChangeArrowheads="1"/>
            </p:cNvSpPr>
            <p:nvPr/>
          </p:nvSpPr>
          <p:spPr bwMode="auto">
            <a:xfrm>
              <a:off x="8064500" y="3224213"/>
              <a:ext cx="552450" cy="2032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zh-CN" sz="1600">
                  <a:solidFill>
                    <a:srgbClr val="000000"/>
                  </a:solidFill>
                  <a:latin typeface="Arial" pitchFamily="34" charset="0"/>
                </a:rPr>
                <a:t>Mult2</a:t>
              </a:r>
            </a:p>
          </p:txBody>
        </p:sp>
        <p:grpSp>
          <p:nvGrpSpPr>
            <p:cNvPr id="132150" name="Group 72"/>
            <p:cNvGrpSpPr>
              <a:grpSpLocks/>
            </p:cNvGrpSpPr>
            <p:nvPr/>
          </p:nvGrpSpPr>
          <p:grpSpPr bwMode="auto">
            <a:xfrm>
              <a:off x="7169150" y="3427413"/>
              <a:ext cx="1446213" cy="201612"/>
              <a:chOff x="4516" y="2159"/>
              <a:chExt cx="911" cy="127"/>
            </a:xfrm>
          </p:grpSpPr>
          <p:sp>
            <p:nvSpPr>
              <p:cNvPr id="245820" name="Rectangle 73"/>
              <p:cNvSpPr>
                <a:spLocks noChangeArrowheads="1"/>
              </p:cNvSpPr>
              <p:nvPr/>
            </p:nvSpPr>
            <p:spPr bwMode="auto">
              <a:xfrm>
                <a:off x="4516" y="2159"/>
                <a:ext cx="561"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245821" name="Rectangle 74"/>
              <p:cNvSpPr>
                <a:spLocks noChangeArrowheads="1"/>
              </p:cNvSpPr>
              <p:nvPr/>
            </p:nvSpPr>
            <p:spPr bwMode="auto">
              <a:xfrm>
                <a:off x="5080" y="2159"/>
                <a:ext cx="347"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grpSp>
        <p:sp>
          <p:nvSpPr>
            <p:cNvPr id="132151" name="Line 75"/>
            <p:cNvSpPr>
              <a:spLocks noChangeShapeType="1"/>
            </p:cNvSpPr>
            <p:nvPr/>
          </p:nvSpPr>
          <p:spPr bwMode="auto">
            <a:xfrm>
              <a:off x="8032750" y="3627438"/>
              <a:ext cx="1588" cy="609600"/>
            </a:xfrm>
            <a:prstGeom prst="line">
              <a:avLst/>
            </a:prstGeom>
            <a:noFill/>
            <a:ln w="57240" cap="sq">
              <a:solidFill>
                <a:srgbClr val="000000"/>
              </a:solidFill>
              <a:miter lim="800000"/>
              <a:headEnd/>
              <a:tailEnd type="triangle" w="med" len="med"/>
            </a:ln>
          </p:spPr>
          <p:txBody>
            <a:bodyPr/>
            <a:lstStyle/>
            <a:p>
              <a:endParaRPr lang="zh-CN" altLang="en-US"/>
            </a:p>
          </p:txBody>
        </p:sp>
        <p:sp>
          <p:nvSpPr>
            <p:cNvPr id="132152" name="Line 76"/>
            <p:cNvSpPr>
              <a:spLocks noChangeShapeType="1"/>
            </p:cNvSpPr>
            <p:nvPr/>
          </p:nvSpPr>
          <p:spPr bwMode="auto">
            <a:xfrm flipH="1">
              <a:off x="8488363" y="3322638"/>
              <a:ext cx="384175" cy="1587"/>
            </a:xfrm>
            <a:prstGeom prst="line">
              <a:avLst/>
            </a:prstGeom>
            <a:noFill/>
            <a:ln w="57240" cap="sq">
              <a:solidFill>
                <a:srgbClr val="5B9BD5"/>
              </a:solidFill>
              <a:miter lim="800000"/>
              <a:headEnd/>
              <a:tailEnd type="triangle" w="med" len="med"/>
            </a:ln>
          </p:spPr>
          <p:txBody>
            <a:bodyPr/>
            <a:lstStyle/>
            <a:p>
              <a:endParaRPr lang="zh-CN" altLang="en-US"/>
            </a:p>
          </p:txBody>
        </p:sp>
      </p:grpSp>
      <p:sp>
        <p:nvSpPr>
          <p:cNvPr id="132153" name="Text Box 77"/>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21B2B95-50E8-4257-9898-C3D217919784}"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32154" name="Text Box 78"/>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32155" name="Text Box 79"/>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3D5AD215-C3F4-46EC-AFA6-9732D36C7C62}"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118</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What does this mean physically?</a:t>
            </a:r>
            <a:endParaRPr lang="zh-CN" altLang="en-US" dirty="0"/>
          </a:p>
        </p:txBody>
      </p:sp>
    </p:spTree>
    <p:extLst>
      <p:ext uri="{BB962C8B-B14F-4D97-AF65-F5344CB8AC3E}">
        <p14:creationId xmlns:p14="http://schemas.microsoft.com/office/powerpoint/2010/main" val="3433721670"/>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360363" y="868363"/>
          <a:ext cx="8569324" cy="5338764"/>
        </p:xfrm>
        <a:graphic>
          <a:graphicData uri="http://schemas.openxmlformats.org/drawingml/2006/table">
            <a:tbl>
              <a:tblPr>
                <a:tableStyleId>{5C22544A-7EE6-4342-B048-85BDC9FD1C3A}</a:tableStyleId>
              </a:tblPr>
              <a:tblGrid>
                <a:gridCol w="694516">
                  <a:extLst>
                    <a:ext uri="{9D8B030D-6E8A-4147-A177-3AD203B41FA5}">
                      <a16:colId xmlns:a16="http://schemas.microsoft.com/office/drawing/2014/main" val="20000"/>
                    </a:ext>
                  </a:extLst>
                </a:gridCol>
                <a:gridCol w="585999">
                  <a:extLst>
                    <a:ext uri="{9D8B030D-6E8A-4147-A177-3AD203B41FA5}">
                      <a16:colId xmlns:a16="http://schemas.microsoft.com/office/drawing/2014/main" val="20001"/>
                    </a:ext>
                  </a:extLst>
                </a:gridCol>
                <a:gridCol w="824230">
                  <a:extLst>
                    <a:ext uri="{9D8B030D-6E8A-4147-A177-3AD203B41FA5}">
                      <a16:colId xmlns:a16="http://schemas.microsoft.com/office/drawing/2014/main" val="20002"/>
                    </a:ext>
                  </a:extLst>
                </a:gridCol>
                <a:gridCol w="526187">
                  <a:extLst>
                    <a:ext uri="{9D8B030D-6E8A-4147-A177-3AD203B41FA5}">
                      <a16:colId xmlns:a16="http://schemas.microsoft.com/office/drawing/2014/main" val="20003"/>
                    </a:ext>
                  </a:extLst>
                </a:gridCol>
                <a:gridCol w="614021">
                  <a:extLst>
                    <a:ext uri="{9D8B030D-6E8A-4147-A177-3AD203B41FA5}">
                      <a16:colId xmlns:a16="http://schemas.microsoft.com/office/drawing/2014/main" val="20004"/>
                    </a:ext>
                  </a:extLst>
                </a:gridCol>
                <a:gridCol w="595248">
                  <a:extLst>
                    <a:ext uri="{9D8B030D-6E8A-4147-A177-3AD203B41FA5}">
                      <a16:colId xmlns:a16="http://schemas.microsoft.com/office/drawing/2014/main" val="20005"/>
                    </a:ext>
                  </a:extLst>
                </a:gridCol>
                <a:gridCol w="624490">
                  <a:extLst>
                    <a:ext uri="{9D8B030D-6E8A-4147-A177-3AD203B41FA5}">
                      <a16:colId xmlns:a16="http://schemas.microsoft.com/office/drawing/2014/main" val="20006"/>
                    </a:ext>
                  </a:extLst>
                </a:gridCol>
                <a:gridCol w="576089">
                  <a:extLst>
                    <a:ext uri="{9D8B030D-6E8A-4147-A177-3AD203B41FA5}">
                      <a16:colId xmlns:a16="http://schemas.microsoft.com/office/drawing/2014/main" val="20007"/>
                    </a:ext>
                  </a:extLst>
                </a:gridCol>
                <a:gridCol w="619674">
                  <a:extLst>
                    <a:ext uri="{9D8B030D-6E8A-4147-A177-3AD203B41FA5}">
                      <a16:colId xmlns:a16="http://schemas.microsoft.com/office/drawing/2014/main" val="20008"/>
                    </a:ext>
                  </a:extLst>
                </a:gridCol>
                <a:gridCol w="690143">
                  <a:extLst>
                    <a:ext uri="{9D8B030D-6E8A-4147-A177-3AD203B41FA5}">
                      <a16:colId xmlns:a16="http://schemas.microsoft.com/office/drawing/2014/main" val="20009"/>
                    </a:ext>
                  </a:extLst>
                </a:gridCol>
                <a:gridCol w="698771">
                  <a:extLst>
                    <a:ext uri="{9D8B030D-6E8A-4147-A177-3AD203B41FA5}">
                      <a16:colId xmlns:a16="http://schemas.microsoft.com/office/drawing/2014/main" val="20010"/>
                    </a:ext>
                  </a:extLst>
                </a:gridCol>
                <a:gridCol w="814588">
                  <a:extLst>
                    <a:ext uri="{9D8B030D-6E8A-4147-A177-3AD203B41FA5}">
                      <a16:colId xmlns:a16="http://schemas.microsoft.com/office/drawing/2014/main" val="20011"/>
                    </a:ext>
                  </a:extLst>
                </a:gridCol>
                <a:gridCol w="705368">
                  <a:extLst>
                    <a:ext uri="{9D8B030D-6E8A-4147-A177-3AD203B41FA5}">
                      <a16:colId xmlns:a16="http://schemas.microsoft.com/office/drawing/2014/main" val="20012"/>
                    </a:ext>
                  </a:extLst>
                </a:gridCol>
              </a:tblGrid>
              <a:tr h="291688">
                <a:tc gridSpan="3">
                  <a:txBody>
                    <a:bodyPr/>
                    <a:lstStyle/>
                    <a:p>
                      <a:pPr algn="l" fontAlgn="ctr"/>
                      <a:r>
                        <a:rPr lang="en-US" sz="1600" b="1" u="none" strike="noStrike" dirty="0">
                          <a:solidFill>
                            <a:srgbClr val="FF0000"/>
                          </a:solidFill>
                          <a:effectLst/>
                        </a:rPr>
                        <a:t>Instruction Status</a:t>
                      </a:r>
                      <a:endParaRPr lang="en-US" sz="1600" b="1" i="0" u="none" strike="noStrike" dirty="0">
                        <a:solidFill>
                          <a:srgbClr val="FF0000"/>
                        </a:solidFill>
                        <a:effectLst/>
                        <a:latin typeface="宋体" panose="02010600030101010101" pitchFamily="2" charset="-122"/>
                        <a:ea typeface="宋体" panose="02010600030101010101" pitchFamily="2" charset="-122"/>
                      </a:endParaRP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ITER</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Inst.</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i</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Issue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Exec</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WR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Busy</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Fu</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1</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LD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0</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R1</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2~9</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a:effectLst/>
                        </a:rPr>
                        <a:t>　</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Load1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b="0" i="0" u="none" strike="noStrike" dirty="0" smtClean="0">
                          <a:solidFill>
                            <a:srgbClr val="FF00FF"/>
                          </a:solidFill>
                          <a:effectLst/>
                          <a:latin typeface="+mn-lt"/>
                          <a:ea typeface="+mn-ea"/>
                        </a:rPr>
                        <a:t>Yes</a:t>
                      </a:r>
                      <a:r>
                        <a:rPr lang="en-US" sz="1200" b="0" i="0" u="none" strike="noStrike" baseline="0" dirty="0" smtClean="0">
                          <a:solidFill>
                            <a:srgbClr val="FF00FF"/>
                          </a:solidFill>
                          <a:effectLst/>
                          <a:latin typeface="+mn-lt"/>
                          <a:ea typeface="+mn-ea"/>
                        </a:rPr>
                        <a:t> </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80</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MULTD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F2</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a:effectLst/>
                        </a:rPr>
                        <a:t>　</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dk1"/>
                          </a:solidFill>
                          <a:effectLst/>
                          <a:latin typeface="+mn-lt"/>
                          <a:ea typeface="+mn-ea"/>
                        </a:rPr>
                        <a:t>Yes</a:t>
                      </a:r>
                      <a:endParaRPr lang="en-US" sz="1200" b="0" i="0" u="none" strike="noStrike" dirty="0">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0000"/>
                          </a:solidFill>
                          <a:effectLst/>
                          <a:latin typeface="宋体" panose="02010600030101010101" pitchFamily="2" charset="-122"/>
                          <a:ea typeface="宋体" panose="02010600030101010101" pitchFamily="2" charset="-122"/>
                        </a:rPr>
                        <a:t>72</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SD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 </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0</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R1</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3</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4</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a:effectLst/>
                        </a:rPr>
                        <a:t>No</a:t>
                      </a:r>
                      <a:endParaRPr 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4"/>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a:t>
                      </a:r>
                      <a:endParaRPr lang="en-US" sz="1600" b="0" i="0" u="none" strike="noStrike" dirty="0">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Store1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b="0" i="0" u="none" strike="noStrike" dirty="0" smtClean="0">
                          <a:solidFill>
                            <a:srgbClr val="FF00FF"/>
                          </a:solidFill>
                          <a:effectLst/>
                          <a:latin typeface="+mn-lt"/>
                          <a:ea typeface="+mn-ea"/>
                        </a:rPr>
                        <a:t>YES</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80</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Mult1</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5"/>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7</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Store2</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Yes</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72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Mult2</a:t>
                      </a:r>
                    </a:p>
                  </a:txBody>
                  <a:tcPr marL="7620" marR="7620" marT="7619" marB="0" anchor="ctr"/>
                </a:tc>
                <a:extLst>
                  <a:ext uri="{0D108BD9-81ED-4DB2-BD59-A6C34878D82A}">
                    <a16:rowId xmlns:a16="http://schemas.microsoft.com/office/drawing/2014/main" val="1000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 </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8</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a:effectLst/>
                        </a:rPr>
                        <a:t>　</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Store3</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No</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7"/>
                  </a:ext>
                </a:extLst>
              </a:tr>
              <a:tr h="293236">
                <a:tc gridSpan="3">
                  <a:txBody>
                    <a:bodyPr/>
                    <a:lstStyle/>
                    <a:p>
                      <a:pPr marL="0" algn="l" defTabSz="914400" rtl="0" eaLnBrk="1" fontAlgn="ctr" latinLnBrk="0" hangingPunct="1"/>
                      <a:r>
                        <a:rPr lang="en-US" sz="1800" b="1" u="none" strike="noStrike" kern="1200" dirty="0">
                          <a:solidFill>
                            <a:srgbClr val="FF0000"/>
                          </a:solidFill>
                          <a:effectLst/>
                          <a:latin typeface="+mn-lt"/>
                          <a:ea typeface="+mn-ea"/>
                          <a:cs typeface="+mn-cs"/>
                        </a:rPr>
                        <a:t>Reservation Station:</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8"/>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Time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Name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Busy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Op</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Qj </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Qk</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Code</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9"/>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Add1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No</a:t>
                      </a:r>
                      <a:endParaRPr lang="en-US" sz="12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a:effectLst/>
                        </a:rPr>
                        <a:t>　</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a:effectLst/>
                        </a:rPr>
                        <a:t>No</a:t>
                      </a:r>
                      <a:endParaRPr lang="en-US" sz="12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MULTD</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F4</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F0</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a:effectLst/>
                        </a:rPr>
                        <a:t>No</a:t>
                      </a:r>
                      <a:endParaRPr 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F4 </a:t>
                      </a:r>
                      <a:endParaRPr lang="en-US"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0</a:t>
                      </a:r>
                      <a:endParaRPr lang="en-US" altLang="zh-CN"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b="0" i="0" u="none" strike="noStrike" dirty="0" smtClean="0">
                          <a:solidFill>
                            <a:srgbClr val="FF00FF"/>
                          </a:solidFill>
                          <a:effectLst/>
                          <a:latin typeface="+mn-lt"/>
                          <a:ea typeface="+mn-ea"/>
                        </a:rPr>
                        <a:t>Y</a:t>
                      </a:r>
                      <a:r>
                        <a:rPr lang="en-US" altLang="zh-CN" sz="1200" b="0" i="0" u="none" strike="noStrike" dirty="0" smtClean="0">
                          <a:solidFill>
                            <a:srgbClr val="FF00FF"/>
                          </a:solidFill>
                          <a:effectLst/>
                          <a:latin typeface="+mn-lt"/>
                          <a:ea typeface="+mn-ea"/>
                        </a:rPr>
                        <a:t>es</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err="1" smtClean="0">
                          <a:solidFill>
                            <a:srgbClr val="FF00FF"/>
                          </a:solidFill>
                          <a:effectLst/>
                          <a:latin typeface="宋体" panose="02010600030101010101" pitchFamily="2" charset="-122"/>
                          <a:ea typeface="宋体" panose="02010600030101010101" pitchFamily="2" charset="-122"/>
                        </a:rPr>
                        <a:t>Multd</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R(F2)</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Load1</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solidFill>
                            <a:srgbClr val="FF00FF"/>
                          </a:solidFill>
                          <a:effectLst/>
                        </a:rPr>
                        <a:t>　</a:t>
                      </a:r>
                      <a:endParaRPr lang="zh-CN" alt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SUBI</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#8</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u="none" strike="noStrike" dirty="0" smtClean="0">
                          <a:solidFill>
                            <a:srgbClr val="0070C0"/>
                          </a:solidFill>
                          <a:effectLst/>
                        </a:rPr>
                        <a:t>Yes</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u="none" strike="noStrike" dirty="0" err="1" smtClean="0">
                          <a:solidFill>
                            <a:srgbClr val="0070C0"/>
                          </a:solidFill>
                          <a:effectLst/>
                        </a:rPr>
                        <a:t>Multd</a:t>
                      </a:r>
                      <a:r>
                        <a:rPr lang="zh-CN" altLang="en-US" sz="1200" u="none" strike="noStrike" dirty="0">
                          <a:solidFill>
                            <a:srgbClr val="0070C0"/>
                          </a:solidFill>
                          <a:effectLst/>
                        </a:rPr>
                        <a:t>　</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solidFill>
                            <a:srgbClr val="0070C0"/>
                          </a:solidFill>
                          <a:effectLst/>
                        </a:rPr>
                        <a:t>　</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R(F2)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u="none" strike="noStrike" dirty="0" smtClean="0">
                          <a:solidFill>
                            <a:srgbClr val="0070C0"/>
                          </a:solidFill>
                          <a:effectLst/>
                        </a:rPr>
                        <a:t>Load2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BNEZ</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Loop</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4"/>
                  </a:ext>
                </a:extLst>
              </a:tr>
              <a:tr h="86832">
                <a:tc>
                  <a:txBody>
                    <a:bodyPr/>
                    <a:lstStyle/>
                    <a:p>
                      <a:pPr algn="l" fontAlgn="ctr"/>
                      <a:endParaRPr lang="zh-CN" altLang="en-US" sz="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5"/>
                  </a:ext>
                </a:extLst>
              </a:tr>
              <a:tr h="291688">
                <a:tc gridSpan="3">
                  <a:txBody>
                    <a:bodyPr/>
                    <a:lstStyle/>
                    <a:p>
                      <a:pPr marL="0" algn="l" defTabSz="914400" rtl="0" eaLnBrk="1" fontAlgn="ctr" latinLnBrk="0" hangingPunct="1"/>
                      <a:r>
                        <a:rPr lang="en-US" sz="1600" b="1" u="none" strike="noStrike" kern="1200" dirty="0">
                          <a:solidFill>
                            <a:srgbClr val="FF0000"/>
                          </a:solidFill>
                          <a:effectLst/>
                          <a:latin typeface="+mn-lt"/>
                          <a:ea typeface="+mn-ea"/>
                          <a:cs typeface="+mn-cs"/>
                        </a:rPr>
                        <a:t>Register Result Status</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Clock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F6</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F8</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F12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F30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7"/>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9</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72</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Load2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Mult2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8"/>
                  </a:ext>
                </a:extLst>
              </a:tr>
            </a:tbl>
          </a:graphicData>
        </a:graphic>
      </p:graphicFrame>
      <p:sp>
        <p:nvSpPr>
          <p:cNvPr id="6" name="Text Box 3"/>
          <p:cNvSpPr txBox="1">
            <a:spLocks noChangeArrowheads="1"/>
          </p:cNvSpPr>
          <p:nvPr/>
        </p:nvSpPr>
        <p:spPr bwMode="auto">
          <a:xfrm>
            <a:off x="457200" y="6276975"/>
            <a:ext cx="8229600" cy="444500"/>
          </a:xfrm>
          <a:prstGeom prst="rect">
            <a:avLst/>
          </a:prstGeom>
          <a:noFill/>
          <a:ln w="9525">
            <a:noFill/>
            <a:round/>
            <a:headEnd/>
            <a:tailEnd/>
          </a:ln>
        </p:spPr>
        <p:txBody>
          <a:bodyPr lIns="90360" tIns="44280" rIns="90360" bIns="44280"/>
          <a:lstStyle/>
          <a:p>
            <a:pPr marL="228600" indent="-228600" eaLnBrk="1" hangingPunct="1">
              <a:lnSpc>
                <a:spcPct val="80000"/>
              </a:lnSpc>
              <a:spcBef>
                <a:spcPts val="1000"/>
              </a:spcBef>
              <a:buClr>
                <a:srgbClr val="5B9BD5"/>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a:solidFill>
                  <a:srgbClr val="5B9BD5"/>
                </a:solidFill>
              </a:rPr>
              <a:t>Dispatching SUBI</a:t>
            </a:r>
            <a:r>
              <a:rPr lang="zh-CN" altLang="en-US" sz="2000">
                <a:solidFill>
                  <a:srgbClr val="5B9BD5"/>
                </a:solidFill>
              </a:rPr>
              <a:t>，</a:t>
            </a:r>
            <a:r>
              <a:rPr lang="en-US" altLang="zh-CN" sz="2000">
                <a:solidFill>
                  <a:srgbClr val="5B9BD5"/>
                </a:solidFill>
              </a:rPr>
              <a:t>Load1</a:t>
            </a:r>
            <a:r>
              <a:rPr lang="zh-CN" altLang="en-US" sz="2000">
                <a:solidFill>
                  <a:srgbClr val="5B9BD5"/>
                </a:solidFill>
              </a:rPr>
              <a:t>执行完毕</a:t>
            </a:r>
            <a:endParaRPr lang="en-US" altLang="zh-CN" sz="2000">
              <a:solidFill>
                <a:srgbClr val="5B9BD5"/>
              </a:solidFill>
            </a:endParaRPr>
          </a:p>
        </p:txBody>
      </p:sp>
      <p:sp>
        <p:nvSpPr>
          <p:cNvPr id="133406" name="文本框 1"/>
          <p:cNvSpPr txBox="1">
            <a:spLocks noChangeArrowheads="1"/>
          </p:cNvSpPr>
          <p:nvPr/>
        </p:nvSpPr>
        <p:spPr bwMode="auto">
          <a:xfrm>
            <a:off x="5373688" y="6073775"/>
            <a:ext cx="3898900" cy="647700"/>
          </a:xfrm>
          <a:prstGeom prst="rect">
            <a:avLst/>
          </a:prstGeom>
          <a:noFill/>
          <a:ln w="9525">
            <a:noFill/>
            <a:miter lim="800000"/>
            <a:headEnd/>
            <a:tailEnd/>
          </a:ln>
        </p:spPr>
        <p:txBody>
          <a:bodyPr>
            <a:spAutoFit/>
          </a:bodyPr>
          <a:lstStyle/>
          <a:p>
            <a:r>
              <a:rPr lang="en-US" altLang="zh-CN" b="1">
                <a:solidFill>
                  <a:srgbClr val="C00000"/>
                </a:solidFill>
              </a:rPr>
              <a:t>Load2  </a:t>
            </a:r>
            <a:r>
              <a:rPr lang="zh-CN" altLang="en-US" b="1">
                <a:solidFill>
                  <a:srgbClr val="C00000"/>
                </a:solidFill>
              </a:rPr>
              <a:t>是否可以进入执行阶段？</a:t>
            </a:r>
            <a:endParaRPr lang="en-US" altLang="zh-CN" b="1">
              <a:solidFill>
                <a:srgbClr val="C00000"/>
              </a:solidFill>
            </a:endParaRPr>
          </a:p>
          <a:p>
            <a:r>
              <a:rPr lang="en-US" altLang="zh-CN" b="1">
                <a:solidFill>
                  <a:srgbClr val="C00000"/>
                </a:solidFill>
              </a:rPr>
              <a:t>Store2 </a:t>
            </a:r>
            <a:r>
              <a:rPr lang="zh-CN" altLang="en-US" b="1">
                <a:solidFill>
                  <a:srgbClr val="C00000"/>
                </a:solidFill>
              </a:rPr>
              <a:t>是否可以进入执行阶段？</a:t>
            </a:r>
          </a:p>
        </p:txBody>
      </p:sp>
      <p:sp>
        <p:nvSpPr>
          <p:cNvPr id="2" name="标题 1"/>
          <p:cNvSpPr>
            <a:spLocks noGrp="1"/>
          </p:cNvSpPr>
          <p:nvPr>
            <p:ph type="title"/>
          </p:nvPr>
        </p:nvSpPr>
        <p:spPr/>
        <p:txBody>
          <a:bodyPr/>
          <a:lstStyle/>
          <a:p>
            <a:r>
              <a:rPr lang="en-US" altLang="zh-CN" smtClean="0"/>
              <a:t>Loop Example Cycle 9</a:t>
            </a:r>
            <a:endParaRPr lang="zh-CN" altLang="en-US" dirty="0"/>
          </a:p>
        </p:txBody>
      </p:sp>
    </p:spTree>
    <p:extLst>
      <p:ext uri="{BB962C8B-B14F-4D97-AF65-F5344CB8AC3E}">
        <p14:creationId xmlns:p14="http://schemas.microsoft.com/office/powerpoint/2010/main" val="3613567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additive="repl">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ppt_x</p:attrName>
                                        </p:attrNameLst>
                                      </p:cBhvr>
                                      <p:tavLst>
                                        <p:tav tm="100000">
                                          <p:val>
                                            <p:strVal val="1+#ppt_w/2"/>
                                          </p:val>
                                        </p:tav>
                                        <p:tav tm="100000">
                                          <p:val>
                                            <p:strVal val="#ppt_x"/>
                                          </p:val>
                                        </p:tav>
                                      </p:tavLst>
                                    </p:anim>
                                    <p:anim calcmode="lin" valueType="num">
                                      <p:cBhvr>
                                        <p:cTn id="8" dur="500" fill="hold"/>
                                        <p:tgtEl>
                                          <p:spTgt spid="6">
                                            <p:txEl>
                                              <p:pRg st="0" end="0"/>
                                            </p:txEl>
                                          </p:spTgt>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Text Box 2"/>
          <p:cNvSpPr txBox="1">
            <a:spLocks noChangeArrowheads="1"/>
          </p:cNvSpPr>
          <p:nvPr/>
        </p:nvSpPr>
        <p:spPr bwMode="auto">
          <a:xfrm>
            <a:off x="304800" y="6286500"/>
            <a:ext cx="6769100" cy="393700"/>
          </a:xfrm>
          <a:prstGeom prst="rect">
            <a:avLst/>
          </a:prstGeom>
          <a:noFill/>
          <a:ln w="9525">
            <a:noFill/>
            <a:round/>
            <a:headEnd/>
            <a:tailEnd/>
          </a:ln>
        </p:spPr>
        <p:txBody>
          <a:bodyPr/>
          <a:lstStyle/>
          <a:p>
            <a:pPr marL="228600" indent="-227013" eaLnBrk="1" hangingPunct="1">
              <a:lnSpc>
                <a:spcPct val="90000"/>
              </a:lnSpc>
              <a:spcBef>
                <a:spcPts val="10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a:solidFill>
                  <a:srgbClr val="0563C1"/>
                </a:solidFill>
              </a:rPr>
              <a:t> </a:t>
            </a:r>
            <a:r>
              <a:rPr lang="en-US" altLang="zh-CN" sz="2000" b="1">
                <a:solidFill>
                  <a:srgbClr val="0563C1"/>
                </a:solidFill>
              </a:rPr>
              <a:t>10 clocks: </a:t>
            </a:r>
            <a:r>
              <a:rPr lang="zh-CN" altLang="zh-CN" sz="2000" b="1">
                <a:solidFill>
                  <a:srgbClr val="0563C1"/>
                </a:solidFill>
              </a:rPr>
              <a:t>是否可以通过调整代码顺序使</a:t>
            </a:r>
            <a:r>
              <a:rPr lang="en-US" altLang="zh-CN" sz="2000" b="1">
                <a:solidFill>
                  <a:srgbClr val="0563C1"/>
                </a:solidFill>
              </a:rPr>
              <a:t>stalls</a:t>
            </a:r>
            <a:r>
              <a:rPr lang="zh-CN" altLang="zh-CN" sz="2000" b="1">
                <a:solidFill>
                  <a:srgbClr val="0563C1"/>
                </a:solidFill>
              </a:rPr>
              <a:t>减到最小</a:t>
            </a:r>
          </a:p>
        </p:txBody>
      </p:sp>
      <p:sp>
        <p:nvSpPr>
          <p:cNvPr id="70660" name="Rectangle 3"/>
          <p:cNvSpPr>
            <a:spLocks noChangeArrowheads="1"/>
          </p:cNvSpPr>
          <p:nvPr/>
        </p:nvSpPr>
        <p:spPr bwMode="auto">
          <a:xfrm>
            <a:off x="539750" y="1125538"/>
            <a:ext cx="8210550" cy="3854450"/>
          </a:xfrm>
          <a:prstGeom prst="rect">
            <a:avLst/>
          </a:prstGeom>
          <a:noFill/>
          <a:ln w="9525">
            <a:noFill/>
            <a:round/>
            <a:headEnd/>
            <a:tailEnd/>
          </a:ln>
        </p:spPr>
        <p:txBody>
          <a:bodyPr lIns="90360" tIns="44280" rIns="90360" bIns="44280"/>
          <a:lstStyle/>
          <a:p>
            <a:pPr marL="285750" indent="-284163" eaLnBrk="1" hangingPunct="1">
              <a:lnSpc>
                <a:spcPct val="90000"/>
              </a:lnSpc>
              <a:spcBef>
                <a:spcPts val="750"/>
              </a:spcBef>
              <a:buSzPct val="100000"/>
              <a:tabLst>
                <a:tab pos="285750" algn="l"/>
                <a:tab pos="1200150" algn="l"/>
                <a:tab pos="1998663" algn="l"/>
                <a:tab pos="3370263" algn="l"/>
                <a:tab pos="3656013" algn="l"/>
                <a:tab pos="4570413" algn="l"/>
                <a:tab pos="5484813" algn="l"/>
                <a:tab pos="6399213" algn="l"/>
                <a:tab pos="7313613" algn="l"/>
                <a:tab pos="8228013" algn="l"/>
                <a:tab pos="9142413" algn="l"/>
                <a:tab pos="10056813" algn="l"/>
              </a:tabLst>
            </a:pPr>
            <a:r>
              <a:rPr lang="en-US" altLang="zh-CN" sz="1400" b="1" dirty="0">
                <a:solidFill>
                  <a:srgbClr val="000000"/>
                </a:solidFill>
                <a:latin typeface="Arial" pitchFamily="34" charset="0"/>
              </a:rPr>
              <a:t> </a:t>
            </a:r>
            <a:r>
              <a:rPr lang="en-US" altLang="zh-CN" sz="1600" b="1" dirty="0">
                <a:solidFill>
                  <a:srgbClr val="000000"/>
                </a:solidFill>
                <a:latin typeface="Arial" pitchFamily="34" charset="0"/>
              </a:rPr>
              <a:t>1 Loop:	LD	</a:t>
            </a:r>
            <a:r>
              <a:rPr lang="en-US" altLang="zh-CN" sz="1600" b="1" dirty="0">
                <a:solidFill>
                  <a:srgbClr val="0563C1"/>
                </a:solidFill>
                <a:latin typeface="Arial" pitchFamily="34" charset="0"/>
              </a:rPr>
              <a:t>F0</a:t>
            </a:r>
            <a:r>
              <a:rPr lang="en-US" altLang="zh-CN" sz="1600" b="1" dirty="0">
                <a:solidFill>
                  <a:srgbClr val="000000"/>
                </a:solidFill>
                <a:latin typeface="Arial" pitchFamily="34" charset="0"/>
              </a:rPr>
              <a:t>,0(R1)	;F0=vector element</a:t>
            </a:r>
          </a:p>
          <a:p>
            <a:pPr marL="285750" indent="-284163" eaLnBrk="1" hangingPunct="1">
              <a:lnSpc>
                <a:spcPct val="90000"/>
              </a:lnSpc>
              <a:spcBef>
                <a:spcPts val="750"/>
              </a:spcBef>
              <a:buSzPct val="100000"/>
              <a:tabLst>
                <a:tab pos="285750" algn="l"/>
                <a:tab pos="1200150" algn="l"/>
                <a:tab pos="1998663" algn="l"/>
                <a:tab pos="3370263" algn="l"/>
                <a:tab pos="3656013" algn="l"/>
                <a:tab pos="4570413" algn="l"/>
                <a:tab pos="5484813" algn="l"/>
                <a:tab pos="6399213" algn="l"/>
                <a:tab pos="7313613" algn="l"/>
                <a:tab pos="8228013" algn="l"/>
                <a:tab pos="9142413" algn="l"/>
                <a:tab pos="10056813" algn="l"/>
              </a:tabLst>
            </a:pPr>
            <a:r>
              <a:rPr lang="en-US" altLang="zh-CN" sz="1600" b="1" dirty="0">
                <a:solidFill>
                  <a:srgbClr val="000000"/>
                </a:solidFill>
                <a:latin typeface="Arial" pitchFamily="34" charset="0"/>
              </a:rPr>
              <a:t> 2	                </a:t>
            </a:r>
            <a:r>
              <a:rPr lang="en-US" altLang="zh-CN" sz="1600" b="1" dirty="0">
                <a:solidFill>
                  <a:srgbClr val="0563C1"/>
                </a:solidFill>
                <a:latin typeface="Arial" pitchFamily="34" charset="0"/>
              </a:rPr>
              <a:t>stall</a:t>
            </a:r>
          </a:p>
          <a:p>
            <a:pPr marL="285750" indent="-284163" eaLnBrk="1" hangingPunct="1">
              <a:lnSpc>
                <a:spcPct val="90000"/>
              </a:lnSpc>
              <a:spcBef>
                <a:spcPts val="750"/>
              </a:spcBef>
              <a:buSzPct val="100000"/>
              <a:tabLst>
                <a:tab pos="285750" algn="l"/>
                <a:tab pos="1200150" algn="l"/>
                <a:tab pos="1998663" algn="l"/>
                <a:tab pos="3370263" algn="l"/>
                <a:tab pos="3656013" algn="l"/>
                <a:tab pos="4570413" algn="l"/>
                <a:tab pos="5484813" algn="l"/>
                <a:tab pos="6399213" algn="l"/>
                <a:tab pos="7313613" algn="l"/>
                <a:tab pos="8228013" algn="l"/>
                <a:tab pos="9142413" algn="l"/>
                <a:tab pos="10056813" algn="l"/>
              </a:tabLst>
            </a:pPr>
            <a:r>
              <a:rPr lang="en-US" altLang="zh-CN" sz="1600" b="1" dirty="0">
                <a:solidFill>
                  <a:srgbClr val="000000"/>
                </a:solidFill>
                <a:latin typeface="Arial" pitchFamily="34" charset="0"/>
              </a:rPr>
              <a:t> 3		ADDD	</a:t>
            </a:r>
            <a:r>
              <a:rPr lang="en-US" altLang="zh-CN" sz="1600" b="1" dirty="0">
                <a:solidFill>
                  <a:srgbClr val="FF0000"/>
                </a:solidFill>
                <a:latin typeface="Arial" pitchFamily="34" charset="0"/>
              </a:rPr>
              <a:t>F4</a:t>
            </a:r>
            <a:r>
              <a:rPr lang="en-US" altLang="zh-CN" sz="1600" b="1" dirty="0">
                <a:solidFill>
                  <a:srgbClr val="000000"/>
                </a:solidFill>
                <a:latin typeface="Arial" pitchFamily="34" charset="0"/>
              </a:rPr>
              <a:t>,</a:t>
            </a:r>
            <a:r>
              <a:rPr lang="en-US" altLang="zh-CN" sz="1600" b="1" dirty="0">
                <a:solidFill>
                  <a:srgbClr val="0563C1"/>
                </a:solidFill>
                <a:latin typeface="Arial" pitchFamily="34" charset="0"/>
              </a:rPr>
              <a:t>F0</a:t>
            </a:r>
            <a:r>
              <a:rPr lang="en-US" altLang="zh-CN" sz="1600" b="1" dirty="0">
                <a:solidFill>
                  <a:srgbClr val="000000"/>
                </a:solidFill>
                <a:latin typeface="Arial" pitchFamily="34" charset="0"/>
              </a:rPr>
              <a:t>,F2	;add scalar in F2</a:t>
            </a:r>
          </a:p>
          <a:p>
            <a:pPr marL="285750" indent="-284163" eaLnBrk="1" hangingPunct="1">
              <a:lnSpc>
                <a:spcPct val="90000"/>
              </a:lnSpc>
              <a:spcBef>
                <a:spcPts val="750"/>
              </a:spcBef>
              <a:buSzPct val="100000"/>
              <a:tabLst>
                <a:tab pos="285750" algn="l"/>
                <a:tab pos="1200150" algn="l"/>
                <a:tab pos="1998663" algn="l"/>
                <a:tab pos="3370263" algn="l"/>
                <a:tab pos="3656013" algn="l"/>
                <a:tab pos="4570413" algn="l"/>
                <a:tab pos="5484813" algn="l"/>
                <a:tab pos="6399213" algn="l"/>
                <a:tab pos="7313613" algn="l"/>
                <a:tab pos="8228013" algn="l"/>
                <a:tab pos="9142413" algn="l"/>
                <a:tab pos="10056813" algn="l"/>
              </a:tabLst>
            </a:pPr>
            <a:r>
              <a:rPr lang="en-US" altLang="zh-CN" sz="1600" b="1" dirty="0">
                <a:solidFill>
                  <a:srgbClr val="000000"/>
                </a:solidFill>
                <a:latin typeface="Arial" pitchFamily="34" charset="0"/>
              </a:rPr>
              <a:t> 4	                </a:t>
            </a:r>
            <a:r>
              <a:rPr lang="en-US" altLang="zh-CN" sz="1600" b="1" dirty="0">
                <a:solidFill>
                  <a:srgbClr val="0563C1"/>
                </a:solidFill>
                <a:latin typeface="Arial" pitchFamily="34" charset="0"/>
              </a:rPr>
              <a:t>stall</a:t>
            </a:r>
          </a:p>
          <a:p>
            <a:pPr marL="285750" indent="-284163" eaLnBrk="1" hangingPunct="1">
              <a:lnSpc>
                <a:spcPct val="90000"/>
              </a:lnSpc>
              <a:spcBef>
                <a:spcPts val="750"/>
              </a:spcBef>
              <a:buSzPct val="100000"/>
              <a:tabLst>
                <a:tab pos="285750" algn="l"/>
                <a:tab pos="1200150" algn="l"/>
                <a:tab pos="1998663" algn="l"/>
                <a:tab pos="3370263" algn="l"/>
                <a:tab pos="3656013" algn="l"/>
                <a:tab pos="4570413" algn="l"/>
                <a:tab pos="5484813" algn="l"/>
                <a:tab pos="6399213" algn="l"/>
                <a:tab pos="7313613" algn="l"/>
                <a:tab pos="8228013" algn="l"/>
                <a:tab pos="9142413" algn="l"/>
                <a:tab pos="10056813" algn="l"/>
              </a:tabLst>
            </a:pPr>
            <a:r>
              <a:rPr lang="en-US" altLang="zh-CN" sz="1600" b="1" dirty="0">
                <a:solidFill>
                  <a:srgbClr val="000000"/>
                </a:solidFill>
                <a:latin typeface="Arial" pitchFamily="34" charset="0"/>
              </a:rPr>
              <a:t> 5	                </a:t>
            </a:r>
            <a:r>
              <a:rPr lang="en-US" altLang="zh-CN" sz="1600" b="1" dirty="0">
                <a:solidFill>
                  <a:srgbClr val="0563C1"/>
                </a:solidFill>
                <a:latin typeface="Arial" pitchFamily="34" charset="0"/>
              </a:rPr>
              <a:t>stall</a:t>
            </a:r>
          </a:p>
          <a:p>
            <a:pPr marL="285750" indent="-284163" eaLnBrk="1" hangingPunct="1">
              <a:lnSpc>
                <a:spcPct val="90000"/>
              </a:lnSpc>
              <a:spcBef>
                <a:spcPts val="750"/>
              </a:spcBef>
              <a:buSzPct val="100000"/>
              <a:tabLst>
                <a:tab pos="285750" algn="l"/>
                <a:tab pos="1200150" algn="l"/>
                <a:tab pos="1998663" algn="l"/>
                <a:tab pos="3370263" algn="l"/>
                <a:tab pos="3656013" algn="l"/>
                <a:tab pos="4570413" algn="l"/>
                <a:tab pos="5484813" algn="l"/>
                <a:tab pos="6399213" algn="l"/>
                <a:tab pos="7313613" algn="l"/>
                <a:tab pos="8228013" algn="l"/>
                <a:tab pos="9142413" algn="l"/>
                <a:tab pos="10056813" algn="l"/>
              </a:tabLst>
            </a:pPr>
            <a:r>
              <a:rPr lang="en-US" altLang="zh-CN" sz="1600" b="1" dirty="0">
                <a:solidFill>
                  <a:srgbClr val="000000"/>
                </a:solidFill>
                <a:latin typeface="Arial" pitchFamily="34" charset="0"/>
              </a:rPr>
              <a:t> 6 	                SD	0(R1),</a:t>
            </a:r>
            <a:r>
              <a:rPr lang="en-US" altLang="zh-CN" sz="1600" b="1" dirty="0">
                <a:solidFill>
                  <a:srgbClr val="FF0000"/>
                </a:solidFill>
                <a:latin typeface="Arial" pitchFamily="34" charset="0"/>
              </a:rPr>
              <a:t>F4</a:t>
            </a:r>
            <a:r>
              <a:rPr lang="en-US" altLang="zh-CN" sz="1600" b="1" dirty="0">
                <a:solidFill>
                  <a:srgbClr val="000000"/>
                </a:solidFill>
                <a:latin typeface="Arial" pitchFamily="34" charset="0"/>
              </a:rPr>
              <a:t>	;store result</a:t>
            </a:r>
          </a:p>
          <a:p>
            <a:pPr marL="285750" indent="-284163" eaLnBrk="1" hangingPunct="1">
              <a:lnSpc>
                <a:spcPct val="90000"/>
              </a:lnSpc>
              <a:spcBef>
                <a:spcPts val="750"/>
              </a:spcBef>
              <a:buSzPct val="100000"/>
              <a:tabLst>
                <a:tab pos="285750" algn="l"/>
                <a:tab pos="1200150" algn="l"/>
                <a:tab pos="1998663" algn="l"/>
                <a:tab pos="3370263" algn="l"/>
                <a:tab pos="3656013" algn="l"/>
                <a:tab pos="4570413" algn="l"/>
                <a:tab pos="5484813" algn="l"/>
                <a:tab pos="6399213" algn="l"/>
                <a:tab pos="7313613" algn="l"/>
                <a:tab pos="8228013" algn="l"/>
                <a:tab pos="9142413" algn="l"/>
                <a:tab pos="10056813" algn="l"/>
              </a:tabLst>
            </a:pPr>
            <a:r>
              <a:rPr lang="en-US" altLang="zh-CN" sz="1600" b="1" dirty="0">
                <a:solidFill>
                  <a:srgbClr val="000000"/>
                </a:solidFill>
                <a:latin typeface="Arial" pitchFamily="34" charset="0"/>
              </a:rPr>
              <a:t> 7 	                SUBI	</a:t>
            </a:r>
            <a:r>
              <a:rPr lang="en-US" altLang="zh-CN" sz="1600" b="1" dirty="0">
                <a:solidFill>
                  <a:srgbClr val="C00000"/>
                </a:solidFill>
                <a:latin typeface="Arial" pitchFamily="34" charset="0"/>
              </a:rPr>
              <a:t>R1</a:t>
            </a:r>
            <a:r>
              <a:rPr lang="en-US" altLang="zh-CN" sz="1600" b="1" dirty="0">
                <a:solidFill>
                  <a:srgbClr val="000000"/>
                </a:solidFill>
                <a:latin typeface="Arial" pitchFamily="34" charset="0"/>
              </a:rPr>
              <a:t>,R1,8	;decrement pointer 8B (DW)</a:t>
            </a:r>
          </a:p>
          <a:p>
            <a:pPr marL="285750" indent="-284163" eaLnBrk="1" hangingPunct="1">
              <a:lnSpc>
                <a:spcPct val="90000"/>
              </a:lnSpc>
              <a:spcBef>
                <a:spcPts val="750"/>
              </a:spcBef>
              <a:buSzPct val="100000"/>
              <a:tabLst>
                <a:tab pos="285750" algn="l"/>
                <a:tab pos="1200150" algn="l"/>
                <a:tab pos="1998663" algn="l"/>
                <a:tab pos="3370263" algn="l"/>
                <a:tab pos="3656013" algn="l"/>
                <a:tab pos="4570413" algn="l"/>
                <a:tab pos="5484813" algn="l"/>
                <a:tab pos="6399213" algn="l"/>
                <a:tab pos="7313613" algn="l"/>
                <a:tab pos="8228013" algn="l"/>
                <a:tab pos="9142413" algn="l"/>
                <a:tab pos="10056813" algn="l"/>
              </a:tabLst>
            </a:pPr>
            <a:r>
              <a:rPr lang="en-US" altLang="zh-CN" sz="1600" b="1" dirty="0">
                <a:solidFill>
                  <a:srgbClr val="000000"/>
                </a:solidFill>
                <a:latin typeface="Arial" pitchFamily="34" charset="0"/>
              </a:rPr>
              <a:t> 8                  </a:t>
            </a:r>
            <a:r>
              <a:rPr lang="en-US" altLang="zh-CN" sz="1600" b="1" dirty="0">
                <a:solidFill>
                  <a:srgbClr val="0563C1"/>
                </a:solidFill>
                <a:latin typeface="Arial" pitchFamily="34" charset="0"/>
              </a:rPr>
              <a:t>stall   </a:t>
            </a:r>
            <a:r>
              <a:rPr lang="en-US" altLang="zh-CN" sz="1600" b="1" dirty="0">
                <a:solidFill>
                  <a:srgbClr val="000000"/>
                </a:solidFill>
                <a:latin typeface="Arial" pitchFamily="34" charset="0"/>
              </a:rPr>
              <a:t>                        </a:t>
            </a:r>
            <a:r>
              <a:rPr lang="en-US" altLang="zh-CN" sz="1600" b="1" dirty="0">
                <a:solidFill>
                  <a:srgbClr val="0563C1"/>
                </a:solidFill>
                <a:latin typeface="Arial" pitchFamily="34" charset="0"/>
              </a:rPr>
              <a:t>；</a:t>
            </a:r>
          </a:p>
          <a:p>
            <a:pPr marL="285750" indent="-284163" eaLnBrk="1" hangingPunct="1">
              <a:lnSpc>
                <a:spcPct val="90000"/>
              </a:lnSpc>
              <a:spcBef>
                <a:spcPts val="750"/>
              </a:spcBef>
              <a:buSzPct val="100000"/>
              <a:tabLst>
                <a:tab pos="285750" algn="l"/>
                <a:tab pos="1200150" algn="l"/>
                <a:tab pos="1998663" algn="l"/>
                <a:tab pos="3370263" algn="l"/>
                <a:tab pos="3656013" algn="l"/>
                <a:tab pos="4570413" algn="l"/>
                <a:tab pos="5484813" algn="l"/>
                <a:tab pos="6399213" algn="l"/>
                <a:tab pos="7313613" algn="l"/>
                <a:tab pos="8228013" algn="l"/>
                <a:tab pos="9142413" algn="l"/>
                <a:tab pos="10056813" algn="l"/>
              </a:tabLst>
            </a:pPr>
            <a:r>
              <a:rPr lang="zh-CN" altLang="zh-CN" sz="1600" b="1" dirty="0">
                <a:solidFill>
                  <a:srgbClr val="000000"/>
                </a:solidFill>
                <a:latin typeface="Arial" pitchFamily="34" charset="0"/>
              </a:rPr>
              <a:t> </a:t>
            </a:r>
            <a:r>
              <a:rPr lang="en-US" altLang="zh-CN" sz="1600" b="1" dirty="0">
                <a:solidFill>
                  <a:srgbClr val="000000"/>
                </a:solidFill>
                <a:latin typeface="Arial" pitchFamily="34" charset="0"/>
              </a:rPr>
              <a:t>9	                BNEZ	</a:t>
            </a:r>
            <a:r>
              <a:rPr lang="en-US" altLang="zh-CN" sz="1600" b="1" dirty="0">
                <a:solidFill>
                  <a:srgbClr val="C00000"/>
                </a:solidFill>
                <a:latin typeface="Arial" pitchFamily="34" charset="0"/>
              </a:rPr>
              <a:t>R1</a:t>
            </a:r>
            <a:r>
              <a:rPr lang="en-US" altLang="zh-CN" sz="1600" b="1" dirty="0">
                <a:solidFill>
                  <a:srgbClr val="000000"/>
                </a:solidFill>
                <a:latin typeface="Arial" pitchFamily="34" charset="0"/>
              </a:rPr>
              <a:t>,Loop	;branch R1!=zero</a:t>
            </a:r>
          </a:p>
          <a:p>
            <a:pPr marL="285750" indent="-284163" eaLnBrk="1" hangingPunct="1">
              <a:lnSpc>
                <a:spcPct val="90000"/>
              </a:lnSpc>
              <a:spcBef>
                <a:spcPts val="750"/>
              </a:spcBef>
              <a:buSzPct val="100000"/>
              <a:tabLst>
                <a:tab pos="285750" algn="l"/>
                <a:tab pos="1200150" algn="l"/>
                <a:tab pos="1998663" algn="l"/>
                <a:tab pos="3370263" algn="l"/>
                <a:tab pos="3656013" algn="l"/>
                <a:tab pos="4570413" algn="l"/>
                <a:tab pos="5484813" algn="l"/>
                <a:tab pos="6399213" algn="l"/>
                <a:tab pos="7313613" algn="l"/>
                <a:tab pos="8228013" algn="l"/>
                <a:tab pos="9142413" algn="l"/>
                <a:tab pos="10056813" algn="l"/>
              </a:tabLst>
            </a:pPr>
            <a:r>
              <a:rPr lang="en-US" altLang="zh-CN" sz="1600" b="1" dirty="0">
                <a:solidFill>
                  <a:srgbClr val="000000"/>
                </a:solidFill>
                <a:latin typeface="Arial" pitchFamily="34" charset="0"/>
              </a:rPr>
              <a:t> 10	                </a:t>
            </a:r>
            <a:r>
              <a:rPr lang="en-US" altLang="zh-CN" sz="1600" b="1" dirty="0">
                <a:solidFill>
                  <a:srgbClr val="0563C1"/>
                </a:solidFill>
                <a:latin typeface="Arial" pitchFamily="34" charset="0"/>
              </a:rPr>
              <a:t>stall                                  </a:t>
            </a:r>
            <a:r>
              <a:rPr lang="en-US" altLang="zh-CN" sz="1600" b="1" dirty="0">
                <a:solidFill>
                  <a:srgbClr val="000000"/>
                </a:solidFill>
                <a:latin typeface="Arial" pitchFamily="34" charset="0"/>
              </a:rPr>
              <a:t>;delayed branch slot</a:t>
            </a:r>
          </a:p>
        </p:txBody>
      </p:sp>
      <p:sp>
        <p:nvSpPr>
          <p:cNvPr id="70661" name="Rectangle 4"/>
          <p:cNvSpPr>
            <a:spLocks noChangeArrowheads="1"/>
          </p:cNvSpPr>
          <p:nvPr/>
        </p:nvSpPr>
        <p:spPr bwMode="auto">
          <a:xfrm>
            <a:off x="595313" y="4489450"/>
            <a:ext cx="7340600" cy="1797050"/>
          </a:xfrm>
          <a:prstGeom prst="rect">
            <a:avLst/>
          </a:prstGeom>
          <a:noFill/>
          <a:ln w="9525">
            <a:noFill/>
            <a:round/>
            <a:headEnd/>
            <a:tailEnd/>
          </a:ln>
        </p:spPr>
        <p:txBody>
          <a:bodyPr lIns="90360" tIns="44280" rIns="90360" bIns="44280"/>
          <a:lstStyle/>
          <a:p>
            <a:pPr eaLnBrk="1" hangingPunct="1">
              <a:lnSpc>
                <a:spcPct val="90000"/>
              </a:lnSpc>
              <a:spcBef>
                <a:spcPts val="600"/>
              </a:spcBef>
              <a:buSzPct val="100000"/>
              <a:tabLst>
                <a:tab pos="0" algn="l"/>
                <a:tab pos="2057400" algn="l"/>
                <a:tab pos="4572000" algn="l"/>
                <a:tab pos="5486400" algn="l"/>
                <a:tab pos="6400800" algn="l"/>
                <a:tab pos="7315200" algn="l"/>
                <a:tab pos="8229600" algn="l"/>
                <a:tab pos="9144000" algn="l"/>
                <a:tab pos="10058400" algn="l"/>
              </a:tabLst>
            </a:pPr>
            <a:r>
              <a:rPr lang="zh-CN" altLang="zh-CN" sz="1600" b="1" i="1" dirty="0">
                <a:solidFill>
                  <a:srgbClr val="000000"/>
                </a:solidFill>
                <a:latin typeface="Arial" pitchFamily="34" charset="0"/>
              </a:rPr>
              <a:t>产生结果的指令       使用结果的指令	所需的延时</a:t>
            </a:r>
          </a:p>
          <a:p>
            <a:pPr eaLnBrk="1" hangingPunct="1">
              <a:lnSpc>
                <a:spcPct val="90000"/>
              </a:lnSpc>
              <a:spcBef>
                <a:spcPts val="600"/>
              </a:spcBef>
              <a:buSzPct val="100000"/>
              <a:tabLst>
                <a:tab pos="0" algn="l"/>
                <a:tab pos="2057400" algn="l"/>
                <a:tab pos="4572000" algn="l"/>
                <a:tab pos="5486400" algn="l"/>
                <a:tab pos="6400800" algn="l"/>
                <a:tab pos="7315200" algn="l"/>
                <a:tab pos="8229600" algn="l"/>
                <a:tab pos="9144000" algn="l"/>
                <a:tab pos="10058400" algn="l"/>
              </a:tabLst>
            </a:pPr>
            <a:r>
              <a:rPr lang="en-US" altLang="zh-CN" sz="1600" b="1" dirty="0">
                <a:solidFill>
                  <a:srgbClr val="000000"/>
                </a:solidFill>
                <a:latin typeface="Arial" pitchFamily="34" charset="0"/>
              </a:rPr>
              <a:t>FP ALU op	Another FP ALU op	3</a:t>
            </a:r>
          </a:p>
          <a:p>
            <a:pPr eaLnBrk="1" hangingPunct="1">
              <a:lnSpc>
                <a:spcPct val="90000"/>
              </a:lnSpc>
              <a:spcBef>
                <a:spcPts val="600"/>
              </a:spcBef>
              <a:buSzPct val="100000"/>
              <a:tabLst>
                <a:tab pos="0" algn="l"/>
                <a:tab pos="2057400" algn="l"/>
                <a:tab pos="4572000" algn="l"/>
                <a:tab pos="5486400" algn="l"/>
                <a:tab pos="6400800" algn="l"/>
                <a:tab pos="7315200" algn="l"/>
                <a:tab pos="8229600" algn="l"/>
                <a:tab pos="9144000" algn="l"/>
                <a:tab pos="10058400" algn="l"/>
              </a:tabLst>
            </a:pPr>
            <a:r>
              <a:rPr lang="en-US" altLang="zh-CN" sz="1600" b="1" dirty="0">
                <a:solidFill>
                  <a:srgbClr val="000000"/>
                </a:solidFill>
                <a:latin typeface="Arial" pitchFamily="34" charset="0"/>
              </a:rPr>
              <a:t>FP ALU op	Store double	2 </a:t>
            </a:r>
          </a:p>
          <a:p>
            <a:pPr eaLnBrk="1" hangingPunct="1">
              <a:lnSpc>
                <a:spcPct val="90000"/>
              </a:lnSpc>
              <a:spcBef>
                <a:spcPts val="600"/>
              </a:spcBef>
              <a:buSzPct val="100000"/>
              <a:tabLst>
                <a:tab pos="0" algn="l"/>
                <a:tab pos="2057400" algn="l"/>
                <a:tab pos="4572000" algn="l"/>
                <a:tab pos="5486400" algn="l"/>
                <a:tab pos="6400800" algn="l"/>
                <a:tab pos="7315200" algn="l"/>
                <a:tab pos="8229600" algn="l"/>
                <a:tab pos="9144000" algn="l"/>
                <a:tab pos="10058400" algn="l"/>
              </a:tabLst>
            </a:pPr>
            <a:r>
              <a:rPr lang="en-US" altLang="zh-CN" sz="1600" b="1" dirty="0">
                <a:solidFill>
                  <a:srgbClr val="000000"/>
                </a:solidFill>
                <a:latin typeface="Arial" pitchFamily="34" charset="0"/>
              </a:rPr>
              <a:t>Load double	FP ALU op</a:t>
            </a:r>
            <a:r>
              <a:rPr lang="zh-CN" altLang="zh-CN" sz="1600" b="1" dirty="0">
                <a:solidFill>
                  <a:srgbClr val="000000"/>
                </a:solidFill>
                <a:latin typeface="Arial" pitchFamily="34" charset="0"/>
              </a:rPr>
              <a:t>	1</a:t>
            </a:r>
          </a:p>
          <a:p>
            <a:pPr eaLnBrk="1" hangingPunct="1">
              <a:lnSpc>
                <a:spcPct val="90000"/>
              </a:lnSpc>
              <a:spcBef>
                <a:spcPts val="600"/>
              </a:spcBef>
              <a:buSzPct val="100000"/>
              <a:tabLst>
                <a:tab pos="0" algn="l"/>
                <a:tab pos="2057400" algn="l"/>
                <a:tab pos="4572000" algn="l"/>
                <a:tab pos="5486400" algn="l"/>
                <a:tab pos="6400800" algn="l"/>
                <a:tab pos="7315200" algn="l"/>
                <a:tab pos="8229600" algn="l"/>
                <a:tab pos="9144000" algn="l"/>
                <a:tab pos="10058400" algn="l"/>
              </a:tabLst>
            </a:pPr>
            <a:r>
              <a:rPr lang="en-US" altLang="zh-CN" sz="1600" b="1" dirty="0">
                <a:solidFill>
                  <a:srgbClr val="000000"/>
                </a:solidFill>
                <a:latin typeface="Arial" pitchFamily="34" charset="0"/>
              </a:rPr>
              <a:t>Load double	Store double	0</a:t>
            </a:r>
          </a:p>
          <a:p>
            <a:pPr eaLnBrk="1" hangingPunct="1">
              <a:lnSpc>
                <a:spcPct val="90000"/>
              </a:lnSpc>
              <a:spcBef>
                <a:spcPts val="600"/>
              </a:spcBef>
              <a:buSzPct val="100000"/>
              <a:tabLst>
                <a:tab pos="0" algn="l"/>
                <a:tab pos="2057400" algn="l"/>
                <a:tab pos="4572000" algn="l"/>
                <a:tab pos="5486400" algn="l"/>
                <a:tab pos="6400800" algn="l"/>
                <a:tab pos="7315200" algn="l"/>
                <a:tab pos="8229600" algn="l"/>
                <a:tab pos="9144000" algn="l"/>
                <a:tab pos="10058400" algn="l"/>
              </a:tabLst>
            </a:pPr>
            <a:r>
              <a:rPr lang="en-US" altLang="zh-CN" sz="1600" b="1" dirty="0">
                <a:solidFill>
                  <a:srgbClr val="000000"/>
                </a:solidFill>
                <a:latin typeface="Arial" pitchFamily="34" charset="0"/>
              </a:rPr>
              <a:t>Integer op	Integer op	0</a:t>
            </a:r>
          </a:p>
        </p:txBody>
      </p:sp>
      <p:sp>
        <p:nvSpPr>
          <p:cNvPr id="70662" name="Text Box 5"/>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AA74588-A2B6-4CE1-B38F-1D3F75F25D14}"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2020/4/2</a:t>
            </a:fld>
            <a:endParaRPr lang="zh-CN" altLang="zh-CN" sz="1200">
              <a:solidFill>
                <a:srgbClr val="898989"/>
              </a:solidFill>
            </a:endParaRPr>
          </a:p>
        </p:txBody>
      </p:sp>
      <p:sp>
        <p:nvSpPr>
          <p:cNvPr id="70663" name="Text Box 6"/>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70664" name="Text Box 7"/>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9F68687-96BA-479B-B9B7-87434DC85090}"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12</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FP </a:t>
            </a:r>
            <a:r>
              <a:rPr lang="zh-CN" altLang="zh-CN" smtClean="0"/>
              <a:t>循环中的</a:t>
            </a:r>
            <a:r>
              <a:rPr lang="en-US" altLang="zh-CN" smtClean="0"/>
              <a:t>Stalls</a:t>
            </a:r>
            <a:endParaRPr lang="zh-CN" altLang="en-US" dirty="0"/>
          </a:p>
        </p:txBody>
      </p:sp>
    </p:spTree>
    <p:extLst>
      <p:ext uri="{BB962C8B-B14F-4D97-AF65-F5344CB8AC3E}">
        <p14:creationId xmlns:p14="http://schemas.microsoft.com/office/powerpoint/2010/main" val="2098856175"/>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3998565482"/>
              </p:ext>
            </p:extLst>
          </p:nvPr>
        </p:nvGraphicFramePr>
        <p:xfrm>
          <a:off x="360363" y="968119"/>
          <a:ext cx="8569324" cy="5338764"/>
        </p:xfrm>
        <a:graphic>
          <a:graphicData uri="http://schemas.openxmlformats.org/drawingml/2006/table">
            <a:tbl>
              <a:tblPr>
                <a:tableStyleId>{5C22544A-7EE6-4342-B048-85BDC9FD1C3A}</a:tableStyleId>
              </a:tblPr>
              <a:tblGrid>
                <a:gridCol w="694516">
                  <a:extLst>
                    <a:ext uri="{9D8B030D-6E8A-4147-A177-3AD203B41FA5}">
                      <a16:colId xmlns:a16="http://schemas.microsoft.com/office/drawing/2014/main" val="20000"/>
                    </a:ext>
                  </a:extLst>
                </a:gridCol>
                <a:gridCol w="585999">
                  <a:extLst>
                    <a:ext uri="{9D8B030D-6E8A-4147-A177-3AD203B41FA5}">
                      <a16:colId xmlns:a16="http://schemas.microsoft.com/office/drawing/2014/main" val="20001"/>
                    </a:ext>
                  </a:extLst>
                </a:gridCol>
                <a:gridCol w="824230">
                  <a:extLst>
                    <a:ext uri="{9D8B030D-6E8A-4147-A177-3AD203B41FA5}">
                      <a16:colId xmlns:a16="http://schemas.microsoft.com/office/drawing/2014/main" val="20002"/>
                    </a:ext>
                  </a:extLst>
                </a:gridCol>
                <a:gridCol w="526187">
                  <a:extLst>
                    <a:ext uri="{9D8B030D-6E8A-4147-A177-3AD203B41FA5}">
                      <a16:colId xmlns:a16="http://schemas.microsoft.com/office/drawing/2014/main" val="20003"/>
                    </a:ext>
                  </a:extLst>
                </a:gridCol>
                <a:gridCol w="614021">
                  <a:extLst>
                    <a:ext uri="{9D8B030D-6E8A-4147-A177-3AD203B41FA5}">
                      <a16:colId xmlns:a16="http://schemas.microsoft.com/office/drawing/2014/main" val="20004"/>
                    </a:ext>
                  </a:extLst>
                </a:gridCol>
                <a:gridCol w="595248">
                  <a:extLst>
                    <a:ext uri="{9D8B030D-6E8A-4147-A177-3AD203B41FA5}">
                      <a16:colId xmlns:a16="http://schemas.microsoft.com/office/drawing/2014/main" val="20005"/>
                    </a:ext>
                  </a:extLst>
                </a:gridCol>
                <a:gridCol w="624490">
                  <a:extLst>
                    <a:ext uri="{9D8B030D-6E8A-4147-A177-3AD203B41FA5}">
                      <a16:colId xmlns:a16="http://schemas.microsoft.com/office/drawing/2014/main" val="20006"/>
                    </a:ext>
                  </a:extLst>
                </a:gridCol>
                <a:gridCol w="576089">
                  <a:extLst>
                    <a:ext uri="{9D8B030D-6E8A-4147-A177-3AD203B41FA5}">
                      <a16:colId xmlns:a16="http://schemas.microsoft.com/office/drawing/2014/main" val="20007"/>
                    </a:ext>
                  </a:extLst>
                </a:gridCol>
                <a:gridCol w="619674">
                  <a:extLst>
                    <a:ext uri="{9D8B030D-6E8A-4147-A177-3AD203B41FA5}">
                      <a16:colId xmlns:a16="http://schemas.microsoft.com/office/drawing/2014/main" val="20008"/>
                    </a:ext>
                  </a:extLst>
                </a:gridCol>
                <a:gridCol w="690143">
                  <a:extLst>
                    <a:ext uri="{9D8B030D-6E8A-4147-A177-3AD203B41FA5}">
                      <a16:colId xmlns:a16="http://schemas.microsoft.com/office/drawing/2014/main" val="20009"/>
                    </a:ext>
                  </a:extLst>
                </a:gridCol>
                <a:gridCol w="698771">
                  <a:extLst>
                    <a:ext uri="{9D8B030D-6E8A-4147-A177-3AD203B41FA5}">
                      <a16:colId xmlns:a16="http://schemas.microsoft.com/office/drawing/2014/main" val="20010"/>
                    </a:ext>
                  </a:extLst>
                </a:gridCol>
                <a:gridCol w="814588">
                  <a:extLst>
                    <a:ext uri="{9D8B030D-6E8A-4147-A177-3AD203B41FA5}">
                      <a16:colId xmlns:a16="http://schemas.microsoft.com/office/drawing/2014/main" val="20011"/>
                    </a:ext>
                  </a:extLst>
                </a:gridCol>
                <a:gridCol w="705368">
                  <a:extLst>
                    <a:ext uri="{9D8B030D-6E8A-4147-A177-3AD203B41FA5}">
                      <a16:colId xmlns:a16="http://schemas.microsoft.com/office/drawing/2014/main" val="20012"/>
                    </a:ext>
                  </a:extLst>
                </a:gridCol>
              </a:tblGrid>
              <a:tr h="291688">
                <a:tc gridSpan="3">
                  <a:txBody>
                    <a:bodyPr/>
                    <a:lstStyle/>
                    <a:p>
                      <a:pPr algn="l" fontAlgn="ctr"/>
                      <a:r>
                        <a:rPr lang="en-US" sz="1600" b="1" u="none" strike="noStrike" dirty="0">
                          <a:solidFill>
                            <a:srgbClr val="FF0000"/>
                          </a:solidFill>
                          <a:effectLst/>
                        </a:rPr>
                        <a:t>Instruction Status</a:t>
                      </a:r>
                      <a:endParaRPr lang="en-US" sz="1600" b="1" i="0" u="none" strike="noStrike" dirty="0">
                        <a:solidFill>
                          <a:srgbClr val="FF0000"/>
                        </a:solidFill>
                        <a:effectLst/>
                        <a:latin typeface="宋体" panose="02010600030101010101" pitchFamily="2" charset="-122"/>
                        <a:ea typeface="宋体" panose="02010600030101010101" pitchFamily="2" charset="-122"/>
                      </a:endParaRP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ITER</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Inst.</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i</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Issue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Exec</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WR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Busy</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Fu</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1</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LD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0</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R1</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2~9</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10</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Load1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mn-lt"/>
                          <a:ea typeface="+mn-ea"/>
                        </a:rPr>
                        <a:t>No</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MULTD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F2</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a:effectLst/>
                        </a:rPr>
                        <a:t>　</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dk1"/>
                          </a:solidFill>
                          <a:effectLst/>
                          <a:latin typeface="+mn-lt"/>
                          <a:ea typeface="+mn-ea"/>
                        </a:rPr>
                        <a:t>Yes</a:t>
                      </a:r>
                      <a:endParaRPr lang="en-US" sz="1200" b="0" i="0" u="none" strike="noStrike" dirty="0">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0000"/>
                          </a:solidFill>
                          <a:effectLst/>
                          <a:latin typeface="宋体" panose="02010600030101010101" pitchFamily="2" charset="-122"/>
                          <a:ea typeface="宋体" panose="02010600030101010101" pitchFamily="2" charset="-122"/>
                        </a:rPr>
                        <a:t>72</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SD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 </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0</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R1</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3</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4</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a:effectLst/>
                        </a:rPr>
                        <a:t>No</a:t>
                      </a:r>
                      <a:endParaRPr 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4"/>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a:t>
                      </a:r>
                      <a:endParaRPr lang="en-US" sz="1600" b="0" i="0" u="none" strike="noStrike" dirty="0">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Store1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b="0" i="0" u="none" strike="noStrike" dirty="0" smtClean="0">
                          <a:solidFill>
                            <a:srgbClr val="FF00FF"/>
                          </a:solidFill>
                          <a:effectLst/>
                          <a:latin typeface="+mn-lt"/>
                          <a:ea typeface="+mn-ea"/>
                        </a:rPr>
                        <a:t>YES</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80</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Mult1</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5"/>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7</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Store2</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Yes</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72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Mult2</a:t>
                      </a:r>
                    </a:p>
                  </a:txBody>
                  <a:tcPr marL="7620" marR="7620" marT="7619" marB="0" anchor="ctr"/>
                </a:tc>
                <a:extLst>
                  <a:ext uri="{0D108BD9-81ED-4DB2-BD59-A6C34878D82A}">
                    <a16:rowId xmlns:a16="http://schemas.microsoft.com/office/drawing/2014/main" val="1000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 </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8</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a:effectLst/>
                        </a:rPr>
                        <a:t>　</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Store3</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No</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7"/>
                  </a:ext>
                </a:extLst>
              </a:tr>
              <a:tr h="293236">
                <a:tc gridSpan="3">
                  <a:txBody>
                    <a:bodyPr/>
                    <a:lstStyle/>
                    <a:p>
                      <a:pPr marL="0" algn="l" defTabSz="914400" rtl="0" eaLnBrk="1" fontAlgn="ctr" latinLnBrk="0" hangingPunct="1"/>
                      <a:r>
                        <a:rPr lang="en-US" sz="1800" b="1" u="none" strike="noStrike" kern="1200" dirty="0">
                          <a:solidFill>
                            <a:srgbClr val="FF0000"/>
                          </a:solidFill>
                          <a:effectLst/>
                          <a:latin typeface="+mn-lt"/>
                          <a:ea typeface="+mn-ea"/>
                          <a:cs typeface="+mn-cs"/>
                        </a:rPr>
                        <a:t>Reservation Station:</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8"/>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Time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Name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Busy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Op</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Qj </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Qk</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Code</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9"/>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Add1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No</a:t>
                      </a:r>
                      <a:endParaRPr lang="en-US" sz="12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a:effectLst/>
                        </a:rPr>
                        <a:t>　</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a:effectLst/>
                        </a:rPr>
                        <a:t>No</a:t>
                      </a:r>
                      <a:endParaRPr lang="en-US" sz="12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MULTD</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F4</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F0</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a:effectLst/>
                        </a:rPr>
                        <a:t>No</a:t>
                      </a:r>
                      <a:endParaRPr 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F4 </a:t>
                      </a:r>
                      <a:endParaRPr lang="en-US"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0</a:t>
                      </a:r>
                      <a:endParaRPr lang="en-US" altLang="zh-CN"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4</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b="0" i="0" u="none" strike="noStrike" dirty="0" smtClean="0">
                          <a:solidFill>
                            <a:srgbClr val="FF00FF"/>
                          </a:solidFill>
                          <a:effectLst/>
                          <a:latin typeface="+mn-lt"/>
                          <a:ea typeface="+mn-ea"/>
                        </a:rPr>
                        <a:t>Y</a:t>
                      </a:r>
                      <a:r>
                        <a:rPr lang="en-US" altLang="zh-CN" sz="1200" b="0" i="0" u="none" strike="noStrike" dirty="0" smtClean="0">
                          <a:solidFill>
                            <a:srgbClr val="FF00FF"/>
                          </a:solidFill>
                          <a:effectLst/>
                          <a:latin typeface="+mn-lt"/>
                          <a:ea typeface="+mn-ea"/>
                        </a:rPr>
                        <a:t>es</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err="1" smtClean="0">
                          <a:solidFill>
                            <a:srgbClr val="FF00FF"/>
                          </a:solidFill>
                          <a:effectLst/>
                          <a:latin typeface="宋体" panose="02010600030101010101" pitchFamily="2" charset="-122"/>
                          <a:ea typeface="宋体" panose="02010600030101010101" pitchFamily="2" charset="-122"/>
                        </a:rPr>
                        <a:t>Multd</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M[80]</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R(F2)</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solidFill>
                            <a:srgbClr val="FF00FF"/>
                          </a:solidFill>
                          <a:effectLst/>
                        </a:rPr>
                        <a:t>　</a:t>
                      </a:r>
                      <a:endParaRPr lang="zh-CN" alt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SUBI</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#8</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u="none" strike="noStrike" dirty="0" smtClean="0">
                          <a:solidFill>
                            <a:srgbClr val="0070C0"/>
                          </a:solidFill>
                          <a:effectLst/>
                        </a:rPr>
                        <a:t>Yes</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u="none" strike="noStrike" dirty="0" err="1" smtClean="0">
                          <a:solidFill>
                            <a:srgbClr val="0070C0"/>
                          </a:solidFill>
                          <a:effectLst/>
                        </a:rPr>
                        <a:t>Multd</a:t>
                      </a:r>
                      <a:r>
                        <a:rPr lang="zh-CN" altLang="en-US" sz="1200" u="none" strike="noStrike" dirty="0">
                          <a:solidFill>
                            <a:srgbClr val="0070C0"/>
                          </a:solidFill>
                          <a:effectLst/>
                        </a:rPr>
                        <a:t>　</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solidFill>
                            <a:srgbClr val="0070C0"/>
                          </a:solidFill>
                          <a:effectLst/>
                        </a:rPr>
                        <a:t>　</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R(F2)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u="none" strike="noStrike" dirty="0" smtClean="0">
                          <a:solidFill>
                            <a:srgbClr val="0070C0"/>
                          </a:solidFill>
                          <a:effectLst/>
                        </a:rPr>
                        <a:t>Load2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BNEZ</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Loop</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4"/>
                  </a:ext>
                </a:extLst>
              </a:tr>
              <a:tr h="86832">
                <a:tc>
                  <a:txBody>
                    <a:bodyPr/>
                    <a:lstStyle/>
                    <a:p>
                      <a:pPr algn="l" fontAlgn="ctr"/>
                      <a:endParaRPr lang="zh-CN" altLang="en-US" sz="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5"/>
                  </a:ext>
                </a:extLst>
              </a:tr>
              <a:tr h="291688">
                <a:tc gridSpan="3">
                  <a:txBody>
                    <a:bodyPr/>
                    <a:lstStyle/>
                    <a:p>
                      <a:pPr marL="0" algn="l" defTabSz="914400" rtl="0" eaLnBrk="1" fontAlgn="ctr" latinLnBrk="0" hangingPunct="1"/>
                      <a:r>
                        <a:rPr lang="en-US" sz="1600" b="1" u="none" strike="noStrike" kern="1200" dirty="0">
                          <a:solidFill>
                            <a:srgbClr val="FF0000"/>
                          </a:solidFill>
                          <a:effectLst/>
                          <a:latin typeface="+mn-lt"/>
                          <a:ea typeface="+mn-ea"/>
                          <a:cs typeface="+mn-cs"/>
                        </a:rPr>
                        <a:t>Register Result Status</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Clock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F6</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F8</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F12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F30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7"/>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10</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64</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Load2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Mult2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8"/>
                  </a:ext>
                </a:extLst>
              </a:tr>
            </a:tbl>
          </a:graphicData>
        </a:graphic>
      </p:graphicFrame>
      <p:sp>
        <p:nvSpPr>
          <p:cNvPr id="6" name="Text Box 3"/>
          <p:cNvSpPr txBox="1">
            <a:spLocks noChangeArrowheads="1"/>
          </p:cNvSpPr>
          <p:nvPr/>
        </p:nvSpPr>
        <p:spPr bwMode="auto">
          <a:xfrm>
            <a:off x="457200" y="6276975"/>
            <a:ext cx="8229600" cy="444500"/>
          </a:xfrm>
          <a:prstGeom prst="rect">
            <a:avLst/>
          </a:prstGeom>
          <a:noFill/>
          <a:ln w="9525">
            <a:noFill/>
            <a:round/>
            <a:headEnd/>
            <a:tailEnd/>
          </a:ln>
        </p:spPr>
        <p:txBody>
          <a:bodyPr lIns="90360" tIns="44280" rIns="90360" bIns="44280"/>
          <a:lstStyle/>
          <a:p>
            <a:pPr marL="228600" indent="-228600" eaLnBrk="1" hangingPunct="1">
              <a:lnSpc>
                <a:spcPct val="80000"/>
              </a:lnSpc>
              <a:spcBef>
                <a:spcPts val="1000"/>
              </a:spcBef>
              <a:buClr>
                <a:srgbClr val="5B9BD5"/>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a:solidFill>
                  <a:srgbClr val="5B9BD5"/>
                </a:solidFill>
              </a:rPr>
              <a:t>Dispatching BNEZ</a:t>
            </a:r>
            <a:r>
              <a:rPr lang="zh-CN" altLang="en-US" sz="2000">
                <a:solidFill>
                  <a:srgbClr val="5B9BD5"/>
                </a:solidFill>
              </a:rPr>
              <a:t>，</a:t>
            </a:r>
            <a:r>
              <a:rPr lang="en-US" altLang="zh-CN" sz="2000">
                <a:solidFill>
                  <a:srgbClr val="5B9BD5"/>
                </a:solidFill>
              </a:rPr>
              <a:t>Load1</a:t>
            </a:r>
            <a:r>
              <a:rPr lang="zh-CN" altLang="en-US" sz="2000">
                <a:solidFill>
                  <a:srgbClr val="5B9BD5"/>
                </a:solidFill>
              </a:rPr>
              <a:t>写结果</a:t>
            </a:r>
            <a:endParaRPr lang="en-US" altLang="zh-CN" sz="2000">
              <a:solidFill>
                <a:srgbClr val="5B9BD5"/>
              </a:solidFill>
            </a:endParaRPr>
          </a:p>
        </p:txBody>
      </p:sp>
      <p:sp>
        <p:nvSpPr>
          <p:cNvPr id="2" name="标题 1"/>
          <p:cNvSpPr>
            <a:spLocks noGrp="1"/>
          </p:cNvSpPr>
          <p:nvPr>
            <p:ph type="title"/>
          </p:nvPr>
        </p:nvSpPr>
        <p:spPr/>
        <p:txBody>
          <a:bodyPr/>
          <a:lstStyle/>
          <a:p>
            <a:r>
              <a:rPr lang="en-US" altLang="zh-CN" smtClean="0"/>
              <a:t>Loop Example Cycle 10</a:t>
            </a:r>
            <a:endParaRPr lang="zh-CN" altLang="en-US" dirty="0"/>
          </a:p>
        </p:txBody>
      </p:sp>
    </p:spTree>
    <p:extLst>
      <p:ext uri="{BB962C8B-B14F-4D97-AF65-F5344CB8AC3E}">
        <p14:creationId xmlns:p14="http://schemas.microsoft.com/office/powerpoint/2010/main" val="40376974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additive="repl">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ppt_x</p:attrName>
                                        </p:attrNameLst>
                                      </p:cBhvr>
                                      <p:tavLst>
                                        <p:tav tm="100000">
                                          <p:val>
                                            <p:strVal val="1+#ppt_w/2"/>
                                          </p:val>
                                        </p:tav>
                                        <p:tav tm="100000">
                                          <p:val>
                                            <p:strVal val="#ppt_x"/>
                                          </p:val>
                                        </p:tav>
                                      </p:tavLst>
                                    </p:anim>
                                    <p:anim calcmode="lin" valueType="num">
                                      <p:cBhvr>
                                        <p:cTn id="8" dur="500" fill="hold"/>
                                        <p:tgtEl>
                                          <p:spTgt spid="6">
                                            <p:txEl>
                                              <p:pRg st="0" end="0"/>
                                            </p:txEl>
                                          </p:spTgt>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582883279"/>
              </p:ext>
            </p:extLst>
          </p:nvPr>
        </p:nvGraphicFramePr>
        <p:xfrm>
          <a:off x="360363" y="959806"/>
          <a:ext cx="8569324" cy="5338764"/>
        </p:xfrm>
        <a:graphic>
          <a:graphicData uri="http://schemas.openxmlformats.org/drawingml/2006/table">
            <a:tbl>
              <a:tblPr>
                <a:tableStyleId>{5C22544A-7EE6-4342-B048-85BDC9FD1C3A}</a:tableStyleId>
              </a:tblPr>
              <a:tblGrid>
                <a:gridCol w="694516">
                  <a:extLst>
                    <a:ext uri="{9D8B030D-6E8A-4147-A177-3AD203B41FA5}">
                      <a16:colId xmlns:a16="http://schemas.microsoft.com/office/drawing/2014/main" val="20000"/>
                    </a:ext>
                  </a:extLst>
                </a:gridCol>
                <a:gridCol w="585999">
                  <a:extLst>
                    <a:ext uri="{9D8B030D-6E8A-4147-A177-3AD203B41FA5}">
                      <a16:colId xmlns:a16="http://schemas.microsoft.com/office/drawing/2014/main" val="20001"/>
                    </a:ext>
                  </a:extLst>
                </a:gridCol>
                <a:gridCol w="824230">
                  <a:extLst>
                    <a:ext uri="{9D8B030D-6E8A-4147-A177-3AD203B41FA5}">
                      <a16:colId xmlns:a16="http://schemas.microsoft.com/office/drawing/2014/main" val="20002"/>
                    </a:ext>
                  </a:extLst>
                </a:gridCol>
                <a:gridCol w="526187">
                  <a:extLst>
                    <a:ext uri="{9D8B030D-6E8A-4147-A177-3AD203B41FA5}">
                      <a16:colId xmlns:a16="http://schemas.microsoft.com/office/drawing/2014/main" val="20003"/>
                    </a:ext>
                  </a:extLst>
                </a:gridCol>
                <a:gridCol w="614021">
                  <a:extLst>
                    <a:ext uri="{9D8B030D-6E8A-4147-A177-3AD203B41FA5}">
                      <a16:colId xmlns:a16="http://schemas.microsoft.com/office/drawing/2014/main" val="20004"/>
                    </a:ext>
                  </a:extLst>
                </a:gridCol>
                <a:gridCol w="595248">
                  <a:extLst>
                    <a:ext uri="{9D8B030D-6E8A-4147-A177-3AD203B41FA5}">
                      <a16:colId xmlns:a16="http://schemas.microsoft.com/office/drawing/2014/main" val="20005"/>
                    </a:ext>
                  </a:extLst>
                </a:gridCol>
                <a:gridCol w="624490">
                  <a:extLst>
                    <a:ext uri="{9D8B030D-6E8A-4147-A177-3AD203B41FA5}">
                      <a16:colId xmlns:a16="http://schemas.microsoft.com/office/drawing/2014/main" val="20006"/>
                    </a:ext>
                  </a:extLst>
                </a:gridCol>
                <a:gridCol w="576089">
                  <a:extLst>
                    <a:ext uri="{9D8B030D-6E8A-4147-A177-3AD203B41FA5}">
                      <a16:colId xmlns:a16="http://schemas.microsoft.com/office/drawing/2014/main" val="20007"/>
                    </a:ext>
                  </a:extLst>
                </a:gridCol>
                <a:gridCol w="619674">
                  <a:extLst>
                    <a:ext uri="{9D8B030D-6E8A-4147-A177-3AD203B41FA5}">
                      <a16:colId xmlns:a16="http://schemas.microsoft.com/office/drawing/2014/main" val="20008"/>
                    </a:ext>
                  </a:extLst>
                </a:gridCol>
                <a:gridCol w="690143">
                  <a:extLst>
                    <a:ext uri="{9D8B030D-6E8A-4147-A177-3AD203B41FA5}">
                      <a16:colId xmlns:a16="http://schemas.microsoft.com/office/drawing/2014/main" val="20009"/>
                    </a:ext>
                  </a:extLst>
                </a:gridCol>
                <a:gridCol w="698771">
                  <a:extLst>
                    <a:ext uri="{9D8B030D-6E8A-4147-A177-3AD203B41FA5}">
                      <a16:colId xmlns:a16="http://schemas.microsoft.com/office/drawing/2014/main" val="20010"/>
                    </a:ext>
                  </a:extLst>
                </a:gridCol>
                <a:gridCol w="814588">
                  <a:extLst>
                    <a:ext uri="{9D8B030D-6E8A-4147-A177-3AD203B41FA5}">
                      <a16:colId xmlns:a16="http://schemas.microsoft.com/office/drawing/2014/main" val="20011"/>
                    </a:ext>
                  </a:extLst>
                </a:gridCol>
                <a:gridCol w="705368">
                  <a:extLst>
                    <a:ext uri="{9D8B030D-6E8A-4147-A177-3AD203B41FA5}">
                      <a16:colId xmlns:a16="http://schemas.microsoft.com/office/drawing/2014/main" val="20012"/>
                    </a:ext>
                  </a:extLst>
                </a:gridCol>
              </a:tblGrid>
              <a:tr h="291688">
                <a:tc gridSpan="3">
                  <a:txBody>
                    <a:bodyPr/>
                    <a:lstStyle/>
                    <a:p>
                      <a:pPr algn="l" fontAlgn="ctr"/>
                      <a:r>
                        <a:rPr lang="en-US" sz="1600" b="1" u="none" strike="noStrike" dirty="0">
                          <a:solidFill>
                            <a:srgbClr val="FF0000"/>
                          </a:solidFill>
                          <a:effectLst/>
                        </a:rPr>
                        <a:t>Instruction Status</a:t>
                      </a:r>
                      <a:endParaRPr lang="en-US" sz="1600" b="1" i="0" u="none" strike="noStrike" dirty="0">
                        <a:solidFill>
                          <a:srgbClr val="FF0000"/>
                        </a:solidFill>
                        <a:effectLst/>
                        <a:latin typeface="宋体" panose="02010600030101010101" pitchFamily="2" charset="-122"/>
                        <a:ea typeface="宋体" panose="02010600030101010101" pitchFamily="2" charset="-122"/>
                      </a:endParaRP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ITER</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Inst.</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i</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Issue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Exec</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WR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Busy</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Fu</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1</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LD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0</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R1</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2~9</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10</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Load1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mn-lt"/>
                          <a:ea typeface="+mn-ea"/>
                        </a:rPr>
                        <a:t>No</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MULTD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F2</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a:effectLst/>
                        </a:rPr>
                        <a:t>　</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dk1"/>
                          </a:solidFill>
                          <a:effectLst/>
                          <a:latin typeface="+mn-lt"/>
                          <a:ea typeface="+mn-ea"/>
                        </a:rPr>
                        <a:t>Yes</a:t>
                      </a:r>
                      <a:endParaRPr lang="en-US" sz="1200" b="0" i="0" u="none" strike="noStrike" dirty="0">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0000"/>
                          </a:solidFill>
                          <a:effectLst/>
                          <a:latin typeface="宋体" panose="02010600030101010101" pitchFamily="2" charset="-122"/>
                          <a:ea typeface="宋体" panose="02010600030101010101" pitchFamily="2" charset="-122"/>
                        </a:rPr>
                        <a:t>72</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SD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 </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0</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R1</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3</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4</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solidFill>
                            <a:srgbClr val="00B050"/>
                          </a:solidFill>
                          <a:effectLst/>
                        </a:rPr>
                        <a:t>Load3</a:t>
                      </a:r>
                      <a:endParaRPr lang="en-US" sz="1600" b="0" i="0" u="none" strike="noStrike" dirty="0">
                        <a:solidFill>
                          <a:srgbClr val="00B05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b="0" i="0" u="none" strike="noStrike" dirty="0" smtClean="0">
                          <a:solidFill>
                            <a:srgbClr val="00B050"/>
                          </a:solidFill>
                          <a:effectLst/>
                          <a:latin typeface="+mn-lt"/>
                          <a:ea typeface="+mn-ea"/>
                        </a:rPr>
                        <a:t>Yes</a:t>
                      </a:r>
                      <a:endParaRPr lang="en-US" sz="1200" b="0" i="0" u="none" strike="noStrike" dirty="0">
                        <a:solidFill>
                          <a:srgbClr val="00B05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B050"/>
                          </a:solidFill>
                          <a:effectLst/>
                          <a:latin typeface="宋体" panose="02010600030101010101" pitchFamily="2" charset="-122"/>
                          <a:ea typeface="宋体" panose="02010600030101010101" pitchFamily="2" charset="-122"/>
                        </a:rPr>
                        <a:t>64</a:t>
                      </a:r>
                      <a:endParaRPr lang="zh-CN" altLang="en-US" sz="1200" b="0" i="0" u="none" strike="noStrike" dirty="0">
                        <a:solidFill>
                          <a:srgbClr val="00B05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B05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4"/>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a:t>
                      </a:r>
                      <a:endParaRPr lang="en-US" sz="1600" b="0" i="0" u="none" strike="noStrike" dirty="0">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Store1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b="0" i="0" u="none" strike="noStrike" dirty="0" smtClean="0">
                          <a:solidFill>
                            <a:srgbClr val="FF00FF"/>
                          </a:solidFill>
                          <a:effectLst/>
                          <a:latin typeface="+mn-lt"/>
                          <a:ea typeface="+mn-ea"/>
                        </a:rPr>
                        <a:t>YES</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80</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Mult1</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5"/>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7</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Store2</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Yes</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72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Mult2</a:t>
                      </a:r>
                    </a:p>
                  </a:txBody>
                  <a:tcPr marL="7620" marR="7620" marT="7619" marB="0" anchor="ctr"/>
                </a:tc>
                <a:extLst>
                  <a:ext uri="{0D108BD9-81ED-4DB2-BD59-A6C34878D82A}">
                    <a16:rowId xmlns:a16="http://schemas.microsoft.com/office/drawing/2014/main" val="1000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 </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8</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a:effectLst/>
                        </a:rPr>
                        <a:t>　</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Store3</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No</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7"/>
                  </a:ext>
                </a:extLst>
              </a:tr>
              <a:tr h="293236">
                <a:tc gridSpan="3">
                  <a:txBody>
                    <a:bodyPr/>
                    <a:lstStyle/>
                    <a:p>
                      <a:pPr marL="0" algn="l" defTabSz="914400" rtl="0" eaLnBrk="1" fontAlgn="ctr" latinLnBrk="0" hangingPunct="1"/>
                      <a:r>
                        <a:rPr lang="en-US" sz="1800" b="1" u="none" strike="noStrike" kern="1200" dirty="0">
                          <a:solidFill>
                            <a:srgbClr val="FF0000"/>
                          </a:solidFill>
                          <a:effectLst/>
                          <a:latin typeface="+mn-lt"/>
                          <a:ea typeface="+mn-ea"/>
                          <a:cs typeface="+mn-cs"/>
                        </a:rPr>
                        <a:t>Reservation Station:</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8"/>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Time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Name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Busy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Op</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Qj </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Qk</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Code</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9"/>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Add1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No</a:t>
                      </a:r>
                      <a:endParaRPr lang="en-US" sz="12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a:effectLst/>
                        </a:rPr>
                        <a:t>　</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a:effectLst/>
                        </a:rPr>
                        <a:t>No</a:t>
                      </a:r>
                      <a:endParaRPr lang="en-US" sz="12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MULTD</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F4</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F0</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a:effectLst/>
                        </a:rPr>
                        <a:t>No</a:t>
                      </a:r>
                      <a:endParaRPr 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F4 </a:t>
                      </a:r>
                      <a:endParaRPr lang="en-US"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0</a:t>
                      </a:r>
                      <a:endParaRPr lang="en-US" altLang="zh-CN"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3</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b="0" i="0" u="none" strike="noStrike" dirty="0" smtClean="0">
                          <a:solidFill>
                            <a:srgbClr val="FF00FF"/>
                          </a:solidFill>
                          <a:effectLst/>
                          <a:latin typeface="+mn-lt"/>
                          <a:ea typeface="+mn-ea"/>
                        </a:rPr>
                        <a:t>Y</a:t>
                      </a:r>
                      <a:r>
                        <a:rPr lang="en-US" altLang="zh-CN" sz="1200" b="0" i="0" u="none" strike="noStrike" dirty="0" smtClean="0">
                          <a:solidFill>
                            <a:srgbClr val="FF00FF"/>
                          </a:solidFill>
                          <a:effectLst/>
                          <a:latin typeface="+mn-lt"/>
                          <a:ea typeface="+mn-ea"/>
                        </a:rPr>
                        <a:t>es</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err="1" smtClean="0">
                          <a:solidFill>
                            <a:srgbClr val="FF00FF"/>
                          </a:solidFill>
                          <a:effectLst/>
                          <a:latin typeface="宋体" panose="02010600030101010101" pitchFamily="2" charset="-122"/>
                          <a:ea typeface="宋体" panose="02010600030101010101" pitchFamily="2" charset="-122"/>
                        </a:rPr>
                        <a:t>Multd</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M[80]</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R(F2)</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solidFill>
                            <a:srgbClr val="FF00FF"/>
                          </a:solidFill>
                          <a:effectLst/>
                        </a:rPr>
                        <a:t>　</a:t>
                      </a:r>
                      <a:endParaRPr lang="zh-CN" alt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SUBI</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#8</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u="none" strike="noStrike" dirty="0" smtClean="0">
                          <a:solidFill>
                            <a:srgbClr val="0070C0"/>
                          </a:solidFill>
                          <a:effectLst/>
                        </a:rPr>
                        <a:t>Yes</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u="none" strike="noStrike" dirty="0" err="1" smtClean="0">
                          <a:solidFill>
                            <a:srgbClr val="0070C0"/>
                          </a:solidFill>
                          <a:effectLst/>
                        </a:rPr>
                        <a:t>Multd</a:t>
                      </a:r>
                      <a:r>
                        <a:rPr lang="zh-CN" altLang="en-US" sz="1200" u="none" strike="noStrike" dirty="0">
                          <a:solidFill>
                            <a:srgbClr val="0070C0"/>
                          </a:solidFill>
                          <a:effectLst/>
                        </a:rPr>
                        <a:t>　</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solidFill>
                            <a:srgbClr val="0070C0"/>
                          </a:solidFill>
                          <a:effectLst/>
                        </a:rPr>
                        <a:t>　</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R(F2)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u="none" strike="noStrike" dirty="0" smtClean="0">
                          <a:solidFill>
                            <a:srgbClr val="0070C0"/>
                          </a:solidFill>
                          <a:effectLst/>
                        </a:rPr>
                        <a:t>Load2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BNEZ</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Loop</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4"/>
                  </a:ext>
                </a:extLst>
              </a:tr>
              <a:tr h="86832">
                <a:tc>
                  <a:txBody>
                    <a:bodyPr/>
                    <a:lstStyle/>
                    <a:p>
                      <a:pPr algn="l" fontAlgn="ctr"/>
                      <a:endParaRPr lang="zh-CN" altLang="en-US" sz="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5"/>
                  </a:ext>
                </a:extLst>
              </a:tr>
              <a:tr h="291688">
                <a:tc gridSpan="3">
                  <a:txBody>
                    <a:bodyPr/>
                    <a:lstStyle/>
                    <a:p>
                      <a:pPr marL="0" algn="l" defTabSz="914400" rtl="0" eaLnBrk="1" fontAlgn="ctr" latinLnBrk="0" hangingPunct="1"/>
                      <a:r>
                        <a:rPr lang="en-US" sz="1600" b="1" u="none" strike="noStrike" kern="1200" dirty="0">
                          <a:solidFill>
                            <a:srgbClr val="FF0000"/>
                          </a:solidFill>
                          <a:effectLst/>
                          <a:latin typeface="+mn-lt"/>
                          <a:ea typeface="+mn-ea"/>
                          <a:cs typeface="+mn-cs"/>
                        </a:rPr>
                        <a:t>Register Result Status</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Clock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F6</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F8</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F12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F30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7"/>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11</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64</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Load3</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Mult2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8"/>
                  </a:ext>
                </a:extLst>
              </a:tr>
            </a:tbl>
          </a:graphicData>
        </a:graphic>
      </p:graphicFrame>
      <p:sp>
        <p:nvSpPr>
          <p:cNvPr id="6" name="Text Box 3"/>
          <p:cNvSpPr txBox="1">
            <a:spLocks noChangeArrowheads="1"/>
          </p:cNvSpPr>
          <p:nvPr/>
        </p:nvSpPr>
        <p:spPr bwMode="auto">
          <a:xfrm>
            <a:off x="457200" y="6276975"/>
            <a:ext cx="8229600" cy="444500"/>
          </a:xfrm>
          <a:prstGeom prst="rect">
            <a:avLst/>
          </a:prstGeom>
          <a:noFill/>
          <a:ln w="9525">
            <a:noFill/>
            <a:round/>
            <a:headEnd/>
            <a:tailEnd/>
          </a:ln>
        </p:spPr>
        <p:txBody>
          <a:bodyPr lIns="90360" tIns="44280" rIns="90360" bIns="44280"/>
          <a:lstStyle/>
          <a:p>
            <a:pPr marL="228600" indent="-228600" eaLnBrk="1" hangingPunct="1">
              <a:lnSpc>
                <a:spcPct val="80000"/>
              </a:lnSpc>
              <a:spcBef>
                <a:spcPts val="1000"/>
              </a:spcBef>
              <a:buClr>
                <a:srgbClr val="5B9BD5"/>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a:solidFill>
                  <a:srgbClr val="5B9BD5"/>
                </a:solidFill>
              </a:rPr>
              <a:t>Load3</a:t>
            </a:r>
            <a:r>
              <a:rPr lang="zh-CN" altLang="en-US" sz="2000">
                <a:solidFill>
                  <a:srgbClr val="5B9BD5"/>
                </a:solidFill>
              </a:rPr>
              <a:t>发射，</a:t>
            </a:r>
            <a:r>
              <a:rPr lang="en-US" altLang="zh-CN" sz="2000">
                <a:solidFill>
                  <a:srgbClr val="5B9BD5"/>
                </a:solidFill>
              </a:rPr>
              <a:t>F0 </a:t>
            </a:r>
            <a:r>
              <a:rPr lang="zh-CN" altLang="en-US" sz="2000">
                <a:solidFill>
                  <a:srgbClr val="5B9BD5"/>
                </a:solidFill>
              </a:rPr>
              <a:t>由第</a:t>
            </a:r>
            <a:r>
              <a:rPr lang="en-US" altLang="zh-CN" sz="2000">
                <a:solidFill>
                  <a:srgbClr val="5B9BD5"/>
                </a:solidFill>
              </a:rPr>
              <a:t>3</a:t>
            </a:r>
            <a:r>
              <a:rPr lang="zh-CN" altLang="en-US" sz="2000">
                <a:solidFill>
                  <a:srgbClr val="5B9BD5"/>
                </a:solidFill>
              </a:rPr>
              <a:t>次循环的</a:t>
            </a:r>
            <a:r>
              <a:rPr lang="en-US" altLang="zh-CN" sz="2000">
                <a:solidFill>
                  <a:srgbClr val="5B9BD5"/>
                </a:solidFill>
              </a:rPr>
              <a:t>Load</a:t>
            </a:r>
            <a:r>
              <a:rPr lang="zh-CN" altLang="en-US" sz="2000">
                <a:solidFill>
                  <a:srgbClr val="5B9BD5"/>
                </a:solidFill>
              </a:rPr>
              <a:t>装载地址为</a:t>
            </a:r>
            <a:r>
              <a:rPr lang="en-US" altLang="zh-CN" sz="2000">
                <a:solidFill>
                  <a:srgbClr val="5B9BD5"/>
                </a:solidFill>
              </a:rPr>
              <a:t>64</a:t>
            </a:r>
            <a:r>
              <a:rPr lang="zh-CN" altLang="en-US" sz="2000">
                <a:solidFill>
                  <a:srgbClr val="5B9BD5"/>
                </a:solidFill>
              </a:rPr>
              <a:t>单元的内容</a:t>
            </a:r>
            <a:endParaRPr lang="en-US" altLang="zh-CN" sz="2000">
              <a:solidFill>
                <a:srgbClr val="5B9BD5"/>
              </a:solidFill>
            </a:endParaRPr>
          </a:p>
        </p:txBody>
      </p:sp>
      <p:sp>
        <p:nvSpPr>
          <p:cNvPr id="2" name="标题 1"/>
          <p:cNvSpPr>
            <a:spLocks noGrp="1"/>
          </p:cNvSpPr>
          <p:nvPr>
            <p:ph type="title"/>
          </p:nvPr>
        </p:nvSpPr>
        <p:spPr/>
        <p:txBody>
          <a:bodyPr/>
          <a:lstStyle/>
          <a:p>
            <a:r>
              <a:rPr lang="en-US" altLang="zh-CN" smtClean="0"/>
              <a:t>Loop Example Cycle 11</a:t>
            </a:r>
            <a:endParaRPr lang="zh-CN" altLang="en-US" dirty="0"/>
          </a:p>
        </p:txBody>
      </p:sp>
    </p:spTree>
    <p:extLst>
      <p:ext uri="{BB962C8B-B14F-4D97-AF65-F5344CB8AC3E}">
        <p14:creationId xmlns:p14="http://schemas.microsoft.com/office/powerpoint/2010/main" val="22738316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additive="repl">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ppt_x</p:attrName>
                                        </p:attrNameLst>
                                      </p:cBhvr>
                                      <p:tavLst>
                                        <p:tav tm="100000">
                                          <p:val>
                                            <p:strVal val="1+#ppt_w/2"/>
                                          </p:val>
                                        </p:tav>
                                        <p:tav tm="100000">
                                          <p:val>
                                            <p:strVal val="#ppt_x"/>
                                          </p:val>
                                        </p:tav>
                                      </p:tavLst>
                                    </p:anim>
                                    <p:anim calcmode="lin" valueType="num">
                                      <p:cBhvr>
                                        <p:cTn id="8" dur="500" fill="hold"/>
                                        <p:tgtEl>
                                          <p:spTgt spid="6">
                                            <p:txEl>
                                              <p:pRg st="0" end="0"/>
                                            </p:txEl>
                                          </p:spTgt>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3305310122"/>
              </p:ext>
            </p:extLst>
          </p:nvPr>
        </p:nvGraphicFramePr>
        <p:xfrm>
          <a:off x="360363" y="976432"/>
          <a:ext cx="8569324" cy="5338764"/>
        </p:xfrm>
        <a:graphic>
          <a:graphicData uri="http://schemas.openxmlformats.org/drawingml/2006/table">
            <a:tbl>
              <a:tblPr>
                <a:tableStyleId>{5C22544A-7EE6-4342-B048-85BDC9FD1C3A}</a:tableStyleId>
              </a:tblPr>
              <a:tblGrid>
                <a:gridCol w="694516">
                  <a:extLst>
                    <a:ext uri="{9D8B030D-6E8A-4147-A177-3AD203B41FA5}">
                      <a16:colId xmlns:a16="http://schemas.microsoft.com/office/drawing/2014/main" val="20000"/>
                    </a:ext>
                  </a:extLst>
                </a:gridCol>
                <a:gridCol w="585999">
                  <a:extLst>
                    <a:ext uri="{9D8B030D-6E8A-4147-A177-3AD203B41FA5}">
                      <a16:colId xmlns:a16="http://schemas.microsoft.com/office/drawing/2014/main" val="20001"/>
                    </a:ext>
                  </a:extLst>
                </a:gridCol>
                <a:gridCol w="824230">
                  <a:extLst>
                    <a:ext uri="{9D8B030D-6E8A-4147-A177-3AD203B41FA5}">
                      <a16:colId xmlns:a16="http://schemas.microsoft.com/office/drawing/2014/main" val="20002"/>
                    </a:ext>
                  </a:extLst>
                </a:gridCol>
                <a:gridCol w="526187">
                  <a:extLst>
                    <a:ext uri="{9D8B030D-6E8A-4147-A177-3AD203B41FA5}">
                      <a16:colId xmlns:a16="http://schemas.microsoft.com/office/drawing/2014/main" val="20003"/>
                    </a:ext>
                  </a:extLst>
                </a:gridCol>
                <a:gridCol w="614021">
                  <a:extLst>
                    <a:ext uri="{9D8B030D-6E8A-4147-A177-3AD203B41FA5}">
                      <a16:colId xmlns:a16="http://schemas.microsoft.com/office/drawing/2014/main" val="20004"/>
                    </a:ext>
                  </a:extLst>
                </a:gridCol>
                <a:gridCol w="595248">
                  <a:extLst>
                    <a:ext uri="{9D8B030D-6E8A-4147-A177-3AD203B41FA5}">
                      <a16:colId xmlns:a16="http://schemas.microsoft.com/office/drawing/2014/main" val="20005"/>
                    </a:ext>
                  </a:extLst>
                </a:gridCol>
                <a:gridCol w="624490">
                  <a:extLst>
                    <a:ext uri="{9D8B030D-6E8A-4147-A177-3AD203B41FA5}">
                      <a16:colId xmlns:a16="http://schemas.microsoft.com/office/drawing/2014/main" val="20006"/>
                    </a:ext>
                  </a:extLst>
                </a:gridCol>
                <a:gridCol w="576089">
                  <a:extLst>
                    <a:ext uri="{9D8B030D-6E8A-4147-A177-3AD203B41FA5}">
                      <a16:colId xmlns:a16="http://schemas.microsoft.com/office/drawing/2014/main" val="20007"/>
                    </a:ext>
                  </a:extLst>
                </a:gridCol>
                <a:gridCol w="619674">
                  <a:extLst>
                    <a:ext uri="{9D8B030D-6E8A-4147-A177-3AD203B41FA5}">
                      <a16:colId xmlns:a16="http://schemas.microsoft.com/office/drawing/2014/main" val="20008"/>
                    </a:ext>
                  </a:extLst>
                </a:gridCol>
                <a:gridCol w="690143">
                  <a:extLst>
                    <a:ext uri="{9D8B030D-6E8A-4147-A177-3AD203B41FA5}">
                      <a16:colId xmlns:a16="http://schemas.microsoft.com/office/drawing/2014/main" val="20009"/>
                    </a:ext>
                  </a:extLst>
                </a:gridCol>
                <a:gridCol w="698771">
                  <a:extLst>
                    <a:ext uri="{9D8B030D-6E8A-4147-A177-3AD203B41FA5}">
                      <a16:colId xmlns:a16="http://schemas.microsoft.com/office/drawing/2014/main" val="20010"/>
                    </a:ext>
                  </a:extLst>
                </a:gridCol>
                <a:gridCol w="814588">
                  <a:extLst>
                    <a:ext uri="{9D8B030D-6E8A-4147-A177-3AD203B41FA5}">
                      <a16:colId xmlns:a16="http://schemas.microsoft.com/office/drawing/2014/main" val="20011"/>
                    </a:ext>
                  </a:extLst>
                </a:gridCol>
                <a:gridCol w="705368">
                  <a:extLst>
                    <a:ext uri="{9D8B030D-6E8A-4147-A177-3AD203B41FA5}">
                      <a16:colId xmlns:a16="http://schemas.microsoft.com/office/drawing/2014/main" val="20012"/>
                    </a:ext>
                  </a:extLst>
                </a:gridCol>
              </a:tblGrid>
              <a:tr h="291688">
                <a:tc gridSpan="3">
                  <a:txBody>
                    <a:bodyPr/>
                    <a:lstStyle/>
                    <a:p>
                      <a:pPr algn="l" fontAlgn="ctr"/>
                      <a:r>
                        <a:rPr lang="en-US" sz="1600" b="1" u="none" strike="noStrike" dirty="0">
                          <a:solidFill>
                            <a:srgbClr val="FF0000"/>
                          </a:solidFill>
                          <a:effectLst/>
                        </a:rPr>
                        <a:t>Instruction Status</a:t>
                      </a:r>
                      <a:endParaRPr lang="en-US" sz="1600" b="1" i="0" u="none" strike="noStrike" dirty="0">
                        <a:solidFill>
                          <a:srgbClr val="FF0000"/>
                        </a:solidFill>
                        <a:effectLst/>
                        <a:latin typeface="宋体" panose="02010600030101010101" pitchFamily="2" charset="-122"/>
                        <a:ea typeface="宋体" panose="02010600030101010101" pitchFamily="2" charset="-122"/>
                      </a:endParaRP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ITER</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Inst.</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i</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Issue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Exec</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WR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Busy</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Fu</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1</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LD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0</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R1</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2~9</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10</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Load1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mn-lt"/>
                          <a:ea typeface="+mn-ea"/>
                        </a:rPr>
                        <a:t>No</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MULTD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F2</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a:effectLst/>
                        </a:rPr>
                        <a:t>　</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mn-lt"/>
                          <a:ea typeface="+mn-ea"/>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SD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 </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0</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R1</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3</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4</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b="0" i="0" u="none" strike="noStrike" dirty="0" smtClean="0">
                          <a:solidFill>
                            <a:schemeClr val="dk1"/>
                          </a:solidFill>
                          <a:effectLst/>
                          <a:latin typeface="+mn-lt"/>
                          <a:ea typeface="+mn-ea"/>
                        </a:rPr>
                        <a:t>Yes</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0000"/>
                          </a:solidFill>
                          <a:effectLst/>
                          <a:latin typeface="宋体" panose="02010600030101010101" pitchFamily="2" charset="-122"/>
                          <a:ea typeface="宋体" panose="02010600030101010101" pitchFamily="2" charset="-122"/>
                        </a:rPr>
                        <a:t>64</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4"/>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a:t>
                      </a:r>
                      <a:endParaRPr lang="en-US" sz="1600" b="0" i="0" u="none" strike="noStrike" dirty="0">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12</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Store1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b="0" i="0" u="none" strike="noStrike" dirty="0" smtClean="0">
                          <a:solidFill>
                            <a:srgbClr val="FF00FF"/>
                          </a:solidFill>
                          <a:effectLst/>
                          <a:latin typeface="+mn-lt"/>
                          <a:ea typeface="+mn-ea"/>
                        </a:rPr>
                        <a:t>YES</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80</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Mult1</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5"/>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7</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Store2</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Yes</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72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Mult2</a:t>
                      </a:r>
                    </a:p>
                  </a:txBody>
                  <a:tcPr marL="7620" marR="7620" marT="7619" marB="0" anchor="ctr"/>
                </a:tc>
                <a:extLst>
                  <a:ext uri="{0D108BD9-81ED-4DB2-BD59-A6C34878D82A}">
                    <a16:rowId xmlns:a16="http://schemas.microsoft.com/office/drawing/2014/main" val="1000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 </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8</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a:effectLst/>
                        </a:rPr>
                        <a:t>　</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Store3</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No</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7"/>
                  </a:ext>
                </a:extLst>
              </a:tr>
              <a:tr h="293236">
                <a:tc gridSpan="3">
                  <a:txBody>
                    <a:bodyPr/>
                    <a:lstStyle/>
                    <a:p>
                      <a:pPr marL="0" algn="l" defTabSz="914400" rtl="0" eaLnBrk="1" fontAlgn="ctr" latinLnBrk="0" hangingPunct="1"/>
                      <a:r>
                        <a:rPr lang="en-US" sz="1800" b="1" u="none" strike="noStrike" kern="1200" dirty="0">
                          <a:solidFill>
                            <a:srgbClr val="FF0000"/>
                          </a:solidFill>
                          <a:effectLst/>
                          <a:latin typeface="+mn-lt"/>
                          <a:ea typeface="+mn-ea"/>
                          <a:cs typeface="+mn-cs"/>
                        </a:rPr>
                        <a:t>Reservation Station:</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8"/>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Time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Name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Busy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Op</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Qj </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Qk</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Code</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9"/>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Add1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dirty="0">
                          <a:effectLst/>
                        </a:rPr>
                        <a:t>No</a:t>
                      </a:r>
                      <a:endParaRPr lang="en-US" sz="12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a:effectLst/>
                        </a:rPr>
                        <a:t>No</a:t>
                      </a:r>
                      <a:endParaRPr lang="en-US" sz="12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MULTD</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F4</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F0</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a:effectLst/>
                        </a:rPr>
                        <a:t>No</a:t>
                      </a:r>
                      <a:endParaRPr 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F4 </a:t>
                      </a:r>
                      <a:endParaRPr lang="en-US"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0</a:t>
                      </a:r>
                      <a:endParaRPr lang="en-US" altLang="zh-CN"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b="0" i="0" u="none" strike="noStrike" dirty="0" smtClean="0">
                          <a:solidFill>
                            <a:srgbClr val="FF00FF"/>
                          </a:solidFill>
                          <a:effectLst/>
                          <a:latin typeface="+mn-lt"/>
                          <a:ea typeface="+mn-ea"/>
                        </a:rPr>
                        <a:t>Y</a:t>
                      </a:r>
                      <a:r>
                        <a:rPr lang="en-US" altLang="zh-CN" sz="1200" b="0" i="0" u="none" strike="noStrike" dirty="0" smtClean="0">
                          <a:solidFill>
                            <a:srgbClr val="FF00FF"/>
                          </a:solidFill>
                          <a:effectLst/>
                          <a:latin typeface="+mn-lt"/>
                          <a:ea typeface="+mn-ea"/>
                        </a:rPr>
                        <a:t>es</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err="1" smtClean="0">
                          <a:solidFill>
                            <a:srgbClr val="FF00FF"/>
                          </a:solidFill>
                          <a:effectLst/>
                          <a:latin typeface="宋体" panose="02010600030101010101" pitchFamily="2" charset="-122"/>
                          <a:ea typeface="宋体" panose="02010600030101010101" pitchFamily="2" charset="-122"/>
                        </a:rPr>
                        <a:t>Multd</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M[80]</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R(F2)</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solidFill>
                            <a:srgbClr val="FF00FF"/>
                          </a:solidFill>
                          <a:effectLst/>
                        </a:rPr>
                        <a:t>　</a:t>
                      </a:r>
                      <a:endParaRPr lang="zh-CN" alt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SUBI</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#8</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4</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u="none" strike="noStrike" dirty="0" smtClean="0">
                          <a:solidFill>
                            <a:srgbClr val="0070C0"/>
                          </a:solidFill>
                          <a:effectLst/>
                        </a:rPr>
                        <a:t>Yes</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u="none" strike="noStrike" dirty="0" err="1" smtClean="0">
                          <a:solidFill>
                            <a:srgbClr val="0070C0"/>
                          </a:solidFill>
                          <a:effectLst/>
                        </a:rPr>
                        <a:t>Multd</a:t>
                      </a:r>
                      <a:r>
                        <a:rPr lang="zh-CN" altLang="en-US" sz="1200" u="none" strike="noStrike" dirty="0">
                          <a:solidFill>
                            <a:srgbClr val="0070C0"/>
                          </a:solidFill>
                          <a:effectLst/>
                        </a:rPr>
                        <a:t>　</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u="none" strike="noStrike" dirty="0" smtClean="0">
                          <a:solidFill>
                            <a:srgbClr val="0070C0"/>
                          </a:solidFill>
                          <a:effectLst/>
                        </a:rPr>
                        <a:t>M[72]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R(F2)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BNEZ</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Loop</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4"/>
                  </a:ext>
                </a:extLst>
              </a:tr>
              <a:tr h="86832">
                <a:tc>
                  <a:txBody>
                    <a:bodyPr/>
                    <a:lstStyle/>
                    <a:p>
                      <a:pPr algn="l" fontAlgn="ctr"/>
                      <a:endParaRPr lang="zh-CN" altLang="en-US" sz="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5"/>
                  </a:ext>
                </a:extLst>
              </a:tr>
              <a:tr h="291688">
                <a:tc gridSpan="3">
                  <a:txBody>
                    <a:bodyPr/>
                    <a:lstStyle/>
                    <a:p>
                      <a:pPr marL="0" algn="l" defTabSz="914400" rtl="0" eaLnBrk="1" fontAlgn="ctr" latinLnBrk="0" hangingPunct="1"/>
                      <a:r>
                        <a:rPr lang="en-US" sz="1600" b="1" u="none" strike="noStrike" kern="1200" dirty="0">
                          <a:solidFill>
                            <a:srgbClr val="FF0000"/>
                          </a:solidFill>
                          <a:effectLst/>
                          <a:latin typeface="+mn-lt"/>
                          <a:ea typeface="+mn-ea"/>
                          <a:cs typeface="+mn-cs"/>
                        </a:rPr>
                        <a:t>Register Result Status</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Clock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F6</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F8</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F12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F30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7"/>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12</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64</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Load3</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Mult2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8"/>
                  </a:ext>
                </a:extLst>
              </a:tr>
            </a:tbl>
          </a:graphicData>
        </a:graphic>
      </p:graphicFrame>
      <p:sp>
        <p:nvSpPr>
          <p:cNvPr id="6" name="Text Box 3"/>
          <p:cNvSpPr txBox="1">
            <a:spLocks noChangeArrowheads="1"/>
          </p:cNvSpPr>
          <p:nvPr/>
        </p:nvSpPr>
        <p:spPr bwMode="auto">
          <a:xfrm>
            <a:off x="457200" y="6276975"/>
            <a:ext cx="8229600" cy="444500"/>
          </a:xfrm>
          <a:prstGeom prst="rect">
            <a:avLst/>
          </a:prstGeom>
          <a:noFill/>
          <a:ln w="9525">
            <a:noFill/>
            <a:round/>
            <a:headEnd/>
            <a:tailEnd/>
          </a:ln>
        </p:spPr>
        <p:txBody>
          <a:bodyPr lIns="90360" tIns="44280" rIns="90360" bIns="44280"/>
          <a:lstStyle/>
          <a:p>
            <a:pPr marL="228600" indent="-228600" eaLnBrk="1" hangingPunct="1">
              <a:lnSpc>
                <a:spcPct val="80000"/>
              </a:lnSpc>
              <a:spcBef>
                <a:spcPts val="1000"/>
              </a:spcBef>
              <a:buClr>
                <a:srgbClr val="5B9BD5"/>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a:solidFill>
                  <a:srgbClr val="5B9BD5"/>
                </a:solidFill>
              </a:rPr>
              <a:t>Load2</a:t>
            </a:r>
            <a:r>
              <a:rPr lang="zh-CN" altLang="en-US" sz="2000">
                <a:solidFill>
                  <a:srgbClr val="5B9BD5"/>
                </a:solidFill>
              </a:rPr>
              <a:t>写结果</a:t>
            </a:r>
            <a:endParaRPr lang="en-US" altLang="zh-CN" sz="2000">
              <a:solidFill>
                <a:srgbClr val="5B9BD5"/>
              </a:solidFill>
            </a:endParaRPr>
          </a:p>
        </p:txBody>
      </p:sp>
      <p:sp>
        <p:nvSpPr>
          <p:cNvPr id="7" name="Text Box 3"/>
          <p:cNvSpPr txBox="1">
            <a:spLocks noChangeArrowheads="1"/>
          </p:cNvSpPr>
          <p:nvPr/>
        </p:nvSpPr>
        <p:spPr bwMode="auto">
          <a:xfrm>
            <a:off x="4021138" y="6276975"/>
            <a:ext cx="4665662" cy="444500"/>
          </a:xfrm>
          <a:prstGeom prst="rect">
            <a:avLst/>
          </a:prstGeom>
          <a:noFill/>
          <a:ln w="9525">
            <a:noFill/>
            <a:round/>
            <a:headEnd/>
            <a:tailEnd/>
          </a:ln>
        </p:spPr>
        <p:txBody>
          <a:bodyPr lIns="90360" tIns="44280" rIns="90360" bIns="44280"/>
          <a:lstStyle/>
          <a:p>
            <a:pPr marL="228600" indent="-228600" eaLnBrk="1" hangingPunct="1">
              <a:lnSpc>
                <a:spcPct val="70000"/>
              </a:lnSpc>
              <a:spcBef>
                <a:spcPts val="1000"/>
              </a:spcBef>
              <a:buClr>
                <a:srgbClr val="5B9BD5"/>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800">
                <a:solidFill>
                  <a:srgbClr val="5B9BD5"/>
                </a:solidFill>
              </a:rPr>
              <a:t>Why not issue third multiply?</a:t>
            </a:r>
          </a:p>
        </p:txBody>
      </p:sp>
      <p:sp>
        <p:nvSpPr>
          <p:cNvPr id="2" name="标题 1"/>
          <p:cNvSpPr>
            <a:spLocks noGrp="1"/>
          </p:cNvSpPr>
          <p:nvPr>
            <p:ph type="title"/>
          </p:nvPr>
        </p:nvSpPr>
        <p:spPr/>
        <p:txBody>
          <a:bodyPr/>
          <a:lstStyle/>
          <a:p>
            <a:r>
              <a:rPr lang="en-US" altLang="zh-CN" smtClean="0"/>
              <a:t>Loop Example Cycle 12</a:t>
            </a:r>
            <a:endParaRPr lang="zh-CN" altLang="en-US" dirty="0"/>
          </a:p>
        </p:txBody>
      </p:sp>
    </p:spTree>
    <p:extLst>
      <p:ext uri="{BB962C8B-B14F-4D97-AF65-F5344CB8AC3E}">
        <p14:creationId xmlns:p14="http://schemas.microsoft.com/office/powerpoint/2010/main" val="13583215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additive="repl">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ppt_x</p:attrName>
                                        </p:attrNameLst>
                                      </p:cBhvr>
                                      <p:tavLst>
                                        <p:tav tm="100000">
                                          <p:val>
                                            <p:strVal val="1+#ppt_w/2"/>
                                          </p:val>
                                        </p:tav>
                                        <p:tav tm="100000">
                                          <p:val>
                                            <p:strVal val="#ppt_x"/>
                                          </p:val>
                                        </p:tav>
                                      </p:tavLst>
                                    </p:anim>
                                    <p:anim calcmode="lin" valueType="num">
                                      <p:cBhvr>
                                        <p:cTn id="8" dur="500" fill="hold"/>
                                        <p:tgtEl>
                                          <p:spTgt spid="6">
                                            <p:txEl>
                                              <p:pRg st="0" end="0"/>
                                            </p:txEl>
                                          </p:spTgt>
                                        </p:tgtEl>
                                        <p:attrNameLst>
                                          <p:attrName>ppt_y</p:attrName>
                                        </p:attrNameLst>
                                      </p:cBhvr>
                                      <p:tavLst>
                                        <p:tav tm="10000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additive="repl">
                                        <p:cTn id="12" dur="1" fill="hold">
                                          <p:stCondLst>
                                            <p:cond delay="0"/>
                                          </p:stCondLst>
                                        </p:cTn>
                                        <p:tgtEl>
                                          <p:spTgt spid="7">
                                            <p:txEl>
                                              <p:pRg st="0" end="0"/>
                                            </p:txEl>
                                          </p:spTgt>
                                        </p:tgtEl>
                                        <p:attrNameLst>
                                          <p:attrName>style.visibility</p:attrName>
                                        </p:attrNameLst>
                                      </p:cBhvr>
                                      <p:to>
                                        <p:strVal val="visible"/>
                                      </p:to>
                                    </p:set>
                                    <p:anim calcmode="lin" valueType="num">
                                      <p:cBhvr>
                                        <p:cTn id="13" dur="500" fill="hold"/>
                                        <p:tgtEl>
                                          <p:spTgt spid="7">
                                            <p:txEl>
                                              <p:pRg st="0" end="0"/>
                                            </p:txEl>
                                          </p:spTgt>
                                        </p:tgtEl>
                                        <p:attrNameLst>
                                          <p:attrName>ppt_x</p:attrName>
                                        </p:attrNameLst>
                                      </p:cBhvr>
                                      <p:tavLst>
                                        <p:tav tm="100000">
                                          <p:val>
                                            <p:strVal val="1+#ppt_w/2"/>
                                          </p:val>
                                        </p:tav>
                                        <p:tav tm="100000">
                                          <p:val>
                                            <p:strVal val="#ppt_x"/>
                                          </p:val>
                                        </p:tav>
                                      </p:tavLst>
                                    </p:anim>
                                    <p:anim calcmode="lin" valueType="num">
                                      <p:cBhvr>
                                        <p:cTn id="14" dur="500" fill="hold"/>
                                        <p:tgtEl>
                                          <p:spTgt spid="7">
                                            <p:txEl>
                                              <p:pRg st="0" end="0"/>
                                            </p:txEl>
                                          </p:spTgt>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495627703"/>
              </p:ext>
            </p:extLst>
          </p:nvPr>
        </p:nvGraphicFramePr>
        <p:xfrm>
          <a:off x="360363" y="1051249"/>
          <a:ext cx="8569324" cy="5338764"/>
        </p:xfrm>
        <a:graphic>
          <a:graphicData uri="http://schemas.openxmlformats.org/drawingml/2006/table">
            <a:tbl>
              <a:tblPr>
                <a:tableStyleId>{5C22544A-7EE6-4342-B048-85BDC9FD1C3A}</a:tableStyleId>
              </a:tblPr>
              <a:tblGrid>
                <a:gridCol w="694516">
                  <a:extLst>
                    <a:ext uri="{9D8B030D-6E8A-4147-A177-3AD203B41FA5}">
                      <a16:colId xmlns:a16="http://schemas.microsoft.com/office/drawing/2014/main" val="20000"/>
                    </a:ext>
                  </a:extLst>
                </a:gridCol>
                <a:gridCol w="585999">
                  <a:extLst>
                    <a:ext uri="{9D8B030D-6E8A-4147-A177-3AD203B41FA5}">
                      <a16:colId xmlns:a16="http://schemas.microsoft.com/office/drawing/2014/main" val="20001"/>
                    </a:ext>
                  </a:extLst>
                </a:gridCol>
                <a:gridCol w="824230">
                  <a:extLst>
                    <a:ext uri="{9D8B030D-6E8A-4147-A177-3AD203B41FA5}">
                      <a16:colId xmlns:a16="http://schemas.microsoft.com/office/drawing/2014/main" val="20002"/>
                    </a:ext>
                  </a:extLst>
                </a:gridCol>
                <a:gridCol w="526187">
                  <a:extLst>
                    <a:ext uri="{9D8B030D-6E8A-4147-A177-3AD203B41FA5}">
                      <a16:colId xmlns:a16="http://schemas.microsoft.com/office/drawing/2014/main" val="20003"/>
                    </a:ext>
                  </a:extLst>
                </a:gridCol>
                <a:gridCol w="614021">
                  <a:extLst>
                    <a:ext uri="{9D8B030D-6E8A-4147-A177-3AD203B41FA5}">
                      <a16:colId xmlns:a16="http://schemas.microsoft.com/office/drawing/2014/main" val="20004"/>
                    </a:ext>
                  </a:extLst>
                </a:gridCol>
                <a:gridCol w="595248">
                  <a:extLst>
                    <a:ext uri="{9D8B030D-6E8A-4147-A177-3AD203B41FA5}">
                      <a16:colId xmlns:a16="http://schemas.microsoft.com/office/drawing/2014/main" val="20005"/>
                    </a:ext>
                  </a:extLst>
                </a:gridCol>
                <a:gridCol w="624490">
                  <a:extLst>
                    <a:ext uri="{9D8B030D-6E8A-4147-A177-3AD203B41FA5}">
                      <a16:colId xmlns:a16="http://schemas.microsoft.com/office/drawing/2014/main" val="20006"/>
                    </a:ext>
                  </a:extLst>
                </a:gridCol>
                <a:gridCol w="576089">
                  <a:extLst>
                    <a:ext uri="{9D8B030D-6E8A-4147-A177-3AD203B41FA5}">
                      <a16:colId xmlns:a16="http://schemas.microsoft.com/office/drawing/2014/main" val="20007"/>
                    </a:ext>
                  </a:extLst>
                </a:gridCol>
                <a:gridCol w="619674">
                  <a:extLst>
                    <a:ext uri="{9D8B030D-6E8A-4147-A177-3AD203B41FA5}">
                      <a16:colId xmlns:a16="http://schemas.microsoft.com/office/drawing/2014/main" val="20008"/>
                    </a:ext>
                  </a:extLst>
                </a:gridCol>
                <a:gridCol w="690143">
                  <a:extLst>
                    <a:ext uri="{9D8B030D-6E8A-4147-A177-3AD203B41FA5}">
                      <a16:colId xmlns:a16="http://schemas.microsoft.com/office/drawing/2014/main" val="20009"/>
                    </a:ext>
                  </a:extLst>
                </a:gridCol>
                <a:gridCol w="698771">
                  <a:extLst>
                    <a:ext uri="{9D8B030D-6E8A-4147-A177-3AD203B41FA5}">
                      <a16:colId xmlns:a16="http://schemas.microsoft.com/office/drawing/2014/main" val="20010"/>
                    </a:ext>
                  </a:extLst>
                </a:gridCol>
                <a:gridCol w="814588">
                  <a:extLst>
                    <a:ext uri="{9D8B030D-6E8A-4147-A177-3AD203B41FA5}">
                      <a16:colId xmlns:a16="http://schemas.microsoft.com/office/drawing/2014/main" val="20011"/>
                    </a:ext>
                  </a:extLst>
                </a:gridCol>
                <a:gridCol w="705368">
                  <a:extLst>
                    <a:ext uri="{9D8B030D-6E8A-4147-A177-3AD203B41FA5}">
                      <a16:colId xmlns:a16="http://schemas.microsoft.com/office/drawing/2014/main" val="20012"/>
                    </a:ext>
                  </a:extLst>
                </a:gridCol>
              </a:tblGrid>
              <a:tr h="291688">
                <a:tc gridSpan="3">
                  <a:txBody>
                    <a:bodyPr/>
                    <a:lstStyle/>
                    <a:p>
                      <a:pPr algn="l" fontAlgn="ctr"/>
                      <a:r>
                        <a:rPr lang="en-US" sz="1600" b="1" u="none" strike="noStrike" dirty="0">
                          <a:solidFill>
                            <a:srgbClr val="FF0000"/>
                          </a:solidFill>
                          <a:effectLst/>
                        </a:rPr>
                        <a:t>Instruction Status</a:t>
                      </a:r>
                      <a:endParaRPr lang="en-US" sz="1600" b="1" i="0" u="none" strike="noStrike" dirty="0">
                        <a:solidFill>
                          <a:srgbClr val="FF0000"/>
                        </a:solidFill>
                        <a:effectLst/>
                        <a:latin typeface="宋体" panose="02010600030101010101" pitchFamily="2" charset="-122"/>
                        <a:ea typeface="宋体" panose="02010600030101010101" pitchFamily="2" charset="-122"/>
                      </a:endParaRP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ITER</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Inst.</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i</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Issue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Exec</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WR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Busy</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Addr</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Fu</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1</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LD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0</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R1</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2~9</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10</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Load1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mn-lt"/>
                          <a:ea typeface="+mn-ea"/>
                        </a:rPr>
                        <a:t>No</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MULTD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F2</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a:effectLst/>
                        </a:rPr>
                        <a:t>　</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mn-lt"/>
                          <a:ea typeface="+mn-ea"/>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SD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 </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0</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R1</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3</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4</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b="0" i="0" u="none" strike="noStrike" dirty="0" smtClean="0">
                          <a:solidFill>
                            <a:schemeClr val="dk1"/>
                          </a:solidFill>
                          <a:effectLst/>
                          <a:latin typeface="+mn-lt"/>
                          <a:ea typeface="+mn-ea"/>
                        </a:rPr>
                        <a:t>Yes</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0000"/>
                          </a:solidFill>
                          <a:effectLst/>
                          <a:latin typeface="宋体" panose="02010600030101010101" pitchFamily="2" charset="-122"/>
                          <a:ea typeface="宋体" panose="02010600030101010101" pitchFamily="2" charset="-122"/>
                        </a:rPr>
                        <a:t>64</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4"/>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a:t>
                      </a:r>
                      <a:endParaRPr lang="en-US" sz="1600" b="0" i="0" u="none" strike="noStrike" dirty="0">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12</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Store1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b="0" i="0" u="none" strike="noStrike" dirty="0" smtClean="0">
                          <a:solidFill>
                            <a:srgbClr val="FF00FF"/>
                          </a:solidFill>
                          <a:effectLst/>
                          <a:latin typeface="+mn-lt"/>
                          <a:ea typeface="+mn-ea"/>
                        </a:rPr>
                        <a:t>YES</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80</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Mult1</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5"/>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7</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13~</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Store2</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Yes</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72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Mult2</a:t>
                      </a:r>
                    </a:p>
                  </a:txBody>
                  <a:tcPr marL="7620" marR="7620" marT="7619" marB="0" anchor="ctr"/>
                </a:tc>
                <a:extLst>
                  <a:ext uri="{0D108BD9-81ED-4DB2-BD59-A6C34878D82A}">
                    <a16:rowId xmlns:a16="http://schemas.microsoft.com/office/drawing/2014/main" val="1000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 </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8</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a:effectLst/>
                        </a:rPr>
                        <a:t>　</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Store3</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No</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7"/>
                  </a:ext>
                </a:extLst>
              </a:tr>
              <a:tr h="293236">
                <a:tc gridSpan="3">
                  <a:txBody>
                    <a:bodyPr/>
                    <a:lstStyle/>
                    <a:p>
                      <a:pPr marL="0" algn="l" defTabSz="914400" rtl="0" eaLnBrk="1" fontAlgn="ctr" latinLnBrk="0" hangingPunct="1"/>
                      <a:r>
                        <a:rPr lang="en-US" sz="1800" b="1" u="none" strike="noStrike" kern="1200" dirty="0">
                          <a:solidFill>
                            <a:srgbClr val="FF0000"/>
                          </a:solidFill>
                          <a:effectLst/>
                          <a:latin typeface="+mn-lt"/>
                          <a:ea typeface="+mn-ea"/>
                          <a:cs typeface="+mn-cs"/>
                        </a:rPr>
                        <a:t>Reservation Station:</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8"/>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Time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Name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Busy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Op</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Qj </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Qk</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Code</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9"/>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Add1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dirty="0">
                          <a:effectLst/>
                        </a:rPr>
                        <a:t>No</a:t>
                      </a:r>
                      <a:endParaRPr lang="en-US" sz="12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a:effectLst/>
                        </a:rPr>
                        <a:t>No</a:t>
                      </a:r>
                      <a:endParaRPr lang="en-US" sz="12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MULTD</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F4</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F0</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a:effectLst/>
                        </a:rPr>
                        <a:t>No</a:t>
                      </a:r>
                      <a:endParaRPr 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F4 </a:t>
                      </a:r>
                      <a:endParaRPr lang="en-US"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0</a:t>
                      </a:r>
                      <a:endParaRPr lang="en-US" altLang="zh-CN"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b="0" i="0" u="none" strike="noStrike" dirty="0" smtClean="0">
                          <a:solidFill>
                            <a:srgbClr val="FF00FF"/>
                          </a:solidFill>
                          <a:effectLst/>
                          <a:latin typeface="+mn-lt"/>
                          <a:ea typeface="+mn-ea"/>
                        </a:rPr>
                        <a:t>Y</a:t>
                      </a:r>
                      <a:r>
                        <a:rPr lang="en-US" altLang="zh-CN" sz="1200" b="0" i="0" u="none" strike="noStrike" dirty="0" smtClean="0">
                          <a:solidFill>
                            <a:srgbClr val="FF00FF"/>
                          </a:solidFill>
                          <a:effectLst/>
                          <a:latin typeface="+mn-lt"/>
                          <a:ea typeface="+mn-ea"/>
                        </a:rPr>
                        <a:t>es</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err="1" smtClean="0">
                          <a:solidFill>
                            <a:srgbClr val="FF00FF"/>
                          </a:solidFill>
                          <a:effectLst/>
                          <a:latin typeface="宋体" panose="02010600030101010101" pitchFamily="2" charset="-122"/>
                          <a:ea typeface="宋体" panose="02010600030101010101" pitchFamily="2" charset="-122"/>
                        </a:rPr>
                        <a:t>Multd</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M[80]</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R(F2)</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solidFill>
                            <a:srgbClr val="FF00FF"/>
                          </a:solidFill>
                          <a:effectLst/>
                        </a:rPr>
                        <a:t>　</a:t>
                      </a:r>
                      <a:endParaRPr lang="zh-CN" alt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SUBI</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#8</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3</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u="none" strike="noStrike" dirty="0" smtClean="0">
                          <a:solidFill>
                            <a:srgbClr val="0070C0"/>
                          </a:solidFill>
                          <a:effectLst/>
                        </a:rPr>
                        <a:t>Yes</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u="none" strike="noStrike" dirty="0" err="1" smtClean="0">
                          <a:solidFill>
                            <a:srgbClr val="0070C0"/>
                          </a:solidFill>
                          <a:effectLst/>
                        </a:rPr>
                        <a:t>Multd</a:t>
                      </a:r>
                      <a:r>
                        <a:rPr lang="zh-CN" altLang="en-US" sz="1200" u="none" strike="noStrike" dirty="0">
                          <a:solidFill>
                            <a:srgbClr val="0070C0"/>
                          </a:solidFill>
                          <a:effectLst/>
                        </a:rPr>
                        <a:t>　</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u="none" strike="noStrike" dirty="0" smtClean="0">
                          <a:solidFill>
                            <a:srgbClr val="0070C0"/>
                          </a:solidFill>
                          <a:effectLst/>
                        </a:rPr>
                        <a:t>M[72]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R(F2)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BNEZ</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Loop</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4"/>
                  </a:ext>
                </a:extLst>
              </a:tr>
              <a:tr h="86832">
                <a:tc>
                  <a:txBody>
                    <a:bodyPr/>
                    <a:lstStyle/>
                    <a:p>
                      <a:pPr algn="l" fontAlgn="ctr"/>
                      <a:endParaRPr lang="zh-CN" altLang="en-US" sz="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5"/>
                  </a:ext>
                </a:extLst>
              </a:tr>
              <a:tr h="291688">
                <a:tc gridSpan="3">
                  <a:txBody>
                    <a:bodyPr/>
                    <a:lstStyle/>
                    <a:p>
                      <a:pPr marL="0" algn="l" defTabSz="914400" rtl="0" eaLnBrk="1" fontAlgn="ctr" latinLnBrk="0" hangingPunct="1"/>
                      <a:r>
                        <a:rPr lang="en-US" sz="1600" b="1" u="none" strike="noStrike" kern="1200" dirty="0">
                          <a:solidFill>
                            <a:srgbClr val="FF0000"/>
                          </a:solidFill>
                          <a:effectLst/>
                          <a:latin typeface="+mn-lt"/>
                          <a:ea typeface="+mn-ea"/>
                          <a:cs typeface="+mn-cs"/>
                        </a:rPr>
                        <a:t>Register Result Status</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Clock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F6</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F8</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F12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F30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7"/>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13</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64</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Load3</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Mult2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8"/>
                  </a:ext>
                </a:extLst>
              </a:tr>
            </a:tbl>
          </a:graphicData>
        </a:graphic>
      </p:graphicFrame>
      <p:sp>
        <p:nvSpPr>
          <p:cNvPr id="6" name="Text Box 3"/>
          <p:cNvSpPr txBox="1">
            <a:spLocks noChangeArrowheads="1"/>
          </p:cNvSpPr>
          <p:nvPr/>
        </p:nvSpPr>
        <p:spPr bwMode="auto">
          <a:xfrm>
            <a:off x="457200" y="6276975"/>
            <a:ext cx="8229600" cy="444500"/>
          </a:xfrm>
          <a:prstGeom prst="rect">
            <a:avLst/>
          </a:prstGeom>
          <a:noFill/>
          <a:ln w="9525">
            <a:noFill/>
            <a:round/>
            <a:headEnd/>
            <a:tailEnd/>
          </a:ln>
        </p:spPr>
        <p:txBody>
          <a:bodyPr lIns="90360" tIns="44280" rIns="90360" bIns="44280"/>
          <a:lstStyle/>
          <a:p>
            <a:pPr eaLnBrk="1" hangingPunct="1">
              <a:lnSpc>
                <a:spcPct val="80000"/>
              </a:lnSpc>
              <a:spcBef>
                <a:spcPts val="1000"/>
              </a:spcBef>
              <a:buClr>
                <a:srgbClr val="5B9BD5"/>
              </a:buClr>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2000">
              <a:solidFill>
                <a:srgbClr val="5B9BD5"/>
              </a:solidFill>
            </a:endParaRPr>
          </a:p>
        </p:txBody>
      </p:sp>
      <p:sp>
        <p:nvSpPr>
          <p:cNvPr id="2" name="标题 1"/>
          <p:cNvSpPr>
            <a:spLocks noGrp="1"/>
          </p:cNvSpPr>
          <p:nvPr>
            <p:ph type="title"/>
          </p:nvPr>
        </p:nvSpPr>
        <p:spPr/>
        <p:txBody>
          <a:bodyPr/>
          <a:lstStyle/>
          <a:p>
            <a:r>
              <a:rPr lang="en-US" altLang="zh-CN" smtClean="0"/>
              <a:t>Loop Example Cycle 13</a:t>
            </a:r>
            <a:endParaRPr lang="zh-CN" altLang="en-US" dirty="0"/>
          </a:p>
        </p:txBody>
      </p:sp>
    </p:spTree>
    <p:extLst>
      <p:ext uri="{BB962C8B-B14F-4D97-AF65-F5344CB8AC3E}">
        <p14:creationId xmlns:p14="http://schemas.microsoft.com/office/powerpoint/2010/main" val="10535989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nodePh="1">
                                  <p:stCondLst>
                                    <p:cond delay="0"/>
                                  </p:stCondLst>
                                  <p:endCondLst>
                                    <p:cond evt="begin" delay="0">
                                      <p:tn val="5"/>
                                    </p:cond>
                                  </p:endCondLst>
                                  <p:childTnLst>
                                    <p:set>
                                      <p:cBhvr additive="repl">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ppt_x</p:attrName>
                                        </p:attrNameLst>
                                      </p:cBhvr>
                                      <p:tavLst>
                                        <p:tav tm="100000">
                                          <p:val>
                                            <p:strVal val="1+#ppt_w/2"/>
                                          </p:val>
                                        </p:tav>
                                        <p:tav tm="100000">
                                          <p:val>
                                            <p:strVal val="#ppt_x"/>
                                          </p:val>
                                        </p:tav>
                                      </p:tavLst>
                                    </p:anim>
                                    <p:anim calcmode="lin" valueType="num">
                                      <p:cBhvr>
                                        <p:cTn id="8" dur="500" fill="hold"/>
                                        <p:tgtEl>
                                          <p:spTgt spid="6">
                                            <p:txEl>
                                              <p:pRg st="0" end="0"/>
                                            </p:txEl>
                                          </p:spTgt>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032176297"/>
              </p:ext>
            </p:extLst>
          </p:nvPr>
        </p:nvGraphicFramePr>
        <p:xfrm>
          <a:off x="360363" y="1001371"/>
          <a:ext cx="8569324" cy="5338764"/>
        </p:xfrm>
        <a:graphic>
          <a:graphicData uri="http://schemas.openxmlformats.org/drawingml/2006/table">
            <a:tbl>
              <a:tblPr>
                <a:tableStyleId>{5C22544A-7EE6-4342-B048-85BDC9FD1C3A}</a:tableStyleId>
              </a:tblPr>
              <a:tblGrid>
                <a:gridCol w="694516">
                  <a:extLst>
                    <a:ext uri="{9D8B030D-6E8A-4147-A177-3AD203B41FA5}">
                      <a16:colId xmlns:a16="http://schemas.microsoft.com/office/drawing/2014/main" val="20000"/>
                    </a:ext>
                  </a:extLst>
                </a:gridCol>
                <a:gridCol w="585999">
                  <a:extLst>
                    <a:ext uri="{9D8B030D-6E8A-4147-A177-3AD203B41FA5}">
                      <a16:colId xmlns:a16="http://schemas.microsoft.com/office/drawing/2014/main" val="20001"/>
                    </a:ext>
                  </a:extLst>
                </a:gridCol>
                <a:gridCol w="824230">
                  <a:extLst>
                    <a:ext uri="{9D8B030D-6E8A-4147-A177-3AD203B41FA5}">
                      <a16:colId xmlns:a16="http://schemas.microsoft.com/office/drawing/2014/main" val="20002"/>
                    </a:ext>
                  </a:extLst>
                </a:gridCol>
                <a:gridCol w="526187">
                  <a:extLst>
                    <a:ext uri="{9D8B030D-6E8A-4147-A177-3AD203B41FA5}">
                      <a16:colId xmlns:a16="http://schemas.microsoft.com/office/drawing/2014/main" val="20003"/>
                    </a:ext>
                  </a:extLst>
                </a:gridCol>
                <a:gridCol w="614021">
                  <a:extLst>
                    <a:ext uri="{9D8B030D-6E8A-4147-A177-3AD203B41FA5}">
                      <a16:colId xmlns:a16="http://schemas.microsoft.com/office/drawing/2014/main" val="20004"/>
                    </a:ext>
                  </a:extLst>
                </a:gridCol>
                <a:gridCol w="595248">
                  <a:extLst>
                    <a:ext uri="{9D8B030D-6E8A-4147-A177-3AD203B41FA5}">
                      <a16:colId xmlns:a16="http://schemas.microsoft.com/office/drawing/2014/main" val="20005"/>
                    </a:ext>
                  </a:extLst>
                </a:gridCol>
                <a:gridCol w="624490">
                  <a:extLst>
                    <a:ext uri="{9D8B030D-6E8A-4147-A177-3AD203B41FA5}">
                      <a16:colId xmlns:a16="http://schemas.microsoft.com/office/drawing/2014/main" val="20006"/>
                    </a:ext>
                  </a:extLst>
                </a:gridCol>
                <a:gridCol w="576089">
                  <a:extLst>
                    <a:ext uri="{9D8B030D-6E8A-4147-A177-3AD203B41FA5}">
                      <a16:colId xmlns:a16="http://schemas.microsoft.com/office/drawing/2014/main" val="20007"/>
                    </a:ext>
                  </a:extLst>
                </a:gridCol>
                <a:gridCol w="619674">
                  <a:extLst>
                    <a:ext uri="{9D8B030D-6E8A-4147-A177-3AD203B41FA5}">
                      <a16:colId xmlns:a16="http://schemas.microsoft.com/office/drawing/2014/main" val="20008"/>
                    </a:ext>
                  </a:extLst>
                </a:gridCol>
                <a:gridCol w="690143">
                  <a:extLst>
                    <a:ext uri="{9D8B030D-6E8A-4147-A177-3AD203B41FA5}">
                      <a16:colId xmlns:a16="http://schemas.microsoft.com/office/drawing/2014/main" val="20009"/>
                    </a:ext>
                  </a:extLst>
                </a:gridCol>
                <a:gridCol w="698771">
                  <a:extLst>
                    <a:ext uri="{9D8B030D-6E8A-4147-A177-3AD203B41FA5}">
                      <a16:colId xmlns:a16="http://schemas.microsoft.com/office/drawing/2014/main" val="20010"/>
                    </a:ext>
                  </a:extLst>
                </a:gridCol>
                <a:gridCol w="814588">
                  <a:extLst>
                    <a:ext uri="{9D8B030D-6E8A-4147-A177-3AD203B41FA5}">
                      <a16:colId xmlns:a16="http://schemas.microsoft.com/office/drawing/2014/main" val="20011"/>
                    </a:ext>
                  </a:extLst>
                </a:gridCol>
                <a:gridCol w="705368">
                  <a:extLst>
                    <a:ext uri="{9D8B030D-6E8A-4147-A177-3AD203B41FA5}">
                      <a16:colId xmlns:a16="http://schemas.microsoft.com/office/drawing/2014/main" val="20012"/>
                    </a:ext>
                  </a:extLst>
                </a:gridCol>
              </a:tblGrid>
              <a:tr h="291688">
                <a:tc gridSpan="3">
                  <a:txBody>
                    <a:bodyPr/>
                    <a:lstStyle/>
                    <a:p>
                      <a:pPr algn="l" fontAlgn="ctr"/>
                      <a:r>
                        <a:rPr lang="en-US" sz="1600" b="1" u="none" strike="noStrike" dirty="0">
                          <a:solidFill>
                            <a:srgbClr val="FF0000"/>
                          </a:solidFill>
                          <a:effectLst/>
                        </a:rPr>
                        <a:t>Instruction Status</a:t>
                      </a:r>
                      <a:endParaRPr lang="en-US" sz="1600" b="1" i="0" u="none" strike="noStrike" dirty="0">
                        <a:solidFill>
                          <a:srgbClr val="FF0000"/>
                        </a:solidFill>
                        <a:effectLst/>
                        <a:latin typeface="宋体" panose="02010600030101010101" pitchFamily="2" charset="-122"/>
                        <a:ea typeface="宋体" panose="02010600030101010101" pitchFamily="2" charset="-122"/>
                      </a:endParaRP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ITER</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Inst.</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i</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Issue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Exec</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WR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Busy</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Fu</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1</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LD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0</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R1</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2~9</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10</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Load1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mn-lt"/>
                          <a:ea typeface="+mn-ea"/>
                        </a:rPr>
                        <a:t>No</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MULTD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F2</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11~14</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a:effectLst/>
                        </a:rPr>
                        <a:t>　</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mn-lt"/>
                          <a:ea typeface="+mn-ea"/>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SD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 </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0</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R1</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3</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4</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b="0" i="0" u="none" strike="noStrike" dirty="0" smtClean="0">
                          <a:solidFill>
                            <a:schemeClr val="dk1"/>
                          </a:solidFill>
                          <a:effectLst/>
                          <a:latin typeface="+mn-lt"/>
                          <a:ea typeface="+mn-ea"/>
                        </a:rPr>
                        <a:t>Yes</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0000"/>
                          </a:solidFill>
                          <a:effectLst/>
                          <a:latin typeface="宋体" panose="02010600030101010101" pitchFamily="2" charset="-122"/>
                          <a:ea typeface="宋体" panose="02010600030101010101" pitchFamily="2" charset="-122"/>
                        </a:rPr>
                        <a:t>64</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4"/>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a:t>
                      </a:r>
                      <a:endParaRPr lang="en-US" sz="1600" b="0" i="0" u="none" strike="noStrike" dirty="0">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12</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Store1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b="0" i="0" u="none" strike="noStrike" dirty="0" smtClean="0">
                          <a:solidFill>
                            <a:srgbClr val="FF00FF"/>
                          </a:solidFill>
                          <a:effectLst/>
                          <a:latin typeface="+mn-lt"/>
                          <a:ea typeface="+mn-ea"/>
                        </a:rPr>
                        <a:t>YES</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80</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Mult1</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5"/>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7</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13~</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Store2</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Yes</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72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Mult2</a:t>
                      </a:r>
                    </a:p>
                  </a:txBody>
                  <a:tcPr marL="7620" marR="7620" marT="7619" marB="0" anchor="ctr"/>
                </a:tc>
                <a:extLst>
                  <a:ext uri="{0D108BD9-81ED-4DB2-BD59-A6C34878D82A}">
                    <a16:rowId xmlns:a16="http://schemas.microsoft.com/office/drawing/2014/main" val="1000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 </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8</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a:effectLst/>
                        </a:rPr>
                        <a:t>　</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Store3</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No</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7"/>
                  </a:ext>
                </a:extLst>
              </a:tr>
              <a:tr h="293236">
                <a:tc gridSpan="3">
                  <a:txBody>
                    <a:bodyPr/>
                    <a:lstStyle/>
                    <a:p>
                      <a:pPr marL="0" algn="l" defTabSz="914400" rtl="0" eaLnBrk="1" fontAlgn="ctr" latinLnBrk="0" hangingPunct="1"/>
                      <a:r>
                        <a:rPr lang="en-US" sz="1800" b="1" u="none" strike="noStrike" kern="1200" dirty="0">
                          <a:solidFill>
                            <a:srgbClr val="FF0000"/>
                          </a:solidFill>
                          <a:effectLst/>
                          <a:latin typeface="+mn-lt"/>
                          <a:ea typeface="+mn-ea"/>
                          <a:cs typeface="+mn-cs"/>
                        </a:rPr>
                        <a:t>Reservation Station:</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8"/>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Time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Name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Busy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Op</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Qj </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Qk</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Code</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9"/>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Add1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dirty="0">
                          <a:effectLst/>
                        </a:rPr>
                        <a:t>No</a:t>
                      </a:r>
                      <a:endParaRPr lang="en-US" sz="12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a:effectLst/>
                        </a:rPr>
                        <a:t>No</a:t>
                      </a:r>
                      <a:endParaRPr lang="en-US" sz="12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MULTD</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F4</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F0</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a:effectLst/>
                        </a:rPr>
                        <a:t>No</a:t>
                      </a:r>
                      <a:endParaRPr 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F4 </a:t>
                      </a:r>
                      <a:endParaRPr lang="en-US"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0</a:t>
                      </a:r>
                      <a:endParaRPr lang="en-US" altLang="zh-CN"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0</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b="0" i="0" u="none" strike="noStrike" dirty="0" smtClean="0">
                          <a:solidFill>
                            <a:srgbClr val="FF00FF"/>
                          </a:solidFill>
                          <a:effectLst/>
                          <a:latin typeface="+mn-lt"/>
                          <a:ea typeface="+mn-ea"/>
                        </a:rPr>
                        <a:t>Y</a:t>
                      </a:r>
                      <a:r>
                        <a:rPr lang="en-US" altLang="zh-CN" sz="1200" b="0" i="0" u="none" strike="noStrike" dirty="0" smtClean="0">
                          <a:solidFill>
                            <a:srgbClr val="FF00FF"/>
                          </a:solidFill>
                          <a:effectLst/>
                          <a:latin typeface="+mn-lt"/>
                          <a:ea typeface="+mn-ea"/>
                        </a:rPr>
                        <a:t>es</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err="1" smtClean="0">
                          <a:solidFill>
                            <a:srgbClr val="FF00FF"/>
                          </a:solidFill>
                          <a:effectLst/>
                          <a:latin typeface="宋体" panose="02010600030101010101" pitchFamily="2" charset="-122"/>
                          <a:ea typeface="宋体" panose="02010600030101010101" pitchFamily="2" charset="-122"/>
                        </a:rPr>
                        <a:t>Multd</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M[80]</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R(F2)</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solidFill>
                            <a:srgbClr val="FF00FF"/>
                          </a:solidFill>
                          <a:effectLst/>
                        </a:rPr>
                        <a:t>　</a:t>
                      </a:r>
                      <a:endParaRPr lang="zh-CN" alt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SUBI</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#8</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u="none" strike="noStrike" dirty="0" smtClean="0">
                          <a:solidFill>
                            <a:srgbClr val="0070C0"/>
                          </a:solidFill>
                          <a:effectLst/>
                        </a:rPr>
                        <a:t>Yes</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u="none" strike="noStrike" dirty="0" err="1" smtClean="0">
                          <a:solidFill>
                            <a:srgbClr val="0070C0"/>
                          </a:solidFill>
                          <a:effectLst/>
                        </a:rPr>
                        <a:t>Multd</a:t>
                      </a:r>
                      <a:r>
                        <a:rPr lang="zh-CN" altLang="en-US" sz="1200" u="none" strike="noStrike" dirty="0">
                          <a:solidFill>
                            <a:srgbClr val="0070C0"/>
                          </a:solidFill>
                          <a:effectLst/>
                        </a:rPr>
                        <a:t>　</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u="none" strike="noStrike" dirty="0" smtClean="0">
                          <a:solidFill>
                            <a:srgbClr val="0070C0"/>
                          </a:solidFill>
                          <a:effectLst/>
                        </a:rPr>
                        <a:t>M[72]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R(F2)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BNEZ</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Loop</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4"/>
                  </a:ext>
                </a:extLst>
              </a:tr>
              <a:tr h="86832">
                <a:tc>
                  <a:txBody>
                    <a:bodyPr/>
                    <a:lstStyle/>
                    <a:p>
                      <a:pPr algn="l" fontAlgn="ctr"/>
                      <a:endParaRPr lang="zh-CN" altLang="en-US" sz="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5"/>
                  </a:ext>
                </a:extLst>
              </a:tr>
              <a:tr h="291688">
                <a:tc gridSpan="3">
                  <a:txBody>
                    <a:bodyPr/>
                    <a:lstStyle/>
                    <a:p>
                      <a:pPr marL="0" algn="l" defTabSz="914400" rtl="0" eaLnBrk="1" fontAlgn="ctr" latinLnBrk="0" hangingPunct="1"/>
                      <a:r>
                        <a:rPr lang="en-US" sz="1600" b="1" u="none" strike="noStrike" kern="1200" dirty="0">
                          <a:solidFill>
                            <a:srgbClr val="FF0000"/>
                          </a:solidFill>
                          <a:effectLst/>
                          <a:latin typeface="+mn-lt"/>
                          <a:ea typeface="+mn-ea"/>
                          <a:cs typeface="+mn-cs"/>
                        </a:rPr>
                        <a:t>Register Result Status</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Clock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F6</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F8</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F12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F30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7"/>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14</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64</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Load3</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Mult2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8"/>
                  </a:ext>
                </a:extLst>
              </a:tr>
            </a:tbl>
          </a:graphicData>
        </a:graphic>
      </p:graphicFrame>
      <p:sp>
        <p:nvSpPr>
          <p:cNvPr id="6" name="Text Box 3"/>
          <p:cNvSpPr txBox="1">
            <a:spLocks noChangeArrowheads="1"/>
          </p:cNvSpPr>
          <p:nvPr/>
        </p:nvSpPr>
        <p:spPr bwMode="auto">
          <a:xfrm>
            <a:off x="457200" y="6276975"/>
            <a:ext cx="8229600" cy="444500"/>
          </a:xfrm>
          <a:prstGeom prst="rect">
            <a:avLst/>
          </a:prstGeom>
          <a:noFill/>
          <a:ln w="9525">
            <a:noFill/>
            <a:round/>
            <a:headEnd/>
            <a:tailEnd/>
          </a:ln>
        </p:spPr>
        <p:txBody>
          <a:bodyPr lIns="90360" tIns="44280" rIns="90360" bIns="44280"/>
          <a:lstStyle/>
          <a:p>
            <a:pPr eaLnBrk="1" hangingPunct="1">
              <a:lnSpc>
                <a:spcPct val="80000"/>
              </a:lnSpc>
              <a:spcBef>
                <a:spcPts val="1000"/>
              </a:spcBef>
              <a:buClr>
                <a:srgbClr val="5B9BD5"/>
              </a:buClr>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2000">
              <a:solidFill>
                <a:srgbClr val="5B9BD5"/>
              </a:solidFill>
            </a:endParaRPr>
          </a:p>
        </p:txBody>
      </p:sp>
      <p:sp>
        <p:nvSpPr>
          <p:cNvPr id="138526" name="文本框 7"/>
          <p:cNvSpPr txBox="1">
            <a:spLocks noChangeArrowheads="1"/>
          </p:cNvSpPr>
          <p:nvPr/>
        </p:nvSpPr>
        <p:spPr bwMode="auto">
          <a:xfrm>
            <a:off x="5572125" y="6356350"/>
            <a:ext cx="2441575" cy="369888"/>
          </a:xfrm>
          <a:prstGeom prst="rect">
            <a:avLst/>
          </a:prstGeom>
          <a:noFill/>
          <a:ln w="9525">
            <a:noFill/>
            <a:miter lim="800000"/>
            <a:headEnd/>
            <a:tailEnd/>
          </a:ln>
        </p:spPr>
        <p:txBody>
          <a:bodyPr>
            <a:spAutoFit/>
          </a:bodyPr>
          <a:lstStyle/>
          <a:p>
            <a:r>
              <a:rPr lang="en-US" altLang="zh-CN"/>
              <a:t>Mult1</a:t>
            </a:r>
            <a:r>
              <a:rPr lang="zh-CN" altLang="en-US"/>
              <a:t>执行完毕</a:t>
            </a:r>
            <a:endParaRPr lang="en-US" altLang="zh-CN"/>
          </a:p>
        </p:txBody>
      </p:sp>
      <p:sp>
        <p:nvSpPr>
          <p:cNvPr id="2" name="标题 1"/>
          <p:cNvSpPr>
            <a:spLocks noGrp="1"/>
          </p:cNvSpPr>
          <p:nvPr>
            <p:ph type="title"/>
          </p:nvPr>
        </p:nvSpPr>
        <p:spPr/>
        <p:txBody>
          <a:bodyPr/>
          <a:lstStyle/>
          <a:p>
            <a:r>
              <a:rPr lang="en-US" altLang="zh-CN" smtClean="0"/>
              <a:t>Loop Example Cycle 14</a:t>
            </a:r>
            <a:endParaRPr lang="zh-CN" altLang="en-US" dirty="0"/>
          </a:p>
        </p:txBody>
      </p:sp>
    </p:spTree>
    <p:extLst>
      <p:ext uri="{BB962C8B-B14F-4D97-AF65-F5344CB8AC3E}">
        <p14:creationId xmlns:p14="http://schemas.microsoft.com/office/powerpoint/2010/main" val="25016270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nodePh="1">
                                  <p:stCondLst>
                                    <p:cond delay="0"/>
                                  </p:stCondLst>
                                  <p:endCondLst>
                                    <p:cond evt="begin" delay="0">
                                      <p:tn val="5"/>
                                    </p:cond>
                                  </p:endCondLst>
                                  <p:childTnLst>
                                    <p:set>
                                      <p:cBhvr additive="repl">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ppt_x</p:attrName>
                                        </p:attrNameLst>
                                      </p:cBhvr>
                                      <p:tavLst>
                                        <p:tav tm="100000">
                                          <p:val>
                                            <p:strVal val="1+#ppt_w/2"/>
                                          </p:val>
                                        </p:tav>
                                        <p:tav tm="100000">
                                          <p:val>
                                            <p:strVal val="#ppt_x"/>
                                          </p:val>
                                        </p:tav>
                                      </p:tavLst>
                                    </p:anim>
                                    <p:anim calcmode="lin" valueType="num">
                                      <p:cBhvr>
                                        <p:cTn id="8" dur="500" fill="hold"/>
                                        <p:tgtEl>
                                          <p:spTgt spid="6">
                                            <p:txEl>
                                              <p:pRg st="0" end="0"/>
                                            </p:txEl>
                                          </p:spTgt>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3602796122"/>
              </p:ext>
            </p:extLst>
          </p:nvPr>
        </p:nvGraphicFramePr>
        <p:xfrm>
          <a:off x="360363" y="909928"/>
          <a:ext cx="8569324" cy="5338764"/>
        </p:xfrm>
        <a:graphic>
          <a:graphicData uri="http://schemas.openxmlformats.org/drawingml/2006/table">
            <a:tbl>
              <a:tblPr>
                <a:tableStyleId>{5C22544A-7EE6-4342-B048-85BDC9FD1C3A}</a:tableStyleId>
              </a:tblPr>
              <a:tblGrid>
                <a:gridCol w="694516">
                  <a:extLst>
                    <a:ext uri="{9D8B030D-6E8A-4147-A177-3AD203B41FA5}">
                      <a16:colId xmlns:a16="http://schemas.microsoft.com/office/drawing/2014/main" val="20000"/>
                    </a:ext>
                  </a:extLst>
                </a:gridCol>
                <a:gridCol w="585999">
                  <a:extLst>
                    <a:ext uri="{9D8B030D-6E8A-4147-A177-3AD203B41FA5}">
                      <a16:colId xmlns:a16="http://schemas.microsoft.com/office/drawing/2014/main" val="20001"/>
                    </a:ext>
                  </a:extLst>
                </a:gridCol>
                <a:gridCol w="824230">
                  <a:extLst>
                    <a:ext uri="{9D8B030D-6E8A-4147-A177-3AD203B41FA5}">
                      <a16:colId xmlns:a16="http://schemas.microsoft.com/office/drawing/2014/main" val="20002"/>
                    </a:ext>
                  </a:extLst>
                </a:gridCol>
                <a:gridCol w="526187">
                  <a:extLst>
                    <a:ext uri="{9D8B030D-6E8A-4147-A177-3AD203B41FA5}">
                      <a16:colId xmlns:a16="http://schemas.microsoft.com/office/drawing/2014/main" val="20003"/>
                    </a:ext>
                  </a:extLst>
                </a:gridCol>
                <a:gridCol w="614021">
                  <a:extLst>
                    <a:ext uri="{9D8B030D-6E8A-4147-A177-3AD203B41FA5}">
                      <a16:colId xmlns:a16="http://schemas.microsoft.com/office/drawing/2014/main" val="20004"/>
                    </a:ext>
                  </a:extLst>
                </a:gridCol>
                <a:gridCol w="595248">
                  <a:extLst>
                    <a:ext uri="{9D8B030D-6E8A-4147-A177-3AD203B41FA5}">
                      <a16:colId xmlns:a16="http://schemas.microsoft.com/office/drawing/2014/main" val="20005"/>
                    </a:ext>
                  </a:extLst>
                </a:gridCol>
                <a:gridCol w="624490">
                  <a:extLst>
                    <a:ext uri="{9D8B030D-6E8A-4147-A177-3AD203B41FA5}">
                      <a16:colId xmlns:a16="http://schemas.microsoft.com/office/drawing/2014/main" val="20006"/>
                    </a:ext>
                  </a:extLst>
                </a:gridCol>
                <a:gridCol w="576089">
                  <a:extLst>
                    <a:ext uri="{9D8B030D-6E8A-4147-A177-3AD203B41FA5}">
                      <a16:colId xmlns:a16="http://schemas.microsoft.com/office/drawing/2014/main" val="20007"/>
                    </a:ext>
                  </a:extLst>
                </a:gridCol>
                <a:gridCol w="619674">
                  <a:extLst>
                    <a:ext uri="{9D8B030D-6E8A-4147-A177-3AD203B41FA5}">
                      <a16:colId xmlns:a16="http://schemas.microsoft.com/office/drawing/2014/main" val="20008"/>
                    </a:ext>
                  </a:extLst>
                </a:gridCol>
                <a:gridCol w="690143">
                  <a:extLst>
                    <a:ext uri="{9D8B030D-6E8A-4147-A177-3AD203B41FA5}">
                      <a16:colId xmlns:a16="http://schemas.microsoft.com/office/drawing/2014/main" val="20009"/>
                    </a:ext>
                  </a:extLst>
                </a:gridCol>
                <a:gridCol w="698771">
                  <a:extLst>
                    <a:ext uri="{9D8B030D-6E8A-4147-A177-3AD203B41FA5}">
                      <a16:colId xmlns:a16="http://schemas.microsoft.com/office/drawing/2014/main" val="20010"/>
                    </a:ext>
                  </a:extLst>
                </a:gridCol>
                <a:gridCol w="814588">
                  <a:extLst>
                    <a:ext uri="{9D8B030D-6E8A-4147-A177-3AD203B41FA5}">
                      <a16:colId xmlns:a16="http://schemas.microsoft.com/office/drawing/2014/main" val="20011"/>
                    </a:ext>
                  </a:extLst>
                </a:gridCol>
                <a:gridCol w="705368">
                  <a:extLst>
                    <a:ext uri="{9D8B030D-6E8A-4147-A177-3AD203B41FA5}">
                      <a16:colId xmlns:a16="http://schemas.microsoft.com/office/drawing/2014/main" val="20012"/>
                    </a:ext>
                  </a:extLst>
                </a:gridCol>
              </a:tblGrid>
              <a:tr h="291688">
                <a:tc gridSpan="3">
                  <a:txBody>
                    <a:bodyPr/>
                    <a:lstStyle/>
                    <a:p>
                      <a:pPr algn="l" fontAlgn="ctr"/>
                      <a:r>
                        <a:rPr lang="en-US" sz="1600" b="1" u="none" strike="noStrike" dirty="0">
                          <a:solidFill>
                            <a:srgbClr val="FF0000"/>
                          </a:solidFill>
                          <a:effectLst/>
                        </a:rPr>
                        <a:t>Instruction Status</a:t>
                      </a:r>
                      <a:endParaRPr lang="en-US" sz="1600" b="1" i="0" u="none" strike="noStrike" dirty="0">
                        <a:solidFill>
                          <a:srgbClr val="FF0000"/>
                        </a:solidFill>
                        <a:effectLst/>
                        <a:latin typeface="宋体" panose="02010600030101010101" pitchFamily="2" charset="-122"/>
                        <a:ea typeface="宋体" panose="02010600030101010101" pitchFamily="2" charset="-122"/>
                      </a:endParaRP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ITER</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Inst.</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i</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Issue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Exec</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WR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Busy</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Fu</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1</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LD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0</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R1</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2~9</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10</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Load1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mn-lt"/>
                          <a:ea typeface="+mn-ea"/>
                        </a:rPr>
                        <a:t>No</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MULTD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F2</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11~14</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15</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mn-lt"/>
                          <a:ea typeface="+mn-ea"/>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SD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 </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0</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R1</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3</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4</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b="0" i="0" u="none" strike="noStrike" dirty="0" smtClean="0">
                          <a:solidFill>
                            <a:schemeClr val="dk1"/>
                          </a:solidFill>
                          <a:effectLst/>
                          <a:latin typeface="+mn-lt"/>
                          <a:ea typeface="+mn-ea"/>
                        </a:rPr>
                        <a:t>Yes</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0000"/>
                          </a:solidFill>
                          <a:effectLst/>
                          <a:latin typeface="宋体" panose="02010600030101010101" pitchFamily="2" charset="-122"/>
                          <a:ea typeface="宋体" panose="02010600030101010101" pitchFamily="2" charset="-122"/>
                        </a:rPr>
                        <a:t>64</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4"/>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a:t>
                      </a:r>
                      <a:endParaRPr lang="en-US" sz="1600" b="0" i="0" u="none" strike="noStrike" dirty="0">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12</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Store1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mn-lt"/>
                          <a:ea typeface="+mn-ea"/>
                        </a:rPr>
                        <a:t>Yes</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80</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[80]*R2</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5"/>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7</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13~</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Store2</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Yes</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72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Mult2</a:t>
                      </a:r>
                    </a:p>
                  </a:txBody>
                  <a:tcPr marL="7620" marR="7620" marT="7619" marB="0" anchor="ctr"/>
                </a:tc>
                <a:extLst>
                  <a:ext uri="{0D108BD9-81ED-4DB2-BD59-A6C34878D82A}">
                    <a16:rowId xmlns:a16="http://schemas.microsoft.com/office/drawing/2014/main" val="1000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 </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8</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a:effectLst/>
                        </a:rPr>
                        <a:t>　</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Store3</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No</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7"/>
                  </a:ext>
                </a:extLst>
              </a:tr>
              <a:tr h="293236">
                <a:tc gridSpan="3">
                  <a:txBody>
                    <a:bodyPr/>
                    <a:lstStyle/>
                    <a:p>
                      <a:pPr marL="0" algn="l" defTabSz="914400" rtl="0" eaLnBrk="1" fontAlgn="ctr" latinLnBrk="0" hangingPunct="1"/>
                      <a:r>
                        <a:rPr lang="en-US" sz="1800" b="1" u="none" strike="noStrike" kern="1200" dirty="0">
                          <a:solidFill>
                            <a:srgbClr val="FF0000"/>
                          </a:solidFill>
                          <a:effectLst/>
                          <a:latin typeface="+mn-lt"/>
                          <a:ea typeface="+mn-ea"/>
                          <a:cs typeface="+mn-cs"/>
                        </a:rPr>
                        <a:t>Reservation Station:</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8"/>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Time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Name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Busy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Op</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Qj </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Qk</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Code</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9"/>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Add1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dirty="0">
                          <a:effectLst/>
                        </a:rPr>
                        <a:t>No</a:t>
                      </a:r>
                      <a:endParaRPr lang="en-US" sz="12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a:effectLst/>
                        </a:rPr>
                        <a:t>No</a:t>
                      </a:r>
                      <a:endParaRPr lang="en-US" sz="12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MULTD</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F4</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F0</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a:effectLst/>
                        </a:rPr>
                        <a:t>No</a:t>
                      </a:r>
                      <a:endParaRPr 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F4 </a:t>
                      </a:r>
                      <a:endParaRPr lang="en-US"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0</a:t>
                      </a:r>
                      <a:endParaRPr lang="en-US" altLang="zh-CN"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rgbClr val="FF00FF"/>
                          </a:solidFill>
                          <a:effectLst/>
                          <a:latin typeface="+mn-lt"/>
                          <a:ea typeface="+mn-ea"/>
                        </a:rPr>
                        <a:t>No</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solidFill>
                            <a:srgbClr val="FF00FF"/>
                          </a:solidFill>
                          <a:effectLst/>
                        </a:rPr>
                        <a:t>　</a:t>
                      </a:r>
                      <a:endParaRPr lang="zh-CN" alt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SUBI</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#8</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u="none" strike="noStrike" dirty="0" smtClean="0">
                          <a:solidFill>
                            <a:srgbClr val="0070C0"/>
                          </a:solidFill>
                          <a:effectLst/>
                        </a:rPr>
                        <a:t>Yes</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u="none" strike="noStrike" dirty="0" err="1" smtClean="0">
                          <a:solidFill>
                            <a:srgbClr val="0070C0"/>
                          </a:solidFill>
                          <a:effectLst/>
                        </a:rPr>
                        <a:t>Multd</a:t>
                      </a:r>
                      <a:r>
                        <a:rPr lang="zh-CN" altLang="en-US" sz="1200" u="none" strike="noStrike" dirty="0">
                          <a:solidFill>
                            <a:srgbClr val="0070C0"/>
                          </a:solidFill>
                          <a:effectLst/>
                        </a:rPr>
                        <a:t>　</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u="none" strike="noStrike" dirty="0" smtClean="0">
                          <a:solidFill>
                            <a:srgbClr val="0070C0"/>
                          </a:solidFill>
                          <a:effectLst/>
                        </a:rPr>
                        <a:t>M[72]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R(F2)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BNEZ</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Loop</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4"/>
                  </a:ext>
                </a:extLst>
              </a:tr>
              <a:tr h="86832">
                <a:tc>
                  <a:txBody>
                    <a:bodyPr/>
                    <a:lstStyle/>
                    <a:p>
                      <a:pPr algn="l" fontAlgn="ctr"/>
                      <a:endParaRPr lang="zh-CN" altLang="en-US" sz="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5"/>
                  </a:ext>
                </a:extLst>
              </a:tr>
              <a:tr h="291688">
                <a:tc gridSpan="3">
                  <a:txBody>
                    <a:bodyPr/>
                    <a:lstStyle/>
                    <a:p>
                      <a:pPr marL="0" algn="l" defTabSz="914400" rtl="0" eaLnBrk="1" fontAlgn="ctr" latinLnBrk="0" hangingPunct="1"/>
                      <a:r>
                        <a:rPr lang="en-US" sz="1600" b="1" u="none" strike="noStrike" kern="1200" dirty="0">
                          <a:solidFill>
                            <a:srgbClr val="FF0000"/>
                          </a:solidFill>
                          <a:effectLst/>
                          <a:latin typeface="+mn-lt"/>
                          <a:ea typeface="+mn-ea"/>
                          <a:cs typeface="+mn-cs"/>
                        </a:rPr>
                        <a:t>Register Result Status</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Clock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F6</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F8</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F12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F30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7"/>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15</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64</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Load3</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Mult2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8"/>
                  </a:ext>
                </a:extLst>
              </a:tr>
            </a:tbl>
          </a:graphicData>
        </a:graphic>
      </p:graphicFrame>
      <p:sp>
        <p:nvSpPr>
          <p:cNvPr id="6" name="Text Box 3"/>
          <p:cNvSpPr txBox="1">
            <a:spLocks noChangeArrowheads="1"/>
          </p:cNvSpPr>
          <p:nvPr/>
        </p:nvSpPr>
        <p:spPr bwMode="auto">
          <a:xfrm>
            <a:off x="457200" y="6276975"/>
            <a:ext cx="8229600" cy="444500"/>
          </a:xfrm>
          <a:prstGeom prst="rect">
            <a:avLst/>
          </a:prstGeom>
          <a:noFill/>
          <a:ln w="9525">
            <a:noFill/>
            <a:round/>
            <a:headEnd/>
            <a:tailEnd/>
          </a:ln>
        </p:spPr>
        <p:txBody>
          <a:bodyPr lIns="90360" tIns="44280" rIns="90360" bIns="44280"/>
          <a:lstStyle/>
          <a:p>
            <a:pPr eaLnBrk="1" hangingPunct="1">
              <a:lnSpc>
                <a:spcPct val="80000"/>
              </a:lnSpc>
              <a:spcBef>
                <a:spcPts val="1000"/>
              </a:spcBef>
              <a:buClr>
                <a:srgbClr val="5B9BD5"/>
              </a:buClr>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2000">
              <a:solidFill>
                <a:srgbClr val="5B9BD5"/>
              </a:solidFill>
            </a:endParaRPr>
          </a:p>
        </p:txBody>
      </p:sp>
      <p:sp>
        <p:nvSpPr>
          <p:cNvPr id="7" name="Text Box 3"/>
          <p:cNvSpPr txBox="1">
            <a:spLocks noChangeArrowheads="1"/>
          </p:cNvSpPr>
          <p:nvPr/>
        </p:nvSpPr>
        <p:spPr bwMode="auto">
          <a:xfrm>
            <a:off x="360363" y="6276975"/>
            <a:ext cx="4665662" cy="444500"/>
          </a:xfrm>
          <a:prstGeom prst="rect">
            <a:avLst/>
          </a:prstGeom>
          <a:noFill/>
          <a:ln w="9525">
            <a:noFill/>
            <a:round/>
            <a:headEnd/>
            <a:tailEnd/>
          </a:ln>
        </p:spPr>
        <p:txBody>
          <a:bodyPr lIns="90360" tIns="44280" rIns="90360" bIns="44280"/>
          <a:lstStyle/>
          <a:p>
            <a:pPr marL="228600" indent="-228600" eaLnBrk="1" hangingPunct="1">
              <a:lnSpc>
                <a:spcPct val="70000"/>
              </a:lnSpc>
              <a:spcBef>
                <a:spcPts val="1000"/>
              </a:spcBef>
              <a:buClr>
                <a:srgbClr val="5B9BD5"/>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800">
                <a:solidFill>
                  <a:srgbClr val="5B9BD5"/>
                </a:solidFill>
              </a:rPr>
              <a:t>Mult1</a:t>
            </a:r>
            <a:r>
              <a:rPr lang="zh-CN" altLang="en-US" sz="2800">
                <a:solidFill>
                  <a:srgbClr val="5B9BD5"/>
                </a:solidFill>
              </a:rPr>
              <a:t>写结果</a:t>
            </a:r>
            <a:endParaRPr lang="en-US" altLang="zh-CN" sz="2800">
              <a:solidFill>
                <a:srgbClr val="5B9BD5"/>
              </a:solidFill>
            </a:endParaRPr>
          </a:p>
        </p:txBody>
      </p:sp>
      <p:sp>
        <p:nvSpPr>
          <p:cNvPr id="2" name="标题 1"/>
          <p:cNvSpPr>
            <a:spLocks noGrp="1"/>
          </p:cNvSpPr>
          <p:nvPr>
            <p:ph type="title"/>
          </p:nvPr>
        </p:nvSpPr>
        <p:spPr/>
        <p:txBody>
          <a:bodyPr/>
          <a:lstStyle/>
          <a:p>
            <a:r>
              <a:rPr lang="en-US" altLang="zh-CN" smtClean="0"/>
              <a:t>Loop Example Cycle 15</a:t>
            </a:r>
            <a:endParaRPr lang="zh-CN" altLang="en-US" dirty="0"/>
          </a:p>
        </p:txBody>
      </p:sp>
    </p:spTree>
    <p:extLst>
      <p:ext uri="{BB962C8B-B14F-4D97-AF65-F5344CB8AC3E}">
        <p14:creationId xmlns:p14="http://schemas.microsoft.com/office/powerpoint/2010/main" val="35774366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nodePh="1">
                                  <p:stCondLst>
                                    <p:cond delay="0"/>
                                  </p:stCondLst>
                                  <p:endCondLst>
                                    <p:cond evt="begin" delay="0">
                                      <p:tn val="5"/>
                                    </p:cond>
                                  </p:endCondLst>
                                  <p:childTnLst>
                                    <p:set>
                                      <p:cBhvr additive="repl">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ppt_x</p:attrName>
                                        </p:attrNameLst>
                                      </p:cBhvr>
                                      <p:tavLst>
                                        <p:tav tm="100000">
                                          <p:val>
                                            <p:strVal val="1+#ppt_w/2"/>
                                          </p:val>
                                        </p:tav>
                                        <p:tav tm="100000">
                                          <p:val>
                                            <p:strVal val="#ppt_x"/>
                                          </p:val>
                                        </p:tav>
                                      </p:tavLst>
                                    </p:anim>
                                    <p:anim calcmode="lin" valueType="num">
                                      <p:cBhvr>
                                        <p:cTn id="8" dur="500" fill="hold"/>
                                        <p:tgtEl>
                                          <p:spTgt spid="6">
                                            <p:txEl>
                                              <p:pRg st="0" end="0"/>
                                            </p:txEl>
                                          </p:spTgt>
                                        </p:tgtEl>
                                        <p:attrNameLst>
                                          <p:attrName>ppt_y</p:attrName>
                                        </p:attrNameLst>
                                      </p:cBhvr>
                                      <p:tavLst>
                                        <p:tav tm="10000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additive="repl">
                                        <p:cTn id="12" dur="1" fill="hold">
                                          <p:stCondLst>
                                            <p:cond delay="0"/>
                                          </p:stCondLst>
                                        </p:cTn>
                                        <p:tgtEl>
                                          <p:spTgt spid="7">
                                            <p:txEl>
                                              <p:pRg st="0" end="0"/>
                                            </p:txEl>
                                          </p:spTgt>
                                        </p:tgtEl>
                                        <p:attrNameLst>
                                          <p:attrName>style.visibility</p:attrName>
                                        </p:attrNameLst>
                                      </p:cBhvr>
                                      <p:to>
                                        <p:strVal val="visible"/>
                                      </p:to>
                                    </p:set>
                                    <p:anim calcmode="lin" valueType="num">
                                      <p:cBhvr>
                                        <p:cTn id="13" dur="500" fill="hold"/>
                                        <p:tgtEl>
                                          <p:spTgt spid="7">
                                            <p:txEl>
                                              <p:pRg st="0" end="0"/>
                                            </p:txEl>
                                          </p:spTgt>
                                        </p:tgtEl>
                                        <p:attrNameLst>
                                          <p:attrName>ppt_x</p:attrName>
                                        </p:attrNameLst>
                                      </p:cBhvr>
                                      <p:tavLst>
                                        <p:tav tm="100000">
                                          <p:val>
                                            <p:strVal val="1+#ppt_w/2"/>
                                          </p:val>
                                        </p:tav>
                                        <p:tav tm="100000">
                                          <p:val>
                                            <p:strVal val="#ppt_x"/>
                                          </p:val>
                                        </p:tav>
                                      </p:tavLst>
                                    </p:anim>
                                    <p:anim calcmode="lin" valueType="num">
                                      <p:cBhvr>
                                        <p:cTn id="14" dur="500" fill="hold"/>
                                        <p:tgtEl>
                                          <p:spTgt spid="7">
                                            <p:txEl>
                                              <p:pRg st="0" end="0"/>
                                            </p:txEl>
                                          </p:spTgt>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864510376"/>
              </p:ext>
            </p:extLst>
          </p:nvPr>
        </p:nvGraphicFramePr>
        <p:xfrm>
          <a:off x="360363" y="943180"/>
          <a:ext cx="8569324" cy="5338764"/>
        </p:xfrm>
        <a:graphic>
          <a:graphicData uri="http://schemas.openxmlformats.org/drawingml/2006/table">
            <a:tbl>
              <a:tblPr>
                <a:tableStyleId>{5C22544A-7EE6-4342-B048-85BDC9FD1C3A}</a:tableStyleId>
              </a:tblPr>
              <a:tblGrid>
                <a:gridCol w="694516">
                  <a:extLst>
                    <a:ext uri="{9D8B030D-6E8A-4147-A177-3AD203B41FA5}">
                      <a16:colId xmlns:a16="http://schemas.microsoft.com/office/drawing/2014/main" val="20000"/>
                    </a:ext>
                  </a:extLst>
                </a:gridCol>
                <a:gridCol w="585999">
                  <a:extLst>
                    <a:ext uri="{9D8B030D-6E8A-4147-A177-3AD203B41FA5}">
                      <a16:colId xmlns:a16="http://schemas.microsoft.com/office/drawing/2014/main" val="20001"/>
                    </a:ext>
                  </a:extLst>
                </a:gridCol>
                <a:gridCol w="824230">
                  <a:extLst>
                    <a:ext uri="{9D8B030D-6E8A-4147-A177-3AD203B41FA5}">
                      <a16:colId xmlns:a16="http://schemas.microsoft.com/office/drawing/2014/main" val="20002"/>
                    </a:ext>
                  </a:extLst>
                </a:gridCol>
                <a:gridCol w="526187">
                  <a:extLst>
                    <a:ext uri="{9D8B030D-6E8A-4147-A177-3AD203B41FA5}">
                      <a16:colId xmlns:a16="http://schemas.microsoft.com/office/drawing/2014/main" val="20003"/>
                    </a:ext>
                  </a:extLst>
                </a:gridCol>
                <a:gridCol w="614021">
                  <a:extLst>
                    <a:ext uri="{9D8B030D-6E8A-4147-A177-3AD203B41FA5}">
                      <a16:colId xmlns:a16="http://schemas.microsoft.com/office/drawing/2014/main" val="20004"/>
                    </a:ext>
                  </a:extLst>
                </a:gridCol>
                <a:gridCol w="595248">
                  <a:extLst>
                    <a:ext uri="{9D8B030D-6E8A-4147-A177-3AD203B41FA5}">
                      <a16:colId xmlns:a16="http://schemas.microsoft.com/office/drawing/2014/main" val="20005"/>
                    </a:ext>
                  </a:extLst>
                </a:gridCol>
                <a:gridCol w="624490">
                  <a:extLst>
                    <a:ext uri="{9D8B030D-6E8A-4147-A177-3AD203B41FA5}">
                      <a16:colId xmlns:a16="http://schemas.microsoft.com/office/drawing/2014/main" val="20006"/>
                    </a:ext>
                  </a:extLst>
                </a:gridCol>
                <a:gridCol w="576089">
                  <a:extLst>
                    <a:ext uri="{9D8B030D-6E8A-4147-A177-3AD203B41FA5}">
                      <a16:colId xmlns:a16="http://schemas.microsoft.com/office/drawing/2014/main" val="20007"/>
                    </a:ext>
                  </a:extLst>
                </a:gridCol>
                <a:gridCol w="619674">
                  <a:extLst>
                    <a:ext uri="{9D8B030D-6E8A-4147-A177-3AD203B41FA5}">
                      <a16:colId xmlns:a16="http://schemas.microsoft.com/office/drawing/2014/main" val="20008"/>
                    </a:ext>
                  </a:extLst>
                </a:gridCol>
                <a:gridCol w="690143">
                  <a:extLst>
                    <a:ext uri="{9D8B030D-6E8A-4147-A177-3AD203B41FA5}">
                      <a16:colId xmlns:a16="http://schemas.microsoft.com/office/drawing/2014/main" val="20009"/>
                    </a:ext>
                  </a:extLst>
                </a:gridCol>
                <a:gridCol w="698771">
                  <a:extLst>
                    <a:ext uri="{9D8B030D-6E8A-4147-A177-3AD203B41FA5}">
                      <a16:colId xmlns:a16="http://schemas.microsoft.com/office/drawing/2014/main" val="20010"/>
                    </a:ext>
                  </a:extLst>
                </a:gridCol>
                <a:gridCol w="814588">
                  <a:extLst>
                    <a:ext uri="{9D8B030D-6E8A-4147-A177-3AD203B41FA5}">
                      <a16:colId xmlns:a16="http://schemas.microsoft.com/office/drawing/2014/main" val="20011"/>
                    </a:ext>
                  </a:extLst>
                </a:gridCol>
                <a:gridCol w="705368">
                  <a:extLst>
                    <a:ext uri="{9D8B030D-6E8A-4147-A177-3AD203B41FA5}">
                      <a16:colId xmlns:a16="http://schemas.microsoft.com/office/drawing/2014/main" val="20012"/>
                    </a:ext>
                  </a:extLst>
                </a:gridCol>
              </a:tblGrid>
              <a:tr h="291688">
                <a:tc gridSpan="3">
                  <a:txBody>
                    <a:bodyPr/>
                    <a:lstStyle/>
                    <a:p>
                      <a:pPr algn="l" fontAlgn="ctr"/>
                      <a:r>
                        <a:rPr lang="en-US" sz="1600" b="1" u="none" strike="noStrike" dirty="0">
                          <a:solidFill>
                            <a:srgbClr val="FF0000"/>
                          </a:solidFill>
                          <a:effectLst/>
                        </a:rPr>
                        <a:t>Instruction Status</a:t>
                      </a:r>
                      <a:endParaRPr lang="en-US" sz="1600" b="1" i="0" u="none" strike="noStrike" dirty="0">
                        <a:solidFill>
                          <a:srgbClr val="FF0000"/>
                        </a:solidFill>
                        <a:effectLst/>
                        <a:latin typeface="宋体" panose="02010600030101010101" pitchFamily="2" charset="-122"/>
                        <a:ea typeface="宋体" panose="02010600030101010101" pitchFamily="2" charset="-122"/>
                      </a:endParaRP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ITER</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Inst.</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i</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Issue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Exec</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WR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Busy</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Addr</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Fu</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1</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LD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0</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R1</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2~9</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10</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Load1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mn-lt"/>
                          <a:ea typeface="+mn-ea"/>
                        </a:rPr>
                        <a:t>No</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MULTD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F2</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11~14</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15</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mn-lt"/>
                          <a:ea typeface="+mn-ea"/>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SD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 </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0</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R1</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3</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4</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b="0" i="0" u="none" strike="noStrike" dirty="0" smtClean="0">
                          <a:solidFill>
                            <a:schemeClr val="dk1"/>
                          </a:solidFill>
                          <a:effectLst/>
                          <a:latin typeface="+mn-lt"/>
                          <a:ea typeface="+mn-ea"/>
                        </a:rPr>
                        <a:t>Yes</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0000"/>
                          </a:solidFill>
                          <a:effectLst/>
                          <a:latin typeface="宋体" panose="02010600030101010101" pitchFamily="2" charset="-122"/>
                          <a:ea typeface="宋体" panose="02010600030101010101" pitchFamily="2" charset="-122"/>
                        </a:rPr>
                        <a:t>64</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4"/>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a:t>
                      </a:r>
                      <a:endParaRPr lang="en-US" sz="1600" b="0" i="0" u="none" strike="noStrike" dirty="0">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12</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Store1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mn-lt"/>
                          <a:ea typeface="+mn-ea"/>
                        </a:rPr>
                        <a:t>No</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5"/>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7</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13~16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Store2</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Yes</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72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Mult2</a:t>
                      </a:r>
                    </a:p>
                  </a:txBody>
                  <a:tcPr marL="7620" marR="7620" marT="7619" marB="0" anchor="ctr"/>
                </a:tc>
                <a:extLst>
                  <a:ext uri="{0D108BD9-81ED-4DB2-BD59-A6C34878D82A}">
                    <a16:rowId xmlns:a16="http://schemas.microsoft.com/office/drawing/2014/main" val="1000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 </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8</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a:effectLst/>
                        </a:rPr>
                        <a:t>　</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Store3</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dk1"/>
                          </a:solidFill>
                          <a:effectLst/>
                          <a:latin typeface="+mn-lt"/>
                          <a:ea typeface="+mn-ea"/>
                        </a:rPr>
                        <a:t>No</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en-US" altLang="zh-CN" sz="1200" b="0" i="0" u="none" strike="noStrike" dirty="0" smtClean="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7"/>
                  </a:ext>
                </a:extLst>
              </a:tr>
              <a:tr h="293236">
                <a:tc gridSpan="3">
                  <a:txBody>
                    <a:bodyPr/>
                    <a:lstStyle/>
                    <a:p>
                      <a:pPr marL="0" algn="l" defTabSz="914400" rtl="0" eaLnBrk="1" fontAlgn="ctr" latinLnBrk="0" hangingPunct="1"/>
                      <a:r>
                        <a:rPr lang="en-US" sz="1800" b="1" u="none" strike="noStrike" kern="1200" dirty="0">
                          <a:solidFill>
                            <a:srgbClr val="FF0000"/>
                          </a:solidFill>
                          <a:effectLst/>
                          <a:latin typeface="+mn-lt"/>
                          <a:ea typeface="+mn-ea"/>
                          <a:cs typeface="+mn-cs"/>
                        </a:rPr>
                        <a:t>Reservation Station:</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8"/>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Time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Name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Busy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Op</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Qj </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Qk</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Code</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9"/>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Add1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dirty="0">
                          <a:effectLst/>
                        </a:rPr>
                        <a:t>No</a:t>
                      </a:r>
                      <a:endParaRPr lang="en-US" sz="12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a:effectLst/>
                        </a:rPr>
                        <a:t>No</a:t>
                      </a:r>
                      <a:endParaRPr lang="en-US" sz="12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MULTD</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F4</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F0</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a:effectLst/>
                        </a:rPr>
                        <a:t>No</a:t>
                      </a:r>
                      <a:endParaRPr 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F4 </a:t>
                      </a:r>
                      <a:endParaRPr lang="en-US"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0</a:t>
                      </a:r>
                      <a:endParaRPr lang="en-US" altLang="zh-CN"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chemeClr val="tx1"/>
                          </a:solidFill>
                          <a:effectLst/>
                          <a:latin typeface="+mn-lt"/>
                          <a:ea typeface="+mn-ea"/>
                        </a:rPr>
                        <a:t>Yes</a:t>
                      </a:r>
                      <a:endParaRPr 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err="1" smtClean="0">
                          <a:solidFill>
                            <a:schemeClr val="tx1"/>
                          </a:solidFill>
                          <a:effectLst/>
                          <a:latin typeface="宋体" panose="02010600030101010101" pitchFamily="2" charset="-122"/>
                          <a:ea typeface="宋体" panose="02010600030101010101" pitchFamily="2" charset="-122"/>
                        </a:rPr>
                        <a:t>Multd</a:t>
                      </a:r>
                      <a:endParaRPr lang="en-US" altLang="zh-CN" sz="1200" b="0" i="0" u="none" strike="noStrike" dirty="0" smtClean="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R(F2)</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Load3</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solidFill>
                            <a:srgbClr val="FF00FF"/>
                          </a:solidFill>
                          <a:effectLst/>
                        </a:rPr>
                        <a:t>　</a:t>
                      </a:r>
                      <a:endParaRPr lang="zh-CN" alt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SUBI</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#8</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0</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u="none" strike="noStrike" dirty="0" smtClean="0">
                          <a:solidFill>
                            <a:srgbClr val="0070C0"/>
                          </a:solidFill>
                          <a:effectLst/>
                        </a:rPr>
                        <a:t>Yes</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u="none" strike="noStrike" dirty="0" err="1" smtClean="0">
                          <a:solidFill>
                            <a:srgbClr val="0070C0"/>
                          </a:solidFill>
                          <a:effectLst/>
                        </a:rPr>
                        <a:t>Multd</a:t>
                      </a:r>
                      <a:r>
                        <a:rPr lang="zh-CN" altLang="en-US" sz="1200" u="none" strike="noStrike" dirty="0">
                          <a:solidFill>
                            <a:srgbClr val="0070C0"/>
                          </a:solidFill>
                          <a:effectLst/>
                        </a:rPr>
                        <a:t>　</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u="none" strike="noStrike" dirty="0" smtClean="0">
                          <a:solidFill>
                            <a:srgbClr val="0070C0"/>
                          </a:solidFill>
                          <a:effectLst/>
                        </a:rPr>
                        <a:t>M[72]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R(F2)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BNEZ</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Loop</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4"/>
                  </a:ext>
                </a:extLst>
              </a:tr>
              <a:tr h="86832">
                <a:tc>
                  <a:txBody>
                    <a:bodyPr/>
                    <a:lstStyle/>
                    <a:p>
                      <a:pPr algn="l" fontAlgn="ctr"/>
                      <a:endParaRPr lang="zh-CN" altLang="en-US" sz="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5"/>
                  </a:ext>
                </a:extLst>
              </a:tr>
              <a:tr h="291688">
                <a:tc gridSpan="3">
                  <a:txBody>
                    <a:bodyPr/>
                    <a:lstStyle/>
                    <a:p>
                      <a:pPr marL="0" algn="l" defTabSz="914400" rtl="0" eaLnBrk="1" fontAlgn="ctr" latinLnBrk="0" hangingPunct="1"/>
                      <a:r>
                        <a:rPr lang="en-US" sz="1600" b="1" u="none" strike="noStrike" kern="1200" dirty="0">
                          <a:solidFill>
                            <a:srgbClr val="FF0000"/>
                          </a:solidFill>
                          <a:effectLst/>
                          <a:latin typeface="+mn-lt"/>
                          <a:ea typeface="+mn-ea"/>
                          <a:cs typeface="+mn-cs"/>
                        </a:rPr>
                        <a:t>Register Result Status</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Clock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F6</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F8</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F12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F30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7"/>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16</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64</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Load3</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Mult3</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8"/>
                  </a:ext>
                </a:extLst>
              </a:tr>
            </a:tbl>
          </a:graphicData>
        </a:graphic>
      </p:graphicFrame>
      <p:sp>
        <p:nvSpPr>
          <p:cNvPr id="6" name="Text Box 3"/>
          <p:cNvSpPr txBox="1">
            <a:spLocks noChangeArrowheads="1"/>
          </p:cNvSpPr>
          <p:nvPr/>
        </p:nvSpPr>
        <p:spPr bwMode="auto">
          <a:xfrm>
            <a:off x="457200" y="6276975"/>
            <a:ext cx="8229600" cy="444500"/>
          </a:xfrm>
          <a:prstGeom prst="rect">
            <a:avLst/>
          </a:prstGeom>
          <a:noFill/>
          <a:ln w="9525">
            <a:noFill/>
            <a:round/>
            <a:headEnd/>
            <a:tailEnd/>
          </a:ln>
        </p:spPr>
        <p:txBody>
          <a:bodyPr lIns="90360" tIns="44280" rIns="90360" bIns="44280"/>
          <a:lstStyle/>
          <a:p>
            <a:pPr eaLnBrk="1" hangingPunct="1">
              <a:lnSpc>
                <a:spcPct val="80000"/>
              </a:lnSpc>
              <a:spcBef>
                <a:spcPts val="1000"/>
              </a:spcBef>
              <a:buClr>
                <a:srgbClr val="5B9BD5"/>
              </a:buClr>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2000">
              <a:solidFill>
                <a:srgbClr val="5B9BD5"/>
              </a:solidFill>
            </a:endParaRPr>
          </a:p>
        </p:txBody>
      </p:sp>
      <p:sp>
        <p:nvSpPr>
          <p:cNvPr id="7" name="Text Box 3"/>
          <p:cNvSpPr txBox="1">
            <a:spLocks noChangeArrowheads="1"/>
          </p:cNvSpPr>
          <p:nvPr/>
        </p:nvSpPr>
        <p:spPr bwMode="auto">
          <a:xfrm>
            <a:off x="360363" y="6276975"/>
            <a:ext cx="7359650" cy="444500"/>
          </a:xfrm>
          <a:prstGeom prst="rect">
            <a:avLst/>
          </a:prstGeom>
          <a:noFill/>
          <a:ln w="9525">
            <a:noFill/>
            <a:round/>
            <a:headEnd/>
            <a:tailEnd/>
          </a:ln>
        </p:spPr>
        <p:txBody>
          <a:bodyPr lIns="90360" tIns="44280" rIns="90360" bIns="44280"/>
          <a:lstStyle/>
          <a:p>
            <a:pPr marL="228600" indent="-228600" eaLnBrk="1" hangingPunct="1">
              <a:lnSpc>
                <a:spcPct val="70000"/>
              </a:lnSpc>
              <a:spcBef>
                <a:spcPts val="1000"/>
              </a:spcBef>
              <a:buClr>
                <a:srgbClr val="5B9BD5"/>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a:solidFill>
                  <a:srgbClr val="5B9BD5"/>
                </a:solidFill>
              </a:rPr>
              <a:t>Mult2</a:t>
            </a:r>
            <a:r>
              <a:rPr lang="zh-CN" altLang="en-US" sz="2400">
                <a:solidFill>
                  <a:srgbClr val="5B9BD5"/>
                </a:solidFill>
              </a:rPr>
              <a:t>执行完毕，</a:t>
            </a:r>
            <a:r>
              <a:rPr lang="en-US" altLang="zh-CN" sz="2400">
                <a:solidFill>
                  <a:srgbClr val="5B9BD5"/>
                </a:solidFill>
              </a:rPr>
              <a:t>SD1</a:t>
            </a:r>
            <a:r>
              <a:rPr lang="zh-CN" altLang="en-US" sz="2400">
                <a:solidFill>
                  <a:srgbClr val="5B9BD5"/>
                </a:solidFill>
              </a:rPr>
              <a:t>写结果，发射</a:t>
            </a:r>
            <a:r>
              <a:rPr lang="en-US" altLang="zh-CN" sz="2400">
                <a:solidFill>
                  <a:srgbClr val="5B9BD5"/>
                </a:solidFill>
              </a:rPr>
              <a:t>Mult3</a:t>
            </a:r>
          </a:p>
        </p:txBody>
      </p:sp>
      <p:sp>
        <p:nvSpPr>
          <p:cNvPr id="2" name="标题 1"/>
          <p:cNvSpPr>
            <a:spLocks noGrp="1"/>
          </p:cNvSpPr>
          <p:nvPr>
            <p:ph type="title"/>
          </p:nvPr>
        </p:nvSpPr>
        <p:spPr/>
        <p:txBody>
          <a:bodyPr/>
          <a:lstStyle/>
          <a:p>
            <a:r>
              <a:rPr lang="en-US" altLang="zh-CN" smtClean="0"/>
              <a:t>Loop Example Cycle 16</a:t>
            </a:r>
            <a:endParaRPr lang="zh-CN" altLang="en-US" dirty="0"/>
          </a:p>
        </p:txBody>
      </p:sp>
    </p:spTree>
    <p:extLst>
      <p:ext uri="{BB962C8B-B14F-4D97-AF65-F5344CB8AC3E}">
        <p14:creationId xmlns:p14="http://schemas.microsoft.com/office/powerpoint/2010/main" val="29034962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nodePh="1">
                                  <p:stCondLst>
                                    <p:cond delay="0"/>
                                  </p:stCondLst>
                                  <p:endCondLst>
                                    <p:cond evt="begin" delay="0">
                                      <p:tn val="5"/>
                                    </p:cond>
                                  </p:endCondLst>
                                  <p:childTnLst>
                                    <p:set>
                                      <p:cBhvr additive="repl">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ppt_x</p:attrName>
                                        </p:attrNameLst>
                                      </p:cBhvr>
                                      <p:tavLst>
                                        <p:tav tm="100000">
                                          <p:val>
                                            <p:strVal val="1+#ppt_w/2"/>
                                          </p:val>
                                        </p:tav>
                                        <p:tav tm="100000">
                                          <p:val>
                                            <p:strVal val="#ppt_x"/>
                                          </p:val>
                                        </p:tav>
                                      </p:tavLst>
                                    </p:anim>
                                    <p:anim calcmode="lin" valueType="num">
                                      <p:cBhvr>
                                        <p:cTn id="8" dur="500" fill="hold"/>
                                        <p:tgtEl>
                                          <p:spTgt spid="6">
                                            <p:txEl>
                                              <p:pRg st="0" end="0"/>
                                            </p:txEl>
                                          </p:spTgt>
                                        </p:tgtEl>
                                        <p:attrNameLst>
                                          <p:attrName>ppt_y</p:attrName>
                                        </p:attrNameLst>
                                      </p:cBhvr>
                                      <p:tavLst>
                                        <p:tav tm="10000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additive="repl">
                                        <p:cTn id="12" dur="1" fill="hold">
                                          <p:stCondLst>
                                            <p:cond delay="0"/>
                                          </p:stCondLst>
                                        </p:cTn>
                                        <p:tgtEl>
                                          <p:spTgt spid="7">
                                            <p:txEl>
                                              <p:pRg st="0" end="0"/>
                                            </p:txEl>
                                          </p:spTgt>
                                        </p:tgtEl>
                                        <p:attrNameLst>
                                          <p:attrName>style.visibility</p:attrName>
                                        </p:attrNameLst>
                                      </p:cBhvr>
                                      <p:to>
                                        <p:strVal val="visible"/>
                                      </p:to>
                                    </p:set>
                                    <p:anim calcmode="lin" valueType="num">
                                      <p:cBhvr>
                                        <p:cTn id="13" dur="500" fill="hold"/>
                                        <p:tgtEl>
                                          <p:spTgt spid="7">
                                            <p:txEl>
                                              <p:pRg st="0" end="0"/>
                                            </p:txEl>
                                          </p:spTgt>
                                        </p:tgtEl>
                                        <p:attrNameLst>
                                          <p:attrName>ppt_x</p:attrName>
                                        </p:attrNameLst>
                                      </p:cBhvr>
                                      <p:tavLst>
                                        <p:tav tm="100000">
                                          <p:val>
                                            <p:strVal val="1+#ppt_w/2"/>
                                          </p:val>
                                        </p:tav>
                                        <p:tav tm="100000">
                                          <p:val>
                                            <p:strVal val="#ppt_x"/>
                                          </p:val>
                                        </p:tav>
                                      </p:tavLst>
                                    </p:anim>
                                    <p:anim calcmode="lin" valueType="num">
                                      <p:cBhvr>
                                        <p:cTn id="14" dur="500" fill="hold"/>
                                        <p:tgtEl>
                                          <p:spTgt spid="7">
                                            <p:txEl>
                                              <p:pRg st="0" end="0"/>
                                            </p:txEl>
                                          </p:spTgt>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937992483"/>
              </p:ext>
            </p:extLst>
          </p:nvPr>
        </p:nvGraphicFramePr>
        <p:xfrm>
          <a:off x="360363" y="951493"/>
          <a:ext cx="8569324" cy="5338764"/>
        </p:xfrm>
        <a:graphic>
          <a:graphicData uri="http://schemas.openxmlformats.org/drawingml/2006/table">
            <a:tbl>
              <a:tblPr>
                <a:tableStyleId>{5C22544A-7EE6-4342-B048-85BDC9FD1C3A}</a:tableStyleId>
              </a:tblPr>
              <a:tblGrid>
                <a:gridCol w="694516">
                  <a:extLst>
                    <a:ext uri="{9D8B030D-6E8A-4147-A177-3AD203B41FA5}">
                      <a16:colId xmlns:a16="http://schemas.microsoft.com/office/drawing/2014/main" val="20000"/>
                    </a:ext>
                  </a:extLst>
                </a:gridCol>
                <a:gridCol w="585999">
                  <a:extLst>
                    <a:ext uri="{9D8B030D-6E8A-4147-A177-3AD203B41FA5}">
                      <a16:colId xmlns:a16="http://schemas.microsoft.com/office/drawing/2014/main" val="20001"/>
                    </a:ext>
                  </a:extLst>
                </a:gridCol>
                <a:gridCol w="824230">
                  <a:extLst>
                    <a:ext uri="{9D8B030D-6E8A-4147-A177-3AD203B41FA5}">
                      <a16:colId xmlns:a16="http://schemas.microsoft.com/office/drawing/2014/main" val="20002"/>
                    </a:ext>
                  </a:extLst>
                </a:gridCol>
                <a:gridCol w="526187">
                  <a:extLst>
                    <a:ext uri="{9D8B030D-6E8A-4147-A177-3AD203B41FA5}">
                      <a16:colId xmlns:a16="http://schemas.microsoft.com/office/drawing/2014/main" val="20003"/>
                    </a:ext>
                  </a:extLst>
                </a:gridCol>
                <a:gridCol w="614021">
                  <a:extLst>
                    <a:ext uri="{9D8B030D-6E8A-4147-A177-3AD203B41FA5}">
                      <a16:colId xmlns:a16="http://schemas.microsoft.com/office/drawing/2014/main" val="20004"/>
                    </a:ext>
                  </a:extLst>
                </a:gridCol>
                <a:gridCol w="595248">
                  <a:extLst>
                    <a:ext uri="{9D8B030D-6E8A-4147-A177-3AD203B41FA5}">
                      <a16:colId xmlns:a16="http://schemas.microsoft.com/office/drawing/2014/main" val="20005"/>
                    </a:ext>
                  </a:extLst>
                </a:gridCol>
                <a:gridCol w="624490">
                  <a:extLst>
                    <a:ext uri="{9D8B030D-6E8A-4147-A177-3AD203B41FA5}">
                      <a16:colId xmlns:a16="http://schemas.microsoft.com/office/drawing/2014/main" val="20006"/>
                    </a:ext>
                  </a:extLst>
                </a:gridCol>
                <a:gridCol w="576089">
                  <a:extLst>
                    <a:ext uri="{9D8B030D-6E8A-4147-A177-3AD203B41FA5}">
                      <a16:colId xmlns:a16="http://schemas.microsoft.com/office/drawing/2014/main" val="20007"/>
                    </a:ext>
                  </a:extLst>
                </a:gridCol>
                <a:gridCol w="619674">
                  <a:extLst>
                    <a:ext uri="{9D8B030D-6E8A-4147-A177-3AD203B41FA5}">
                      <a16:colId xmlns:a16="http://schemas.microsoft.com/office/drawing/2014/main" val="20008"/>
                    </a:ext>
                  </a:extLst>
                </a:gridCol>
                <a:gridCol w="690143">
                  <a:extLst>
                    <a:ext uri="{9D8B030D-6E8A-4147-A177-3AD203B41FA5}">
                      <a16:colId xmlns:a16="http://schemas.microsoft.com/office/drawing/2014/main" val="20009"/>
                    </a:ext>
                  </a:extLst>
                </a:gridCol>
                <a:gridCol w="698771">
                  <a:extLst>
                    <a:ext uri="{9D8B030D-6E8A-4147-A177-3AD203B41FA5}">
                      <a16:colId xmlns:a16="http://schemas.microsoft.com/office/drawing/2014/main" val="20010"/>
                    </a:ext>
                  </a:extLst>
                </a:gridCol>
                <a:gridCol w="814588">
                  <a:extLst>
                    <a:ext uri="{9D8B030D-6E8A-4147-A177-3AD203B41FA5}">
                      <a16:colId xmlns:a16="http://schemas.microsoft.com/office/drawing/2014/main" val="20011"/>
                    </a:ext>
                  </a:extLst>
                </a:gridCol>
                <a:gridCol w="705368">
                  <a:extLst>
                    <a:ext uri="{9D8B030D-6E8A-4147-A177-3AD203B41FA5}">
                      <a16:colId xmlns:a16="http://schemas.microsoft.com/office/drawing/2014/main" val="20012"/>
                    </a:ext>
                  </a:extLst>
                </a:gridCol>
              </a:tblGrid>
              <a:tr h="291688">
                <a:tc gridSpan="3">
                  <a:txBody>
                    <a:bodyPr/>
                    <a:lstStyle/>
                    <a:p>
                      <a:pPr algn="l" fontAlgn="ctr"/>
                      <a:r>
                        <a:rPr lang="en-US" sz="1600" b="1" u="none" strike="noStrike" dirty="0">
                          <a:solidFill>
                            <a:srgbClr val="FF0000"/>
                          </a:solidFill>
                          <a:effectLst/>
                        </a:rPr>
                        <a:t>Instruction Status</a:t>
                      </a:r>
                      <a:endParaRPr lang="en-US" sz="1600" b="1" i="0" u="none" strike="noStrike" dirty="0">
                        <a:solidFill>
                          <a:srgbClr val="FF0000"/>
                        </a:solidFill>
                        <a:effectLst/>
                        <a:latin typeface="宋体" panose="02010600030101010101" pitchFamily="2" charset="-122"/>
                        <a:ea typeface="宋体" panose="02010600030101010101" pitchFamily="2" charset="-122"/>
                      </a:endParaRP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ITER</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Inst.</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i</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Issue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Exec</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WR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Busy</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1</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LD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0</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R1</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2~9</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10</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Load1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mn-lt"/>
                          <a:ea typeface="+mn-ea"/>
                        </a:rPr>
                        <a:t>No</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MULTD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F2</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11~14</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15</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mn-lt"/>
                          <a:ea typeface="+mn-ea"/>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SD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 </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0</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R1</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3</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4</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b="0" i="0" u="none" strike="noStrike" dirty="0" smtClean="0">
                          <a:solidFill>
                            <a:schemeClr val="dk1"/>
                          </a:solidFill>
                          <a:effectLst/>
                          <a:latin typeface="+mn-lt"/>
                          <a:ea typeface="+mn-ea"/>
                        </a:rPr>
                        <a:t>Yes</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0000"/>
                          </a:solidFill>
                          <a:effectLst/>
                          <a:latin typeface="宋体" panose="02010600030101010101" pitchFamily="2" charset="-122"/>
                          <a:ea typeface="宋体" panose="02010600030101010101" pitchFamily="2" charset="-122"/>
                        </a:rPr>
                        <a:t>64</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4"/>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a:t>
                      </a:r>
                      <a:endParaRPr lang="en-US" sz="1600" b="0" i="0" u="none" strike="noStrike" dirty="0">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12</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Store1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mn-lt"/>
                          <a:ea typeface="+mn-ea"/>
                        </a:rPr>
                        <a:t>No</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5"/>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7</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13~16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17</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Store2</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Yes</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72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[72]*R2</a:t>
                      </a:r>
                    </a:p>
                  </a:txBody>
                  <a:tcPr marL="7620" marR="7620" marT="7619" marB="0" anchor="ctr"/>
                </a:tc>
                <a:extLst>
                  <a:ext uri="{0D108BD9-81ED-4DB2-BD59-A6C34878D82A}">
                    <a16:rowId xmlns:a16="http://schemas.microsoft.com/office/drawing/2014/main" val="1000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 </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8</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17</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Store3</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dk1"/>
                          </a:solidFill>
                          <a:effectLst/>
                          <a:latin typeface="+mn-lt"/>
                          <a:ea typeface="+mn-ea"/>
                        </a:rPr>
                        <a:t>Yes</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0000"/>
                          </a:solidFill>
                          <a:effectLst/>
                          <a:latin typeface="宋体" panose="02010600030101010101" pitchFamily="2" charset="-122"/>
                          <a:ea typeface="宋体" panose="02010600030101010101" pitchFamily="2" charset="-122"/>
                        </a:rPr>
                        <a:t>64</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0000"/>
                          </a:solidFill>
                          <a:effectLst/>
                          <a:latin typeface="宋体" panose="02010600030101010101" pitchFamily="2" charset="-122"/>
                          <a:ea typeface="宋体" panose="02010600030101010101" pitchFamily="2" charset="-122"/>
                        </a:rPr>
                        <a:t>Mult3</a:t>
                      </a:r>
                    </a:p>
                  </a:txBody>
                  <a:tcPr marL="7620" marR="7620" marT="7619" marB="0" anchor="ctr"/>
                </a:tc>
                <a:extLst>
                  <a:ext uri="{0D108BD9-81ED-4DB2-BD59-A6C34878D82A}">
                    <a16:rowId xmlns:a16="http://schemas.microsoft.com/office/drawing/2014/main" val="10007"/>
                  </a:ext>
                </a:extLst>
              </a:tr>
              <a:tr h="293236">
                <a:tc gridSpan="3">
                  <a:txBody>
                    <a:bodyPr/>
                    <a:lstStyle/>
                    <a:p>
                      <a:pPr marL="0" algn="l" defTabSz="914400" rtl="0" eaLnBrk="1" fontAlgn="ctr" latinLnBrk="0" hangingPunct="1"/>
                      <a:r>
                        <a:rPr lang="en-US" sz="1800" b="1" u="none" strike="noStrike" kern="1200" dirty="0">
                          <a:solidFill>
                            <a:srgbClr val="FF0000"/>
                          </a:solidFill>
                          <a:effectLst/>
                          <a:latin typeface="+mn-lt"/>
                          <a:ea typeface="+mn-ea"/>
                          <a:cs typeface="+mn-cs"/>
                        </a:rPr>
                        <a:t>Reservation Station:</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8"/>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Time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Name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Busy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Op</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Qj </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Qk</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Code</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9"/>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Add1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dirty="0">
                          <a:effectLst/>
                        </a:rPr>
                        <a:t>No</a:t>
                      </a:r>
                      <a:endParaRPr lang="en-US" sz="12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a:effectLst/>
                        </a:rPr>
                        <a:t>No</a:t>
                      </a:r>
                      <a:endParaRPr lang="en-US" sz="12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MULTD</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F4</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F0</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a:effectLst/>
                        </a:rPr>
                        <a:t>No</a:t>
                      </a:r>
                      <a:endParaRPr 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F4 </a:t>
                      </a:r>
                      <a:endParaRPr lang="en-US"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0</a:t>
                      </a:r>
                      <a:endParaRPr lang="en-US" altLang="zh-CN"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chemeClr val="tx1"/>
                          </a:solidFill>
                          <a:effectLst/>
                          <a:latin typeface="+mn-lt"/>
                          <a:ea typeface="+mn-ea"/>
                        </a:rPr>
                        <a:t>Yes</a:t>
                      </a:r>
                      <a:endParaRPr 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err="1" smtClean="0">
                          <a:solidFill>
                            <a:schemeClr val="tx1"/>
                          </a:solidFill>
                          <a:effectLst/>
                          <a:latin typeface="宋体" panose="02010600030101010101" pitchFamily="2" charset="-122"/>
                          <a:ea typeface="宋体" panose="02010600030101010101" pitchFamily="2" charset="-122"/>
                        </a:rPr>
                        <a:t>Multd</a:t>
                      </a:r>
                      <a:endParaRPr lang="en-US" altLang="zh-CN" sz="1200" b="0" i="0" u="none" strike="noStrike" dirty="0" smtClean="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R(F2)</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Load3</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solidFill>
                            <a:srgbClr val="FF00FF"/>
                          </a:solidFill>
                          <a:effectLst/>
                        </a:rPr>
                        <a:t>　</a:t>
                      </a:r>
                      <a:endParaRPr lang="zh-CN" alt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SUBI</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#8</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u="none" strike="noStrike" dirty="0" smtClean="0">
                          <a:solidFill>
                            <a:srgbClr val="0070C0"/>
                          </a:solidFill>
                          <a:effectLst/>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BNEZ</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Loop</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4"/>
                  </a:ext>
                </a:extLst>
              </a:tr>
              <a:tr h="86832">
                <a:tc>
                  <a:txBody>
                    <a:bodyPr/>
                    <a:lstStyle/>
                    <a:p>
                      <a:pPr algn="l" fontAlgn="ctr"/>
                      <a:endParaRPr lang="zh-CN" altLang="en-US" sz="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5"/>
                  </a:ext>
                </a:extLst>
              </a:tr>
              <a:tr h="291688">
                <a:tc gridSpan="3">
                  <a:txBody>
                    <a:bodyPr/>
                    <a:lstStyle/>
                    <a:p>
                      <a:pPr marL="0" algn="l" defTabSz="914400" rtl="0" eaLnBrk="1" fontAlgn="ctr" latinLnBrk="0" hangingPunct="1"/>
                      <a:r>
                        <a:rPr lang="en-US" sz="1600" b="1" u="none" strike="noStrike" kern="1200" dirty="0">
                          <a:solidFill>
                            <a:srgbClr val="FF0000"/>
                          </a:solidFill>
                          <a:effectLst/>
                          <a:latin typeface="+mn-lt"/>
                          <a:ea typeface="+mn-ea"/>
                          <a:cs typeface="+mn-cs"/>
                        </a:rPr>
                        <a:t>Register Result Status</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Clock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F6</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F8</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F12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F30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7"/>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17</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64</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Load3</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Mult3</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8"/>
                  </a:ext>
                </a:extLst>
              </a:tr>
            </a:tbl>
          </a:graphicData>
        </a:graphic>
      </p:graphicFrame>
      <p:sp>
        <p:nvSpPr>
          <p:cNvPr id="141596" name="Text Box 1"/>
          <p:cNvSpPr txBox="1">
            <a:spLocks noChangeArrowheads="1"/>
          </p:cNvSpPr>
          <p:nvPr/>
        </p:nvSpPr>
        <p:spPr bwMode="auto">
          <a:xfrm>
            <a:off x="628650" y="244475"/>
            <a:ext cx="7162800" cy="304800"/>
          </a:xfrm>
          <a:prstGeom prst="rect">
            <a:avLst/>
          </a:prstGeom>
          <a:noFill/>
          <a:ln w="9525">
            <a:noFill/>
            <a:round/>
            <a:headEnd/>
            <a:tailEnd/>
          </a:ln>
        </p:spPr>
        <p:txBody>
          <a:bodyPr anchor="ctr"/>
          <a:lstStyle/>
          <a:p>
            <a:pPr eaLnBrk="1" hangingPunct="1">
              <a:lnSpc>
                <a:spcPct val="90000"/>
              </a:lnSpc>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3600" b="1" dirty="0">
              <a:solidFill>
                <a:srgbClr val="FF0000"/>
              </a:solidFill>
              <a:latin typeface="Calibri Light" pitchFamily="34" charset="0"/>
            </a:endParaRPr>
          </a:p>
        </p:txBody>
      </p:sp>
      <p:sp>
        <p:nvSpPr>
          <p:cNvPr id="6" name="Text Box 3"/>
          <p:cNvSpPr txBox="1">
            <a:spLocks noChangeArrowheads="1"/>
          </p:cNvSpPr>
          <p:nvPr/>
        </p:nvSpPr>
        <p:spPr bwMode="auto">
          <a:xfrm>
            <a:off x="457200" y="6276975"/>
            <a:ext cx="8229600" cy="444500"/>
          </a:xfrm>
          <a:prstGeom prst="rect">
            <a:avLst/>
          </a:prstGeom>
          <a:noFill/>
          <a:ln w="9525">
            <a:noFill/>
            <a:round/>
            <a:headEnd/>
            <a:tailEnd/>
          </a:ln>
        </p:spPr>
        <p:txBody>
          <a:bodyPr lIns="90360" tIns="44280" rIns="90360" bIns="44280"/>
          <a:lstStyle/>
          <a:p>
            <a:pPr eaLnBrk="1" hangingPunct="1">
              <a:lnSpc>
                <a:spcPct val="80000"/>
              </a:lnSpc>
              <a:spcBef>
                <a:spcPts val="1000"/>
              </a:spcBef>
              <a:buClr>
                <a:srgbClr val="5B9BD5"/>
              </a:buClr>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2000">
              <a:solidFill>
                <a:srgbClr val="5B9BD5"/>
              </a:solidFill>
            </a:endParaRPr>
          </a:p>
        </p:txBody>
      </p:sp>
      <p:sp>
        <p:nvSpPr>
          <p:cNvPr id="7" name="Text Box 3"/>
          <p:cNvSpPr txBox="1">
            <a:spLocks noChangeArrowheads="1"/>
          </p:cNvSpPr>
          <p:nvPr/>
        </p:nvSpPr>
        <p:spPr bwMode="auto">
          <a:xfrm>
            <a:off x="360363" y="6276975"/>
            <a:ext cx="7359650" cy="444500"/>
          </a:xfrm>
          <a:prstGeom prst="rect">
            <a:avLst/>
          </a:prstGeom>
          <a:noFill/>
          <a:ln w="9525">
            <a:noFill/>
            <a:round/>
            <a:headEnd/>
            <a:tailEnd/>
          </a:ln>
        </p:spPr>
        <p:txBody>
          <a:bodyPr lIns="90360" tIns="44280" rIns="90360" bIns="44280"/>
          <a:lstStyle/>
          <a:p>
            <a:pPr marL="228600" indent="-228600" eaLnBrk="1" hangingPunct="1">
              <a:lnSpc>
                <a:spcPct val="70000"/>
              </a:lnSpc>
              <a:spcBef>
                <a:spcPts val="1000"/>
              </a:spcBef>
              <a:buClr>
                <a:srgbClr val="5B9BD5"/>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a:solidFill>
                  <a:srgbClr val="5B9BD5"/>
                </a:solidFill>
              </a:rPr>
              <a:t>Mult2</a:t>
            </a:r>
            <a:r>
              <a:rPr lang="zh-CN" altLang="en-US" sz="2400">
                <a:solidFill>
                  <a:srgbClr val="5B9BD5"/>
                </a:solidFill>
              </a:rPr>
              <a:t>写结果，</a:t>
            </a:r>
            <a:r>
              <a:rPr lang="en-US" altLang="zh-CN" sz="2400">
                <a:solidFill>
                  <a:srgbClr val="5B9BD5"/>
                </a:solidFill>
              </a:rPr>
              <a:t>SD2</a:t>
            </a:r>
            <a:r>
              <a:rPr lang="zh-CN" altLang="en-US" sz="2400">
                <a:solidFill>
                  <a:srgbClr val="5B9BD5"/>
                </a:solidFill>
              </a:rPr>
              <a:t>进入执行阶段</a:t>
            </a:r>
            <a:r>
              <a:rPr lang="en-US" altLang="zh-CN" sz="2400">
                <a:solidFill>
                  <a:srgbClr val="5B9BD5"/>
                </a:solidFill>
              </a:rPr>
              <a:t>, </a:t>
            </a:r>
            <a:r>
              <a:rPr lang="zh-CN" altLang="en-US" sz="2400">
                <a:solidFill>
                  <a:srgbClr val="5B9BD5"/>
                </a:solidFill>
              </a:rPr>
              <a:t>发射</a:t>
            </a:r>
            <a:r>
              <a:rPr lang="en-US" altLang="zh-CN" sz="2400">
                <a:solidFill>
                  <a:srgbClr val="5B9BD5"/>
                </a:solidFill>
              </a:rPr>
              <a:t>SD3</a:t>
            </a:r>
          </a:p>
        </p:txBody>
      </p:sp>
      <p:sp>
        <p:nvSpPr>
          <p:cNvPr id="2" name="标题 1"/>
          <p:cNvSpPr>
            <a:spLocks noGrp="1"/>
          </p:cNvSpPr>
          <p:nvPr>
            <p:ph type="title"/>
          </p:nvPr>
        </p:nvSpPr>
        <p:spPr/>
        <p:txBody>
          <a:bodyPr/>
          <a:lstStyle/>
          <a:p>
            <a:r>
              <a:rPr lang="en-US" altLang="zh-CN" smtClean="0"/>
              <a:t>Loop Example Cycle 17</a:t>
            </a:r>
            <a:endParaRPr lang="zh-CN" altLang="en-US" dirty="0"/>
          </a:p>
        </p:txBody>
      </p:sp>
    </p:spTree>
    <p:extLst>
      <p:ext uri="{BB962C8B-B14F-4D97-AF65-F5344CB8AC3E}">
        <p14:creationId xmlns:p14="http://schemas.microsoft.com/office/powerpoint/2010/main" val="33140079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nodePh="1">
                                  <p:stCondLst>
                                    <p:cond delay="0"/>
                                  </p:stCondLst>
                                  <p:endCondLst>
                                    <p:cond evt="begin" delay="0">
                                      <p:tn val="5"/>
                                    </p:cond>
                                  </p:endCondLst>
                                  <p:childTnLst>
                                    <p:set>
                                      <p:cBhvr additive="repl">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ppt_x</p:attrName>
                                        </p:attrNameLst>
                                      </p:cBhvr>
                                      <p:tavLst>
                                        <p:tav tm="100000">
                                          <p:val>
                                            <p:strVal val="1+#ppt_w/2"/>
                                          </p:val>
                                        </p:tav>
                                        <p:tav tm="100000">
                                          <p:val>
                                            <p:strVal val="#ppt_x"/>
                                          </p:val>
                                        </p:tav>
                                      </p:tavLst>
                                    </p:anim>
                                    <p:anim calcmode="lin" valueType="num">
                                      <p:cBhvr>
                                        <p:cTn id="8" dur="500" fill="hold"/>
                                        <p:tgtEl>
                                          <p:spTgt spid="6">
                                            <p:txEl>
                                              <p:pRg st="0" end="0"/>
                                            </p:txEl>
                                          </p:spTgt>
                                        </p:tgtEl>
                                        <p:attrNameLst>
                                          <p:attrName>ppt_y</p:attrName>
                                        </p:attrNameLst>
                                      </p:cBhvr>
                                      <p:tavLst>
                                        <p:tav tm="10000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additive="repl">
                                        <p:cTn id="12" dur="1" fill="hold">
                                          <p:stCondLst>
                                            <p:cond delay="0"/>
                                          </p:stCondLst>
                                        </p:cTn>
                                        <p:tgtEl>
                                          <p:spTgt spid="7">
                                            <p:txEl>
                                              <p:pRg st="0" end="0"/>
                                            </p:txEl>
                                          </p:spTgt>
                                        </p:tgtEl>
                                        <p:attrNameLst>
                                          <p:attrName>style.visibility</p:attrName>
                                        </p:attrNameLst>
                                      </p:cBhvr>
                                      <p:to>
                                        <p:strVal val="visible"/>
                                      </p:to>
                                    </p:set>
                                    <p:anim calcmode="lin" valueType="num">
                                      <p:cBhvr>
                                        <p:cTn id="13" dur="500" fill="hold"/>
                                        <p:tgtEl>
                                          <p:spTgt spid="7">
                                            <p:txEl>
                                              <p:pRg st="0" end="0"/>
                                            </p:txEl>
                                          </p:spTgt>
                                        </p:tgtEl>
                                        <p:attrNameLst>
                                          <p:attrName>ppt_x</p:attrName>
                                        </p:attrNameLst>
                                      </p:cBhvr>
                                      <p:tavLst>
                                        <p:tav tm="100000">
                                          <p:val>
                                            <p:strVal val="1+#ppt_w/2"/>
                                          </p:val>
                                        </p:tav>
                                        <p:tav tm="100000">
                                          <p:val>
                                            <p:strVal val="#ppt_x"/>
                                          </p:val>
                                        </p:tav>
                                      </p:tavLst>
                                    </p:anim>
                                    <p:anim calcmode="lin" valueType="num">
                                      <p:cBhvr>
                                        <p:cTn id="14" dur="500" fill="hold"/>
                                        <p:tgtEl>
                                          <p:spTgt spid="7">
                                            <p:txEl>
                                              <p:pRg st="0" end="0"/>
                                            </p:txEl>
                                          </p:spTgt>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953543963"/>
              </p:ext>
            </p:extLst>
          </p:nvPr>
        </p:nvGraphicFramePr>
        <p:xfrm>
          <a:off x="360363" y="934867"/>
          <a:ext cx="8569323" cy="5338764"/>
        </p:xfrm>
        <a:graphic>
          <a:graphicData uri="http://schemas.openxmlformats.org/drawingml/2006/table">
            <a:tbl>
              <a:tblPr>
                <a:tableStyleId>{5C22544A-7EE6-4342-B048-85BDC9FD1C3A}</a:tableStyleId>
              </a:tblPr>
              <a:tblGrid>
                <a:gridCol w="694516">
                  <a:extLst>
                    <a:ext uri="{9D8B030D-6E8A-4147-A177-3AD203B41FA5}">
                      <a16:colId xmlns:a16="http://schemas.microsoft.com/office/drawing/2014/main" val="20000"/>
                    </a:ext>
                  </a:extLst>
                </a:gridCol>
                <a:gridCol w="585999">
                  <a:extLst>
                    <a:ext uri="{9D8B030D-6E8A-4147-A177-3AD203B41FA5}">
                      <a16:colId xmlns:a16="http://schemas.microsoft.com/office/drawing/2014/main" val="20001"/>
                    </a:ext>
                  </a:extLst>
                </a:gridCol>
                <a:gridCol w="824230">
                  <a:extLst>
                    <a:ext uri="{9D8B030D-6E8A-4147-A177-3AD203B41FA5}">
                      <a16:colId xmlns:a16="http://schemas.microsoft.com/office/drawing/2014/main" val="20002"/>
                    </a:ext>
                  </a:extLst>
                </a:gridCol>
                <a:gridCol w="526187">
                  <a:extLst>
                    <a:ext uri="{9D8B030D-6E8A-4147-A177-3AD203B41FA5}">
                      <a16:colId xmlns:a16="http://schemas.microsoft.com/office/drawing/2014/main" val="20003"/>
                    </a:ext>
                  </a:extLst>
                </a:gridCol>
                <a:gridCol w="614021">
                  <a:extLst>
                    <a:ext uri="{9D8B030D-6E8A-4147-A177-3AD203B41FA5}">
                      <a16:colId xmlns:a16="http://schemas.microsoft.com/office/drawing/2014/main" val="20004"/>
                    </a:ext>
                  </a:extLst>
                </a:gridCol>
                <a:gridCol w="595248">
                  <a:extLst>
                    <a:ext uri="{9D8B030D-6E8A-4147-A177-3AD203B41FA5}">
                      <a16:colId xmlns:a16="http://schemas.microsoft.com/office/drawing/2014/main" val="20005"/>
                    </a:ext>
                  </a:extLst>
                </a:gridCol>
                <a:gridCol w="624490">
                  <a:extLst>
                    <a:ext uri="{9D8B030D-6E8A-4147-A177-3AD203B41FA5}">
                      <a16:colId xmlns:a16="http://schemas.microsoft.com/office/drawing/2014/main" val="20006"/>
                    </a:ext>
                  </a:extLst>
                </a:gridCol>
                <a:gridCol w="576089">
                  <a:extLst>
                    <a:ext uri="{9D8B030D-6E8A-4147-A177-3AD203B41FA5}">
                      <a16:colId xmlns:a16="http://schemas.microsoft.com/office/drawing/2014/main" val="20007"/>
                    </a:ext>
                  </a:extLst>
                </a:gridCol>
                <a:gridCol w="619674">
                  <a:extLst>
                    <a:ext uri="{9D8B030D-6E8A-4147-A177-3AD203B41FA5}">
                      <a16:colId xmlns:a16="http://schemas.microsoft.com/office/drawing/2014/main" val="20008"/>
                    </a:ext>
                  </a:extLst>
                </a:gridCol>
                <a:gridCol w="690143">
                  <a:extLst>
                    <a:ext uri="{9D8B030D-6E8A-4147-A177-3AD203B41FA5}">
                      <a16:colId xmlns:a16="http://schemas.microsoft.com/office/drawing/2014/main" val="20009"/>
                    </a:ext>
                  </a:extLst>
                </a:gridCol>
                <a:gridCol w="621129">
                  <a:extLst>
                    <a:ext uri="{9D8B030D-6E8A-4147-A177-3AD203B41FA5}">
                      <a16:colId xmlns:a16="http://schemas.microsoft.com/office/drawing/2014/main" val="20010"/>
                    </a:ext>
                  </a:extLst>
                </a:gridCol>
                <a:gridCol w="892229">
                  <a:extLst>
                    <a:ext uri="{9D8B030D-6E8A-4147-A177-3AD203B41FA5}">
                      <a16:colId xmlns:a16="http://schemas.microsoft.com/office/drawing/2014/main" val="20011"/>
                    </a:ext>
                  </a:extLst>
                </a:gridCol>
                <a:gridCol w="705368">
                  <a:extLst>
                    <a:ext uri="{9D8B030D-6E8A-4147-A177-3AD203B41FA5}">
                      <a16:colId xmlns:a16="http://schemas.microsoft.com/office/drawing/2014/main" val="20012"/>
                    </a:ext>
                  </a:extLst>
                </a:gridCol>
              </a:tblGrid>
              <a:tr h="291688">
                <a:tc gridSpan="3">
                  <a:txBody>
                    <a:bodyPr/>
                    <a:lstStyle/>
                    <a:p>
                      <a:pPr algn="l" fontAlgn="ctr"/>
                      <a:r>
                        <a:rPr lang="en-US" sz="1600" b="1" u="none" strike="noStrike" dirty="0">
                          <a:solidFill>
                            <a:srgbClr val="FF0000"/>
                          </a:solidFill>
                          <a:effectLst/>
                        </a:rPr>
                        <a:t>Instruction Status</a:t>
                      </a:r>
                      <a:endParaRPr lang="en-US" sz="1600" b="1" i="0" u="none" strike="noStrike" dirty="0">
                        <a:solidFill>
                          <a:srgbClr val="FF0000"/>
                        </a:solidFill>
                        <a:effectLst/>
                        <a:latin typeface="宋体" panose="02010600030101010101" pitchFamily="2" charset="-122"/>
                        <a:ea typeface="宋体" panose="02010600030101010101" pitchFamily="2" charset="-122"/>
                      </a:endParaRP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ITER</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Inst.</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i</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Issue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Exec</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WR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Busy</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1</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LD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0</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R1</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2~9</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10</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Load1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mn-lt"/>
                          <a:ea typeface="+mn-ea"/>
                        </a:rPr>
                        <a:t>No</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MULTD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F2</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11~14</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15</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mn-lt"/>
                          <a:ea typeface="+mn-ea"/>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SD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 </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0</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R1</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3</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4</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b="0" i="0" u="none" strike="noStrike" dirty="0" smtClean="0">
                          <a:solidFill>
                            <a:schemeClr val="dk1"/>
                          </a:solidFill>
                          <a:effectLst/>
                          <a:latin typeface="+mn-lt"/>
                          <a:ea typeface="+mn-ea"/>
                        </a:rPr>
                        <a:t>Yes</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0000"/>
                          </a:solidFill>
                          <a:effectLst/>
                          <a:latin typeface="宋体" panose="02010600030101010101" pitchFamily="2" charset="-122"/>
                          <a:ea typeface="宋体" panose="02010600030101010101" pitchFamily="2" charset="-122"/>
                        </a:rPr>
                        <a:t>64</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4"/>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a:t>
                      </a:r>
                      <a:endParaRPr lang="en-US" sz="1600" b="0" i="0" u="none" strike="noStrike" dirty="0">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12</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Store1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mn-lt"/>
                          <a:ea typeface="+mn-ea"/>
                        </a:rPr>
                        <a:t>No</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5"/>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7</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13~16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17</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Store2</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en-US" altLang="zh-CN" sz="1200" b="0" i="0" u="none" strike="noStrike" dirty="0" smtClean="0">
                        <a:solidFill>
                          <a:srgbClr val="0070C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 </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8</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17</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18</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Store3</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dk1"/>
                          </a:solidFill>
                          <a:effectLst/>
                          <a:latin typeface="+mn-lt"/>
                          <a:ea typeface="+mn-ea"/>
                        </a:rPr>
                        <a:t>Yes</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0000"/>
                          </a:solidFill>
                          <a:effectLst/>
                          <a:latin typeface="宋体" panose="02010600030101010101" pitchFamily="2" charset="-122"/>
                          <a:ea typeface="宋体" panose="02010600030101010101" pitchFamily="2" charset="-122"/>
                        </a:rPr>
                        <a:t>64</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0000"/>
                          </a:solidFill>
                          <a:effectLst/>
                          <a:latin typeface="宋体" panose="02010600030101010101" pitchFamily="2" charset="-122"/>
                          <a:ea typeface="宋体" panose="02010600030101010101" pitchFamily="2" charset="-122"/>
                        </a:rPr>
                        <a:t>Mult3</a:t>
                      </a:r>
                    </a:p>
                  </a:txBody>
                  <a:tcPr marL="7620" marR="7620" marT="7619" marB="0" anchor="ctr"/>
                </a:tc>
                <a:extLst>
                  <a:ext uri="{0D108BD9-81ED-4DB2-BD59-A6C34878D82A}">
                    <a16:rowId xmlns:a16="http://schemas.microsoft.com/office/drawing/2014/main" val="10007"/>
                  </a:ext>
                </a:extLst>
              </a:tr>
              <a:tr h="293236">
                <a:tc gridSpan="3">
                  <a:txBody>
                    <a:bodyPr/>
                    <a:lstStyle/>
                    <a:p>
                      <a:pPr marL="0" algn="l" defTabSz="914400" rtl="0" eaLnBrk="1" fontAlgn="ctr" latinLnBrk="0" hangingPunct="1"/>
                      <a:r>
                        <a:rPr lang="en-US" sz="1800" b="1" u="none" strike="noStrike" kern="1200" dirty="0">
                          <a:solidFill>
                            <a:srgbClr val="FF0000"/>
                          </a:solidFill>
                          <a:effectLst/>
                          <a:latin typeface="+mn-lt"/>
                          <a:ea typeface="+mn-ea"/>
                          <a:cs typeface="+mn-cs"/>
                        </a:rPr>
                        <a:t>Reservation Station:</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8"/>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Time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Name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Busy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Op</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Qj </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Qk</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Code</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9"/>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Add1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dirty="0">
                          <a:effectLst/>
                        </a:rPr>
                        <a:t>No</a:t>
                      </a:r>
                      <a:endParaRPr lang="en-US" sz="12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a:effectLst/>
                        </a:rPr>
                        <a:t>No</a:t>
                      </a:r>
                      <a:endParaRPr lang="en-US" sz="12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MULTD</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F4</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F0</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a:effectLst/>
                        </a:rPr>
                        <a:t>No</a:t>
                      </a:r>
                      <a:endParaRPr 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F4 </a:t>
                      </a:r>
                      <a:endParaRPr lang="en-US"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0</a:t>
                      </a:r>
                      <a:endParaRPr lang="en-US" altLang="zh-CN"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chemeClr val="tx1"/>
                          </a:solidFill>
                          <a:effectLst/>
                          <a:latin typeface="+mn-lt"/>
                          <a:ea typeface="+mn-ea"/>
                        </a:rPr>
                        <a:t>Yes</a:t>
                      </a:r>
                      <a:endParaRPr 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err="1" smtClean="0">
                          <a:solidFill>
                            <a:schemeClr val="tx1"/>
                          </a:solidFill>
                          <a:effectLst/>
                          <a:latin typeface="宋体" panose="02010600030101010101" pitchFamily="2" charset="-122"/>
                          <a:ea typeface="宋体" panose="02010600030101010101" pitchFamily="2" charset="-122"/>
                        </a:rPr>
                        <a:t>Multd</a:t>
                      </a:r>
                      <a:endParaRPr lang="en-US" altLang="zh-CN" sz="1200" b="0" i="0" u="none" strike="noStrike" dirty="0" smtClean="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R(F2)</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Load3</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solidFill>
                            <a:srgbClr val="FF00FF"/>
                          </a:solidFill>
                          <a:effectLst/>
                        </a:rPr>
                        <a:t>　</a:t>
                      </a:r>
                      <a:endParaRPr lang="zh-CN" alt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SUBI</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#8</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u="none" strike="noStrike" dirty="0" smtClean="0">
                          <a:solidFill>
                            <a:srgbClr val="0070C0"/>
                          </a:solidFill>
                          <a:effectLst/>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BNEZ</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Loop</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4"/>
                  </a:ext>
                </a:extLst>
              </a:tr>
              <a:tr h="86832">
                <a:tc>
                  <a:txBody>
                    <a:bodyPr/>
                    <a:lstStyle/>
                    <a:p>
                      <a:pPr algn="l" fontAlgn="ctr"/>
                      <a:endParaRPr lang="zh-CN" altLang="en-US" sz="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5"/>
                  </a:ext>
                </a:extLst>
              </a:tr>
              <a:tr h="291688">
                <a:tc gridSpan="3">
                  <a:txBody>
                    <a:bodyPr/>
                    <a:lstStyle/>
                    <a:p>
                      <a:pPr marL="0" algn="l" defTabSz="914400" rtl="0" eaLnBrk="1" fontAlgn="ctr" latinLnBrk="0" hangingPunct="1"/>
                      <a:r>
                        <a:rPr lang="en-US" sz="1600" b="1" u="none" strike="noStrike" kern="1200" dirty="0">
                          <a:solidFill>
                            <a:srgbClr val="FF0000"/>
                          </a:solidFill>
                          <a:effectLst/>
                          <a:latin typeface="+mn-lt"/>
                          <a:ea typeface="+mn-ea"/>
                          <a:cs typeface="+mn-cs"/>
                        </a:rPr>
                        <a:t>Register Result Status</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Clock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F6</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F8</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F12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F30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7"/>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18</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64</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Load3</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Mult2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8"/>
                  </a:ext>
                </a:extLst>
              </a:tr>
            </a:tbl>
          </a:graphicData>
        </a:graphic>
      </p:graphicFrame>
      <p:sp>
        <p:nvSpPr>
          <p:cNvPr id="6" name="Text Box 3"/>
          <p:cNvSpPr txBox="1">
            <a:spLocks noChangeArrowheads="1"/>
          </p:cNvSpPr>
          <p:nvPr/>
        </p:nvSpPr>
        <p:spPr bwMode="auto">
          <a:xfrm>
            <a:off x="457200" y="6276975"/>
            <a:ext cx="8229600" cy="444500"/>
          </a:xfrm>
          <a:prstGeom prst="rect">
            <a:avLst/>
          </a:prstGeom>
          <a:noFill/>
          <a:ln w="9525">
            <a:noFill/>
            <a:round/>
            <a:headEnd/>
            <a:tailEnd/>
          </a:ln>
        </p:spPr>
        <p:txBody>
          <a:bodyPr lIns="90360" tIns="44280" rIns="90360" bIns="44280"/>
          <a:lstStyle/>
          <a:p>
            <a:pPr eaLnBrk="1" hangingPunct="1">
              <a:lnSpc>
                <a:spcPct val="80000"/>
              </a:lnSpc>
              <a:spcBef>
                <a:spcPts val="1000"/>
              </a:spcBef>
              <a:buClr>
                <a:srgbClr val="5B9BD5"/>
              </a:buClr>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2000">
              <a:solidFill>
                <a:srgbClr val="5B9BD5"/>
              </a:solidFill>
            </a:endParaRPr>
          </a:p>
        </p:txBody>
      </p:sp>
      <p:sp>
        <p:nvSpPr>
          <p:cNvPr id="7" name="Text Box 3"/>
          <p:cNvSpPr txBox="1">
            <a:spLocks noChangeArrowheads="1"/>
          </p:cNvSpPr>
          <p:nvPr/>
        </p:nvSpPr>
        <p:spPr bwMode="auto">
          <a:xfrm>
            <a:off x="360363" y="6276975"/>
            <a:ext cx="8326437" cy="444500"/>
          </a:xfrm>
          <a:prstGeom prst="rect">
            <a:avLst/>
          </a:prstGeom>
          <a:noFill/>
          <a:ln w="9525">
            <a:noFill/>
            <a:round/>
            <a:headEnd/>
            <a:tailEnd/>
          </a:ln>
        </p:spPr>
        <p:txBody>
          <a:bodyPr lIns="90360" tIns="44280" rIns="90360" bIns="44280"/>
          <a:lstStyle/>
          <a:p>
            <a:pPr marL="228600" indent="-228600" eaLnBrk="1" hangingPunct="1">
              <a:lnSpc>
                <a:spcPct val="70000"/>
              </a:lnSpc>
              <a:spcBef>
                <a:spcPts val="1000"/>
              </a:spcBef>
              <a:buClr>
                <a:srgbClr val="5B9BD5"/>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600">
                <a:solidFill>
                  <a:srgbClr val="5B9BD5"/>
                </a:solidFill>
              </a:rPr>
              <a:t>SD2</a:t>
            </a:r>
            <a:r>
              <a:rPr lang="zh-CN" altLang="en-US" sz="1600">
                <a:solidFill>
                  <a:srgbClr val="5B9BD5"/>
                </a:solidFill>
              </a:rPr>
              <a:t>进入写结果阶段，</a:t>
            </a:r>
            <a:r>
              <a:rPr lang="en-US" altLang="zh-CN" sz="1600">
                <a:solidFill>
                  <a:srgbClr val="5B9BD5"/>
                </a:solidFill>
              </a:rPr>
              <a:t>LD3</a:t>
            </a:r>
            <a:r>
              <a:rPr lang="zh-CN" altLang="en-US" sz="1600">
                <a:solidFill>
                  <a:srgbClr val="5B9BD5"/>
                </a:solidFill>
              </a:rPr>
              <a:t>进入执行阶段，</a:t>
            </a:r>
            <a:r>
              <a:rPr lang="en-US" altLang="zh-CN" sz="1600">
                <a:solidFill>
                  <a:srgbClr val="5B9BD5"/>
                </a:solidFill>
              </a:rPr>
              <a:t>SD3</a:t>
            </a:r>
            <a:r>
              <a:rPr lang="zh-CN" altLang="en-US" sz="1600">
                <a:solidFill>
                  <a:srgbClr val="5B9BD5"/>
                </a:solidFill>
              </a:rPr>
              <a:t>进入执行阶段  （假设地址计算部件多个）</a:t>
            </a:r>
            <a:endParaRPr lang="en-US" altLang="zh-CN" sz="1600">
              <a:solidFill>
                <a:srgbClr val="5B9BD5"/>
              </a:solidFill>
            </a:endParaRPr>
          </a:p>
        </p:txBody>
      </p:sp>
      <p:sp>
        <p:nvSpPr>
          <p:cNvPr id="2" name="标题 1"/>
          <p:cNvSpPr>
            <a:spLocks noGrp="1"/>
          </p:cNvSpPr>
          <p:nvPr>
            <p:ph type="title"/>
          </p:nvPr>
        </p:nvSpPr>
        <p:spPr/>
        <p:txBody>
          <a:bodyPr/>
          <a:lstStyle/>
          <a:p>
            <a:r>
              <a:rPr lang="en-US" altLang="zh-CN" smtClean="0"/>
              <a:t>Loop Example Cycle 18</a:t>
            </a:r>
            <a:endParaRPr lang="zh-CN" altLang="en-US" dirty="0"/>
          </a:p>
        </p:txBody>
      </p:sp>
    </p:spTree>
    <p:extLst>
      <p:ext uri="{BB962C8B-B14F-4D97-AF65-F5344CB8AC3E}">
        <p14:creationId xmlns:p14="http://schemas.microsoft.com/office/powerpoint/2010/main" val="1915342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nodePh="1">
                                  <p:stCondLst>
                                    <p:cond delay="0"/>
                                  </p:stCondLst>
                                  <p:endCondLst>
                                    <p:cond evt="begin" delay="0">
                                      <p:tn val="5"/>
                                    </p:cond>
                                  </p:endCondLst>
                                  <p:childTnLst>
                                    <p:set>
                                      <p:cBhvr additive="repl">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ppt_x</p:attrName>
                                        </p:attrNameLst>
                                      </p:cBhvr>
                                      <p:tavLst>
                                        <p:tav tm="100000">
                                          <p:val>
                                            <p:strVal val="1+#ppt_w/2"/>
                                          </p:val>
                                        </p:tav>
                                        <p:tav tm="100000">
                                          <p:val>
                                            <p:strVal val="#ppt_x"/>
                                          </p:val>
                                        </p:tav>
                                      </p:tavLst>
                                    </p:anim>
                                    <p:anim calcmode="lin" valueType="num">
                                      <p:cBhvr>
                                        <p:cTn id="8" dur="500" fill="hold"/>
                                        <p:tgtEl>
                                          <p:spTgt spid="6">
                                            <p:txEl>
                                              <p:pRg st="0" end="0"/>
                                            </p:txEl>
                                          </p:spTgt>
                                        </p:tgtEl>
                                        <p:attrNameLst>
                                          <p:attrName>ppt_y</p:attrName>
                                        </p:attrNameLst>
                                      </p:cBhvr>
                                      <p:tavLst>
                                        <p:tav tm="10000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additive="repl">
                                        <p:cTn id="12" dur="1" fill="hold">
                                          <p:stCondLst>
                                            <p:cond delay="0"/>
                                          </p:stCondLst>
                                        </p:cTn>
                                        <p:tgtEl>
                                          <p:spTgt spid="7">
                                            <p:txEl>
                                              <p:pRg st="0" end="0"/>
                                            </p:txEl>
                                          </p:spTgt>
                                        </p:tgtEl>
                                        <p:attrNameLst>
                                          <p:attrName>style.visibility</p:attrName>
                                        </p:attrNameLst>
                                      </p:cBhvr>
                                      <p:to>
                                        <p:strVal val="visible"/>
                                      </p:to>
                                    </p:set>
                                    <p:anim calcmode="lin" valueType="num">
                                      <p:cBhvr>
                                        <p:cTn id="13" dur="500" fill="hold"/>
                                        <p:tgtEl>
                                          <p:spTgt spid="7">
                                            <p:txEl>
                                              <p:pRg st="0" end="0"/>
                                            </p:txEl>
                                          </p:spTgt>
                                        </p:tgtEl>
                                        <p:attrNameLst>
                                          <p:attrName>ppt_x</p:attrName>
                                        </p:attrNameLst>
                                      </p:cBhvr>
                                      <p:tavLst>
                                        <p:tav tm="100000">
                                          <p:val>
                                            <p:strVal val="1+#ppt_w/2"/>
                                          </p:val>
                                        </p:tav>
                                        <p:tav tm="100000">
                                          <p:val>
                                            <p:strVal val="#ppt_x"/>
                                          </p:val>
                                        </p:tav>
                                      </p:tavLst>
                                    </p:anim>
                                    <p:anim calcmode="lin" valueType="num">
                                      <p:cBhvr>
                                        <p:cTn id="14" dur="500" fill="hold"/>
                                        <p:tgtEl>
                                          <p:spTgt spid="7">
                                            <p:txEl>
                                              <p:pRg st="0" end="0"/>
                                            </p:txEl>
                                          </p:spTgt>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4085721071"/>
              </p:ext>
            </p:extLst>
          </p:nvPr>
        </p:nvGraphicFramePr>
        <p:xfrm>
          <a:off x="360363" y="926554"/>
          <a:ext cx="8569324" cy="5338764"/>
        </p:xfrm>
        <a:graphic>
          <a:graphicData uri="http://schemas.openxmlformats.org/drawingml/2006/table">
            <a:tbl>
              <a:tblPr>
                <a:tableStyleId>{5C22544A-7EE6-4342-B048-85BDC9FD1C3A}</a:tableStyleId>
              </a:tblPr>
              <a:tblGrid>
                <a:gridCol w="694516">
                  <a:extLst>
                    <a:ext uri="{9D8B030D-6E8A-4147-A177-3AD203B41FA5}">
                      <a16:colId xmlns:a16="http://schemas.microsoft.com/office/drawing/2014/main" val="20000"/>
                    </a:ext>
                  </a:extLst>
                </a:gridCol>
                <a:gridCol w="585999">
                  <a:extLst>
                    <a:ext uri="{9D8B030D-6E8A-4147-A177-3AD203B41FA5}">
                      <a16:colId xmlns:a16="http://schemas.microsoft.com/office/drawing/2014/main" val="20001"/>
                    </a:ext>
                  </a:extLst>
                </a:gridCol>
                <a:gridCol w="824230">
                  <a:extLst>
                    <a:ext uri="{9D8B030D-6E8A-4147-A177-3AD203B41FA5}">
                      <a16:colId xmlns:a16="http://schemas.microsoft.com/office/drawing/2014/main" val="20002"/>
                    </a:ext>
                  </a:extLst>
                </a:gridCol>
                <a:gridCol w="526187">
                  <a:extLst>
                    <a:ext uri="{9D8B030D-6E8A-4147-A177-3AD203B41FA5}">
                      <a16:colId xmlns:a16="http://schemas.microsoft.com/office/drawing/2014/main" val="20003"/>
                    </a:ext>
                  </a:extLst>
                </a:gridCol>
                <a:gridCol w="614021">
                  <a:extLst>
                    <a:ext uri="{9D8B030D-6E8A-4147-A177-3AD203B41FA5}">
                      <a16:colId xmlns:a16="http://schemas.microsoft.com/office/drawing/2014/main" val="20004"/>
                    </a:ext>
                  </a:extLst>
                </a:gridCol>
                <a:gridCol w="595248">
                  <a:extLst>
                    <a:ext uri="{9D8B030D-6E8A-4147-A177-3AD203B41FA5}">
                      <a16:colId xmlns:a16="http://schemas.microsoft.com/office/drawing/2014/main" val="20005"/>
                    </a:ext>
                  </a:extLst>
                </a:gridCol>
                <a:gridCol w="624490">
                  <a:extLst>
                    <a:ext uri="{9D8B030D-6E8A-4147-A177-3AD203B41FA5}">
                      <a16:colId xmlns:a16="http://schemas.microsoft.com/office/drawing/2014/main" val="20006"/>
                    </a:ext>
                  </a:extLst>
                </a:gridCol>
                <a:gridCol w="576089">
                  <a:extLst>
                    <a:ext uri="{9D8B030D-6E8A-4147-A177-3AD203B41FA5}">
                      <a16:colId xmlns:a16="http://schemas.microsoft.com/office/drawing/2014/main" val="20007"/>
                    </a:ext>
                  </a:extLst>
                </a:gridCol>
                <a:gridCol w="619674">
                  <a:extLst>
                    <a:ext uri="{9D8B030D-6E8A-4147-A177-3AD203B41FA5}">
                      <a16:colId xmlns:a16="http://schemas.microsoft.com/office/drawing/2014/main" val="20008"/>
                    </a:ext>
                  </a:extLst>
                </a:gridCol>
                <a:gridCol w="690143">
                  <a:extLst>
                    <a:ext uri="{9D8B030D-6E8A-4147-A177-3AD203B41FA5}">
                      <a16:colId xmlns:a16="http://schemas.microsoft.com/office/drawing/2014/main" val="20009"/>
                    </a:ext>
                  </a:extLst>
                </a:gridCol>
                <a:gridCol w="698771">
                  <a:extLst>
                    <a:ext uri="{9D8B030D-6E8A-4147-A177-3AD203B41FA5}">
                      <a16:colId xmlns:a16="http://schemas.microsoft.com/office/drawing/2014/main" val="20010"/>
                    </a:ext>
                  </a:extLst>
                </a:gridCol>
                <a:gridCol w="814588">
                  <a:extLst>
                    <a:ext uri="{9D8B030D-6E8A-4147-A177-3AD203B41FA5}">
                      <a16:colId xmlns:a16="http://schemas.microsoft.com/office/drawing/2014/main" val="20011"/>
                    </a:ext>
                  </a:extLst>
                </a:gridCol>
                <a:gridCol w="705368">
                  <a:extLst>
                    <a:ext uri="{9D8B030D-6E8A-4147-A177-3AD203B41FA5}">
                      <a16:colId xmlns:a16="http://schemas.microsoft.com/office/drawing/2014/main" val="20012"/>
                    </a:ext>
                  </a:extLst>
                </a:gridCol>
              </a:tblGrid>
              <a:tr h="291688">
                <a:tc gridSpan="3">
                  <a:txBody>
                    <a:bodyPr/>
                    <a:lstStyle/>
                    <a:p>
                      <a:pPr algn="l" fontAlgn="ctr"/>
                      <a:r>
                        <a:rPr lang="en-US" sz="1600" b="1" u="none" strike="noStrike" dirty="0">
                          <a:solidFill>
                            <a:srgbClr val="FF0000"/>
                          </a:solidFill>
                          <a:effectLst/>
                        </a:rPr>
                        <a:t>Instruction Status</a:t>
                      </a:r>
                      <a:endParaRPr lang="en-US" sz="1600" b="1" i="0" u="none" strike="noStrike" dirty="0">
                        <a:solidFill>
                          <a:srgbClr val="FF0000"/>
                        </a:solidFill>
                        <a:effectLst/>
                        <a:latin typeface="宋体" panose="02010600030101010101" pitchFamily="2" charset="-122"/>
                        <a:ea typeface="宋体" panose="02010600030101010101" pitchFamily="2" charset="-122"/>
                      </a:endParaRP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ITER</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Inst.</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i</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Issue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Exec</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WR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Busy</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Fu</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1</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LD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0</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R1</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2~9</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10</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Load1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mn-lt"/>
                          <a:ea typeface="+mn-ea"/>
                        </a:rPr>
                        <a:t>No</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MULTD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F2</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11~14</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15</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mn-lt"/>
                          <a:ea typeface="+mn-ea"/>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SD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 </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0</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R1</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3</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4</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dk1"/>
                          </a:solidFill>
                          <a:effectLst/>
                          <a:latin typeface="+mn-lt"/>
                          <a:ea typeface="+mn-ea"/>
                        </a:rPr>
                        <a:t>No</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4"/>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a:t>
                      </a:r>
                      <a:endParaRPr lang="en-US" sz="1600" b="0" i="0" u="none" strike="noStrike" dirty="0">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12</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Store1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mn-lt"/>
                          <a:ea typeface="+mn-ea"/>
                        </a:rPr>
                        <a:t>No</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5"/>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7</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13~16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17</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Store2</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en-US" altLang="zh-CN" sz="1200" b="0" i="0" u="none" strike="noStrike" dirty="0" smtClean="0">
                        <a:solidFill>
                          <a:srgbClr val="0070C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 </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8</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17</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18</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Store3</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dk1"/>
                          </a:solidFill>
                          <a:effectLst/>
                          <a:latin typeface="+mn-lt"/>
                          <a:ea typeface="+mn-ea"/>
                        </a:rPr>
                        <a:t>Yes</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0000"/>
                          </a:solidFill>
                          <a:effectLst/>
                          <a:latin typeface="宋体" panose="02010600030101010101" pitchFamily="2" charset="-122"/>
                          <a:ea typeface="宋体" panose="02010600030101010101" pitchFamily="2" charset="-122"/>
                        </a:rPr>
                        <a:t>64</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0000"/>
                          </a:solidFill>
                          <a:effectLst/>
                          <a:latin typeface="宋体" panose="02010600030101010101" pitchFamily="2" charset="-122"/>
                          <a:ea typeface="宋体" panose="02010600030101010101" pitchFamily="2" charset="-122"/>
                        </a:rPr>
                        <a:t>Mult3</a:t>
                      </a:r>
                    </a:p>
                  </a:txBody>
                  <a:tcPr marL="7620" marR="7620" marT="7619" marB="0" anchor="ctr"/>
                </a:tc>
                <a:extLst>
                  <a:ext uri="{0D108BD9-81ED-4DB2-BD59-A6C34878D82A}">
                    <a16:rowId xmlns:a16="http://schemas.microsoft.com/office/drawing/2014/main" val="10007"/>
                  </a:ext>
                </a:extLst>
              </a:tr>
              <a:tr h="293236">
                <a:tc gridSpan="3">
                  <a:txBody>
                    <a:bodyPr/>
                    <a:lstStyle/>
                    <a:p>
                      <a:pPr marL="0" algn="l" defTabSz="914400" rtl="0" eaLnBrk="1" fontAlgn="ctr" latinLnBrk="0" hangingPunct="1"/>
                      <a:r>
                        <a:rPr lang="en-US" sz="1800" b="1" u="none" strike="noStrike" kern="1200" dirty="0">
                          <a:solidFill>
                            <a:srgbClr val="FF0000"/>
                          </a:solidFill>
                          <a:effectLst/>
                          <a:latin typeface="+mn-lt"/>
                          <a:ea typeface="+mn-ea"/>
                          <a:cs typeface="+mn-cs"/>
                        </a:rPr>
                        <a:t>Reservation Station:</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8"/>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Time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Name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Busy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Op</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Qj </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Qk</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Code</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9"/>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Add1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dirty="0">
                          <a:effectLst/>
                        </a:rPr>
                        <a:t>No</a:t>
                      </a:r>
                      <a:endParaRPr lang="en-US" sz="12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a:effectLst/>
                        </a:rPr>
                        <a:t>No</a:t>
                      </a:r>
                      <a:endParaRPr lang="en-US" sz="12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MULTD</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F4</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F0</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a:effectLst/>
                        </a:rPr>
                        <a:t>No</a:t>
                      </a:r>
                      <a:endParaRPr 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F4 </a:t>
                      </a:r>
                      <a:endParaRPr lang="en-US"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0</a:t>
                      </a:r>
                      <a:endParaRPr lang="en-US" altLang="zh-CN"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4</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chemeClr val="tx1"/>
                          </a:solidFill>
                          <a:effectLst/>
                          <a:latin typeface="+mn-lt"/>
                          <a:ea typeface="+mn-ea"/>
                        </a:rPr>
                        <a:t>Yes</a:t>
                      </a:r>
                      <a:endParaRPr 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err="1" smtClean="0">
                          <a:solidFill>
                            <a:schemeClr val="tx1"/>
                          </a:solidFill>
                          <a:effectLst/>
                          <a:latin typeface="宋体" panose="02010600030101010101" pitchFamily="2" charset="-122"/>
                          <a:ea typeface="宋体" panose="02010600030101010101" pitchFamily="2" charset="-122"/>
                        </a:rPr>
                        <a:t>Multd</a:t>
                      </a:r>
                      <a:endParaRPr lang="en-US" altLang="zh-CN" sz="1200" b="0" i="0" u="none" strike="noStrike" dirty="0" smtClean="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M[64]</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R(F2)</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solidFill>
                            <a:srgbClr val="FF00FF"/>
                          </a:solidFill>
                          <a:effectLst/>
                        </a:rPr>
                        <a:t>　</a:t>
                      </a:r>
                      <a:endParaRPr lang="zh-CN" alt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SUBI</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#8</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u="none" strike="noStrike" dirty="0" smtClean="0">
                          <a:solidFill>
                            <a:srgbClr val="0070C0"/>
                          </a:solidFill>
                          <a:effectLst/>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BNEZ</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Loop</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4"/>
                  </a:ext>
                </a:extLst>
              </a:tr>
              <a:tr h="86832">
                <a:tc>
                  <a:txBody>
                    <a:bodyPr/>
                    <a:lstStyle/>
                    <a:p>
                      <a:pPr algn="l" fontAlgn="ctr"/>
                      <a:endParaRPr lang="zh-CN" altLang="en-US" sz="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5"/>
                  </a:ext>
                </a:extLst>
              </a:tr>
              <a:tr h="291688">
                <a:tc gridSpan="3">
                  <a:txBody>
                    <a:bodyPr/>
                    <a:lstStyle/>
                    <a:p>
                      <a:pPr marL="0" algn="l" defTabSz="914400" rtl="0" eaLnBrk="1" fontAlgn="ctr" latinLnBrk="0" hangingPunct="1"/>
                      <a:r>
                        <a:rPr lang="en-US" sz="1600" b="1" u="none" strike="noStrike" kern="1200" dirty="0">
                          <a:solidFill>
                            <a:srgbClr val="FF0000"/>
                          </a:solidFill>
                          <a:effectLst/>
                          <a:latin typeface="+mn-lt"/>
                          <a:ea typeface="+mn-ea"/>
                          <a:cs typeface="+mn-cs"/>
                        </a:rPr>
                        <a:t>Register Result Status</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Clock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F6</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F8</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F12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F30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7"/>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19</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64</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Load3</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Mult2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8"/>
                  </a:ext>
                </a:extLst>
              </a:tr>
            </a:tbl>
          </a:graphicData>
        </a:graphic>
      </p:graphicFrame>
      <p:sp>
        <p:nvSpPr>
          <p:cNvPr id="6" name="Text Box 3"/>
          <p:cNvSpPr txBox="1">
            <a:spLocks noChangeArrowheads="1"/>
          </p:cNvSpPr>
          <p:nvPr/>
        </p:nvSpPr>
        <p:spPr bwMode="auto">
          <a:xfrm>
            <a:off x="457200" y="6276975"/>
            <a:ext cx="8229600" cy="444500"/>
          </a:xfrm>
          <a:prstGeom prst="rect">
            <a:avLst/>
          </a:prstGeom>
          <a:noFill/>
          <a:ln w="9525">
            <a:noFill/>
            <a:round/>
            <a:headEnd/>
            <a:tailEnd/>
          </a:ln>
        </p:spPr>
        <p:txBody>
          <a:bodyPr lIns="90360" tIns="44280" rIns="90360" bIns="44280"/>
          <a:lstStyle/>
          <a:p>
            <a:pPr eaLnBrk="1" hangingPunct="1">
              <a:lnSpc>
                <a:spcPct val="80000"/>
              </a:lnSpc>
              <a:spcBef>
                <a:spcPts val="1000"/>
              </a:spcBef>
              <a:buClr>
                <a:srgbClr val="5B9BD5"/>
              </a:buClr>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2000">
              <a:solidFill>
                <a:srgbClr val="5B9BD5"/>
              </a:solidFill>
            </a:endParaRPr>
          </a:p>
        </p:txBody>
      </p:sp>
      <p:sp>
        <p:nvSpPr>
          <p:cNvPr id="7" name="Text Box 3"/>
          <p:cNvSpPr txBox="1">
            <a:spLocks noChangeArrowheads="1"/>
          </p:cNvSpPr>
          <p:nvPr/>
        </p:nvSpPr>
        <p:spPr bwMode="auto">
          <a:xfrm>
            <a:off x="360363" y="6276975"/>
            <a:ext cx="7359650" cy="444500"/>
          </a:xfrm>
          <a:prstGeom prst="rect">
            <a:avLst/>
          </a:prstGeom>
          <a:noFill/>
          <a:ln w="9525">
            <a:noFill/>
            <a:round/>
            <a:headEnd/>
            <a:tailEnd/>
          </a:ln>
        </p:spPr>
        <p:txBody>
          <a:bodyPr lIns="90360" tIns="44280" rIns="90360" bIns="44280"/>
          <a:lstStyle/>
          <a:p>
            <a:pPr marL="228600" indent="-228600" eaLnBrk="1" hangingPunct="1">
              <a:lnSpc>
                <a:spcPct val="70000"/>
              </a:lnSpc>
              <a:spcBef>
                <a:spcPts val="1000"/>
              </a:spcBef>
              <a:buClr>
                <a:srgbClr val="5B9BD5"/>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a:solidFill>
                  <a:srgbClr val="5B9BD5"/>
                </a:solidFill>
              </a:rPr>
              <a:t>LD3</a:t>
            </a:r>
            <a:r>
              <a:rPr lang="zh-CN" altLang="en-US" sz="2400">
                <a:solidFill>
                  <a:srgbClr val="5B9BD5"/>
                </a:solidFill>
              </a:rPr>
              <a:t>写结果</a:t>
            </a:r>
            <a:endParaRPr lang="en-US" altLang="zh-CN" sz="2400">
              <a:solidFill>
                <a:srgbClr val="5B9BD5"/>
              </a:solidFill>
            </a:endParaRPr>
          </a:p>
        </p:txBody>
      </p:sp>
      <p:sp>
        <p:nvSpPr>
          <p:cNvPr id="2" name="标题 1"/>
          <p:cNvSpPr>
            <a:spLocks noGrp="1"/>
          </p:cNvSpPr>
          <p:nvPr>
            <p:ph type="title"/>
          </p:nvPr>
        </p:nvSpPr>
        <p:spPr/>
        <p:txBody>
          <a:bodyPr/>
          <a:lstStyle/>
          <a:p>
            <a:r>
              <a:rPr lang="en-US" altLang="zh-CN" smtClean="0"/>
              <a:t>Loop Example Cycle 19</a:t>
            </a:r>
            <a:endParaRPr lang="zh-CN" altLang="en-US" dirty="0"/>
          </a:p>
        </p:txBody>
      </p:sp>
    </p:spTree>
    <p:extLst>
      <p:ext uri="{BB962C8B-B14F-4D97-AF65-F5344CB8AC3E}">
        <p14:creationId xmlns:p14="http://schemas.microsoft.com/office/powerpoint/2010/main" val="13915071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nodePh="1">
                                  <p:stCondLst>
                                    <p:cond delay="0"/>
                                  </p:stCondLst>
                                  <p:endCondLst>
                                    <p:cond evt="begin" delay="0">
                                      <p:tn val="5"/>
                                    </p:cond>
                                  </p:endCondLst>
                                  <p:childTnLst>
                                    <p:set>
                                      <p:cBhvr additive="repl">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ppt_x</p:attrName>
                                        </p:attrNameLst>
                                      </p:cBhvr>
                                      <p:tavLst>
                                        <p:tav tm="100000">
                                          <p:val>
                                            <p:strVal val="1+#ppt_w/2"/>
                                          </p:val>
                                        </p:tav>
                                        <p:tav tm="100000">
                                          <p:val>
                                            <p:strVal val="#ppt_x"/>
                                          </p:val>
                                        </p:tav>
                                      </p:tavLst>
                                    </p:anim>
                                    <p:anim calcmode="lin" valueType="num">
                                      <p:cBhvr>
                                        <p:cTn id="8" dur="500" fill="hold"/>
                                        <p:tgtEl>
                                          <p:spTgt spid="6">
                                            <p:txEl>
                                              <p:pRg st="0" end="0"/>
                                            </p:txEl>
                                          </p:spTgt>
                                        </p:tgtEl>
                                        <p:attrNameLst>
                                          <p:attrName>ppt_y</p:attrName>
                                        </p:attrNameLst>
                                      </p:cBhvr>
                                      <p:tavLst>
                                        <p:tav tm="10000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additive="repl">
                                        <p:cTn id="12" dur="1" fill="hold">
                                          <p:stCondLst>
                                            <p:cond delay="0"/>
                                          </p:stCondLst>
                                        </p:cTn>
                                        <p:tgtEl>
                                          <p:spTgt spid="7">
                                            <p:txEl>
                                              <p:pRg st="0" end="0"/>
                                            </p:txEl>
                                          </p:spTgt>
                                        </p:tgtEl>
                                        <p:attrNameLst>
                                          <p:attrName>style.visibility</p:attrName>
                                        </p:attrNameLst>
                                      </p:cBhvr>
                                      <p:to>
                                        <p:strVal val="visible"/>
                                      </p:to>
                                    </p:set>
                                    <p:anim calcmode="lin" valueType="num">
                                      <p:cBhvr>
                                        <p:cTn id="13" dur="500" fill="hold"/>
                                        <p:tgtEl>
                                          <p:spTgt spid="7">
                                            <p:txEl>
                                              <p:pRg st="0" end="0"/>
                                            </p:txEl>
                                          </p:spTgt>
                                        </p:tgtEl>
                                        <p:attrNameLst>
                                          <p:attrName>ppt_x</p:attrName>
                                        </p:attrNameLst>
                                      </p:cBhvr>
                                      <p:tavLst>
                                        <p:tav tm="100000">
                                          <p:val>
                                            <p:strVal val="1+#ppt_w/2"/>
                                          </p:val>
                                        </p:tav>
                                        <p:tav tm="100000">
                                          <p:val>
                                            <p:strVal val="#ppt_x"/>
                                          </p:val>
                                        </p:tav>
                                      </p:tavLst>
                                    </p:anim>
                                    <p:anim calcmode="lin" valueType="num">
                                      <p:cBhvr>
                                        <p:cTn id="14" dur="500" fill="hold"/>
                                        <p:tgtEl>
                                          <p:spTgt spid="7">
                                            <p:txEl>
                                              <p:pRg st="0" end="0"/>
                                            </p:txEl>
                                          </p:spTgt>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Text Box 2"/>
          <p:cNvSpPr txBox="1">
            <a:spLocks noChangeArrowheads="1"/>
          </p:cNvSpPr>
          <p:nvPr/>
        </p:nvSpPr>
        <p:spPr bwMode="auto">
          <a:xfrm>
            <a:off x="395288" y="5267325"/>
            <a:ext cx="7854950" cy="411163"/>
          </a:xfrm>
          <a:prstGeom prst="rect">
            <a:avLst/>
          </a:prstGeom>
          <a:noFill/>
          <a:ln w="9525">
            <a:noFill/>
            <a:round/>
            <a:headEnd/>
            <a:tailEnd/>
          </a:ln>
        </p:spPr>
        <p:txBody>
          <a:bodyPr/>
          <a:lstStyle/>
          <a:p>
            <a:pPr marL="228600" indent="-227013" eaLnBrk="1" hangingPunct="1">
              <a:lnSpc>
                <a:spcPct val="70000"/>
              </a:lnSpc>
              <a:spcBef>
                <a:spcPts val="10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a:solidFill>
                  <a:srgbClr val="0563C1"/>
                </a:solidFill>
              </a:rPr>
              <a:t> </a:t>
            </a:r>
            <a:r>
              <a:rPr lang="en-US" altLang="zh-CN" sz="2800" b="1">
                <a:solidFill>
                  <a:srgbClr val="0563C1"/>
                </a:solidFill>
              </a:rPr>
              <a:t>6 clocks: </a:t>
            </a:r>
            <a:r>
              <a:rPr lang="zh-CN" altLang="zh-CN" sz="2800" b="1">
                <a:solidFill>
                  <a:srgbClr val="0563C1"/>
                </a:solidFill>
              </a:rPr>
              <a:t>通过循环展开4次是否可以提高性能</a:t>
            </a:r>
            <a:r>
              <a:rPr lang="en-US" altLang="zh-CN" sz="2800" b="1">
                <a:solidFill>
                  <a:srgbClr val="0563C1"/>
                </a:solidFill>
              </a:rPr>
              <a:t>?</a:t>
            </a:r>
          </a:p>
        </p:txBody>
      </p:sp>
      <p:sp>
        <p:nvSpPr>
          <p:cNvPr id="69636" name="Rectangle 3"/>
          <p:cNvSpPr>
            <a:spLocks noChangeArrowheads="1"/>
          </p:cNvSpPr>
          <p:nvPr/>
        </p:nvSpPr>
        <p:spPr bwMode="auto">
          <a:xfrm>
            <a:off x="561975" y="1273175"/>
            <a:ext cx="7688263" cy="3219450"/>
          </a:xfrm>
          <a:prstGeom prst="rect">
            <a:avLst/>
          </a:prstGeom>
          <a:noFill/>
          <a:ln w="9525">
            <a:noFill/>
            <a:round/>
            <a:headEnd/>
            <a:tailEnd/>
          </a:ln>
        </p:spPr>
        <p:txBody>
          <a:bodyPr lIns="90360" tIns="44280" rIns="90360" bIns="44280"/>
          <a:lstStyle/>
          <a:p>
            <a:pPr marL="285750" indent="-284163" eaLnBrk="1" hangingPunct="1">
              <a:lnSpc>
                <a:spcPct val="90000"/>
              </a:lnSpc>
              <a:spcBef>
                <a:spcPts val="900"/>
              </a:spcBef>
              <a:buSzPct val="100000"/>
              <a:tabLst>
                <a:tab pos="285750" algn="l"/>
                <a:tab pos="1200150" algn="l"/>
                <a:tab pos="1998663" algn="l"/>
                <a:tab pos="3370263" algn="l"/>
                <a:tab pos="3656013" algn="l"/>
                <a:tab pos="4570413" algn="l"/>
                <a:tab pos="5484813" algn="l"/>
                <a:tab pos="6399213" algn="l"/>
                <a:tab pos="7313613" algn="l"/>
                <a:tab pos="8228013" algn="l"/>
                <a:tab pos="9142413" algn="l"/>
                <a:tab pos="10056813" algn="l"/>
              </a:tabLst>
            </a:pPr>
            <a:r>
              <a:rPr lang="en-US" altLang="zh-CN" sz="2000" b="1" dirty="0">
                <a:solidFill>
                  <a:srgbClr val="000000"/>
                </a:solidFill>
                <a:latin typeface="Arial" pitchFamily="34" charset="0"/>
              </a:rPr>
              <a:t> 1 Loop:	LD          </a:t>
            </a:r>
            <a:r>
              <a:rPr lang="en-US" altLang="zh-CN" sz="2000" b="1" dirty="0">
                <a:solidFill>
                  <a:srgbClr val="0563C1"/>
                </a:solidFill>
                <a:latin typeface="Arial" pitchFamily="34" charset="0"/>
              </a:rPr>
              <a:t>F0</a:t>
            </a:r>
            <a:r>
              <a:rPr lang="en-US" altLang="zh-CN" sz="2000" b="1" dirty="0">
                <a:solidFill>
                  <a:srgbClr val="000000"/>
                </a:solidFill>
                <a:latin typeface="Arial" pitchFamily="34" charset="0"/>
              </a:rPr>
              <a:t>,0(R1)	   </a:t>
            </a:r>
          </a:p>
          <a:p>
            <a:pPr marL="285750" indent="-284163" eaLnBrk="1" hangingPunct="1">
              <a:lnSpc>
                <a:spcPct val="90000"/>
              </a:lnSpc>
              <a:spcBef>
                <a:spcPts val="900"/>
              </a:spcBef>
              <a:buSzPct val="100000"/>
              <a:tabLst>
                <a:tab pos="285750" algn="l"/>
                <a:tab pos="1200150" algn="l"/>
                <a:tab pos="1998663" algn="l"/>
                <a:tab pos="3370263" algn="l"/>
                <a:tab pos="3656013" algn="l"/>
                <a:tab pos="4570413" algn="l"/>
                <a:tab pos="5484813" algn="l"/>
                <a:tab pos="6399213" algn="l"/>
                <a:tab pos="7313613" algn="l"/>
                <a:tab pos="8228013" algn="l"/>
                <a:tab pos="9142413" algn="l"/>
                <a:tab pos="10056813" algn="l"/>
              </a:tabLst>
            </a:pPr>
            <a:r>
              <a:rPr lang="en-US" altLang="zh-CN" sz="2000" b="1" dirty="0">
                <a:solidFill>
                  <a:srgbClr val="000000"/>
                </a:solidFill>
                <a:latin typeface="Arial" pitchFamily="34" charset="0"/>
              </a:rPr>
              <a:t> 2		SUBI	     </a:t>
            </a:r>
            <a:r>
              <a:rPr lang="en-US" altLang="zh-CN" sz="2000" b="1" dirty="0">
                <a:solidFill>
                  <a:srgbClr val="C00000"/>
                </a:solidFill>
                <a:latin typeface="Arial" pitchFamily="34" charset="0"/>
              </a:rPr>
              <a:t>R1</a:t>
            </a:r>
            <a:r>
              <a:rPr lang="en-US" altLang="zh-CN" sz="2000" b="1" dirty="0">
                <a:solidFill>
                  <a:srgbClr val="000000"/>
                </a:solidFill>
                <a:latin typeface="Arial" pitchFamily="34" charset="0"/>
              </a:rPr>
              <a:t>,R1,8</a:t>
            </a:r>
          </a:p>
          <a:p>
            <a:pPr marL="285750" indent="-284163" eaLnBrk="1" hangingPunct="1">
              <a:lnSpc>
                <a:spcPct val="90000"/>
              </a:lnSpc>
              <a:spcBef>
                <a:spcPts val="900"/>
              </a:spcBef>
              <a:buSzPct val="100000"/>
              <a:tabLst>
                <a:tab pos="285750" algn="l"/>
                <a:tab pos="1200150" algn="l"/>
                <a:tab pos="1998663" algn="l"/>
                <a:tab pos="3370263" algn="l"/>
                <a:tab pos="3656013" algn="l"/>
                <a:tab pos="4570413" algn="l"/>
                <a:tab pos="5484813" algn="l"/>
                <a:tab pos="6399213" algn="l"/>
                <a:tab pos="7313613" algn="l"/>
                <a:tab pos="8228013" algn="l"/>
                <a:tab pos="9142413" algn="l"/>
                <a:tab pos="10056813" algn="l"/>
              </a:tabLst>
            </a:pPr>
            <a:r>
              <a:rPr lang="en-US" altLang="zh-CN" sz="2000" b="1" dirty="0">
                <a:solidFill>
                  <a:srgbClr val="000000"/>
                </a:solidFill>
                <a:latin typeface="Arial" pitchFamily="34" charset="0"/>
              </a:rPr>
              <a:t> 3		ADDD    </a:t>
            </a:r>
            <a:r>
              <a:rPr lang="en-US" altLang="zh-CN" sz="2000" b="1" dirty="0">
                <a:solidFill>
                  <a:srgbClr val="FF0000"/>
                </a:solidFill>
                <a:latin typeface="Arial" pitchFamily="34" charset="0"/>
              </a:rPr>
              <a:t>F4</a:t>
            </a:r>
            <a:r>
              <a:rPr lang="en-US" altLang="zh-CN" sz="2000" b="1" dirty="0">
                <a:solidFill>
                  <a:srgbClr val="000000"/>
                </a:solidFill>
                <a:latin typeface="Arial" pitchFamily="34" charset="0"/>
              </a:rPr>
              <a:t>,</a:t>
            </a:r>
            <a:r>
              <a:rPr lang="en-US" altLang="zh-CN" sz="2000" b="1" dirty="0">
                <a:solidFill>
                  <a:srgbClr val="0563C1"/>
                </a:solidFill>
                <a:latin typeface="Arial" pitchFamily="34" charset="0"/>
              </a:rPr>
              <a:t>F0</a:t>
            </a:r>
            <a:r>
              <a:rPr lang="en-US" altLang="zh-CN" sz="2000" b="1" dirty="0">
                <a:solidFill>
                  <a:srgbClr val="000000"/>
                </a:solidFill>
                <a:latin typeface="Arial" pitchFamily="34" charset="0"/>
              </a:rPr>
              <a:t>,F2	</a:t>
            </a:r>
          </a:p>
          <a:p>
            <a:pPr marL="285750" indent="-284163" eaLnBrk="1" hangingPunct="1">
              <a:lnSpc>
                <a:spcPct val="90000"/>
              </a:lnSpc>
              <a:spcBef>
                <a:spcPts val="900"/>
              </a:spcBef>
              <a:buSzPct val="100000"/>
              <a:tabLst>
                <a:tab pos="285750" algn="l"/>
                <a:tab pos="1200150" algn="l"/>
                <a:tab pos="1998663" algn="l"/>
                <a:tab pos="3370263" algn="l"/>
                <a:tab pos="3656013" algn="l"/>
                <a:tab pos="4570413" algn="l"/>
                <a:tab pos="5484813" algn="l"/>
                <a:tab pos="6399213" algn="l"/>
                <a:tab pos="7313613" algn="l"/>
                <a:tab pos="8228013" algn="l"/>
                <a:tab pos="9142413" algn="l"/>
                <a:tab pos="10056813" algn="l"/>
              </a:tabLst>
            </a:pPr>
            <a:r>
              <a:rPr lang="en-US" altLang="zh-CN" sz="2000" b="1" dirty="0">
                <a:solidFill>
                  <a:srgbClr val="000000"/>
                </a:solidFill>
                <a:latin typeface="Arial" pitchFamily="34" charset="0"/>
              </a:rPr>
              <a:t> 4     	</a:t>
            </a:r>
            <a:r>
              <a:rPr lang="en-US" altLang="zh-CN" sz="2000" b="1" dirty="0">
                <a:solidFill>
                  <a:srgbClr val="0563C1"/>
                </a:solidFill>
                <a:latin typeface="Arial" pitchFamily="34" charset="0"/>
              </a:rPr>
              <a:t>stall</a:t>
            </a:r>
          </a:p>
          <a:p>
            <a:pPr marL="285750" indent="-284163" eaLnBrk="1" hangingPunct="1">
              <a:lnSpc>
                <a:spcPct val="90000"/>
              </a:lnSpc>
              <a:spcBef>
                <a:spcPts val="900"/>
              </a:spcBef>
              <a:buSzPct val="100000"/>
              <a:tabLst>
                <a:tab pos="285750" algn="l"/>
                <a:tab pos="1200150" algn="l"/>
                <a:tab pos="1998663" algn="l"/>
                <a:tab pos="3370263" algn="l"/>
                <a:tab pos="3656013" algn="l"/>
                <a:tab pos="4570413" algn="l"/>
                <a:tab pos="5484813" algn="l"/>
                <a:tab pos="6399213" algn="l"/>
                <a:tab pos="7313613" algn="l"/>
                <a:tab pos="8228013" algn="l"/>
                <a:tab pos="9142413" algn="l"/>
                <a:tab pos="10056813" algn="l"/>
              </a:tabLst>
            </a:pPr>
            <a:r>
              <a:rPr lang="en-US" altLang="zh-CN" sz="2000" b="1" dirty="0">
                <a:solidFill>
                  <a:srgbClr val="000000"/>
                </a:solidFill>
                <a:latin typeface="Arial" pitchFamily="34" charset="0"/>
              </a:rPr>
              <a:t> 5		BNEZ     </a:t>
            </a:r>
            <a:r>
              <a:rPr lang="en-US" altLang="zh-CN" sz="2000" b="1" dirty="0">
                <a:solidFill>
                  <a:srgbClr val="C00000"/>
                </a:solidFill>
                <a:latin typeface="Arial" pitchFamily="34" charset="0"/>
              </a:rPr>
              <a:t>R1</a:t>
            </a:r>
            <a:r>
              <a:rPr lang="en-US" altLang="zh-CN" sz="2000" b="1" dirty="0">
                <a:solidFill>
                  <a:srgbClr val="000000"/>
                </a:solidFill>
                <a:latin typeface="Arial" pitchFamily="34" charset="0"/>
              </a:rPr>
              <a:t>,Loop ;delayed branch</a:t>
            </a:r>
          </a:p>
          <a:p>
            <a:pPr marL="285750" indent="-284163" eaLnBrk="1" hangingPunct="1">
              <a:lnSpc>
                <a:spcPct val="90000"/>
              </a:lnSpc>
              <a:spcBef>
                <a:spcPts val="900"/>
              </a:spcBef>
              <a:buSzPct val="100000"/>
              <a:tabLst>
                <a:tab pos="285750" algn="l"/>
                <a:tab pos="1200150" algn="l"/>
                <a:tab pos="1998663" algn="l"/>
                <a:tab pos="3370263" algn="l"/>
                <a:tab pos="3656013" algn="l"/>
                <a:tab pos="4570413" algn="l"/>
                <a:tab pos="5484813" algn="l"/>
                <a:tab pos="6399213" algn="l"/>
                <a:tab pos="7313613" algn="l"/>
                <a:tab pos="8228013" algn="l"/>
                <a:tab pos="9142413" algn="l"/>
                <a:tab pos="10056813" algn="l"/>
              </a:tabLst>
            </a:pPr>
            <a:r>
              <a:rPr lang="en-US" altLang="zh-CN" sz="2000" b="1" dirty="0">
                <a:solidFill>
                  <a:srgbClr val="000000"/>
                </a:solidFill>
                <a:latin typeface="Arial" pitchFamily="34" charset="0"/>
              </a:rPr>
              <a:t> 6  	SD	</a:t>
            </a:r>
            <a:r>
              <a:rPr lang="en-US" altLang="zh-CN" sz="2000" b="1" dirty="0">
                <a:solidFill>
                  <a:srgbClr val="0563C1"/>
                </a:solidFill>
                <a:latin typeface="Arial" pitchFamily="34" charset="0"/>
              </a:rPr>
              <a:t>8</a:t>
            </a:r>
            <a:r>
              <a:rPr lang="en-US" altLang="zh-CN" sz="2000" b="1" dirty="0">
                <a:solidFill>
                  <a:srgbClr val="000000"/>
                </a:solidFill>
                <a:latin typeface="Arial" pitchFamily="34" charset="0"/>
              </a:rPr>
              <a:t>(R1),</a:t>
            </a:r>
            <a:r>
              <a:rPr lang="en-US" altLang="zh-CN" sz="2000" b="1" dirty="0">
                <a:solidFill>
                  <a:srgbClr val="FF0000"/>
                </a:solidFill>
                <a:latin typeface="Arial" pitchFamily="34" charset="0"/>
              </a:rPr>
              <a:t>F4</a:t>
            </a:r>
            <a:r>
              <a:rPr lang="en-US" altLang="zh-CN" sz="2000" b="1" dirty="0">
                <a:solidFill>
                  <a:srgbClr val="000000"/>
                </a:solidFill>
                <a:latin typeface="Arial" pitchFamily="34" charset="0"/>
              </a:rPr>
              <a:t>       </a:t>
            </a:r>
            <a:r>
              <a:rPr lang="en-US" altLang="zh-CN" sz="2000" b="1" dirty="0">
                <a:solidFill>
                  <a:srgbClr val="0563C1"/>
                </a:solidFill>
                <a:latin typeface="Arial" pitchFamily="34" charset="0"/>
              </a:rPr>
              <a:t>;altered when move past SUBI</a:t>
            </a:r>
          </a:p>
        </p:txBody>
      </p:sp>
      <p:sp>
        <p:nvSpPr>
          <p:cNvPr id="69637" name="Rectangle 4"/>
          <p:cNvSpPr>
            <a:spLocks noChangeArrowheads="1"/>
          </p:cNvSpPr>
          <p:nvPr/>
        </p:nvSpPr>
        <p:spPr bwMode="auto">
          <a:xfrm>
            <a:off x="495300" y="4657725"/>
            <a:ext cx="7854950" cy="342900"/>
          </a:xfrm>
          <a:prstGeom prst="rect">
            <a:avLst/>
          </a:prstGeom>
          <a:noFill/>
          <a:ln w="9525">
            <a:noFill/>
            <a:round/>
            <a:headEnd/>
            <a:tailEnd/>
          </a:ln>
        </p:spPr>
        <p:txBody>
          <a:bodyPr lIns="90360" tIns="44280" rIns="90360" bIns="44280"/>
          <a:lstStyle/>
          <a:p>
            <a:pPr marL="285750" indent="-284163" eaLnBrk="1" hangingPunct="1">
              <a:lnSpc>
                <a:spcPct val="90000"/>
              </a:lnSpc>
              <a:spcBef>
                <a:spcPts val="900"/>
              </a:spcBef>
              <a:buSzPct val="100000"/>
              <a:tabLst>
                <a:tab pos="285750" algn="l"/>
                <a:tab pos="1200150" algn="l"/>
                <a:tab pos="2114550" algn="l"/>
                <a:tab pos="3028950" algn="l"/>
                <a:tab pos="3943350" algn="l"/>
                <a:tab pos="4857750" algn="l"/>
                <a:tab pos="5772150" algn="l"/>
                <a:tab pos="6686550" algn="l"/>
                <a:tab pos="7600950" algn="l"/>
                <a:tab pos="8515350" algn="l"/>
                <a:tab pos="9429750" algn="l"/>
                <a:tab pos="10344150" algn="l"/>
              </a:tabLst>
            </a:pPr>
            <a:r>
              <a:rPr lang="en-US" altLang="zh-CN" sz="2400" b="1">
                <a:solidFill>
                  <a:srgbClr val="0563C1"/>
                </a:solidFill>
                <a:latin typeface="Arial" pitchFamily="34" charset="0"/>
              </a:rPr>
              <a:t>Swap BNEZ and SD by changing address of SD</a:t>
            </a:r>
          </a:p>
        </p:txBody>
      </p:sp>
      <p:sp>
        <p:nvSpPr>
          <p:cNvPr id="69638" name="Text Box 5"/>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89993AC-5667-4C8E-B478-6394DACDAB30}"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69640" name="Text Box 7"/>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3083DE3B-FB7F-48AD-B5EC-372D9DA39CD1}"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13</a:t>
            </a:fld>
            <a:endParaRPr lang="zh-CN" altLang="zh-CN" sz="1200">
              <a:solidFill>
                <a:srgbClr val="898989"/>
              </a:solidFill>
            </a:endParaRPr>
          </a:p>
        </p:txBody>
      </p:sp>
      <p:sp>
        <p:nvSpPr>
          <p:cNvPr id="2" name="标题 1"/>
          <p:cNvSpPr>
            <a:spLocks noGrp="1"/>
          </p:cNvSpPr>
          <p:nvPr>
            <p:ph type="title"/>
          </p:nvPr>
        </p:nvSpPr>
        <p:spPr/>
        <p:txBody>
          <a:bodyPr>
            <a:normAutofit/>
          </a:bodyPr>
          <a:lstStyle/>
          <a:p>
            <a:r>
              <a:rPr lang="en-US" altLang="zh-CN" dirty="0" smtClean="0"/>
              <a:t>FP </a:t>
            </a:r>
            <a:r>
              <a:rPr lang="zh-CN" altLang="zh-CN" dirty="0" smtClean="0"/>
              <a:t>循环中的最少</a:t>
            </a:r>
            <a:r>
              <a:rPr lang="en-US" altLang="zh-CN" dirty="0" smtClean="0"/>
              <a:t>Stalls</a:t>
            </a:r>
            <a:r>
              <a:rPr lang="zh-CN" altLang="zh-CN" dirty="0" smtClean="0"/>
              <a:t>数</a:t>
            </a:r>
            <a:endParaRPr lang="zh-CN" altLang="en-US" dirty="0"/>
          </a:p>
        </p:txBody>
      </p:sp>
    </p:spTree>
    <p:extLst>
      <p:ext uri="{BB962C8B-B14F-4D97-AF65-F5344CB8AC3E}">
        <p14:creationId xmlns:p14="http://schemas.microsoft.com/office/powerpoint/2010/main" val="2801352515"/>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3114605617"/>
              </p:ext>
            </p:extLst>
          </p:nvPr>
        </p:nvGraphicFramePr>
        <p:xfrm>
          <a:off x="360363" y="943180"/>
          <a:ext cx="8569324" cy="5338764"/>
        </p:xfrm>
        <a:graphic>
          <a:graphicData uri="http://schemas.openxmlformats.org/drawingml/2006/table">
            <a:tbl>
              <a:tblPr>
                <a:tableStyleId>{5C22544A-7EE6-4342-B048-85BDC9FD1C3A}</a:tableStyleId>
              </a:tblPr>
              <a:tblGrid>
                <a:gridCol w="694516">
                  <a:extLst>
                    <a:ext uri="{9D8B030D-6E8A-4147-A177-3AD203B41FA5}">
                      <a16:colId xmlns:a16="http://schemas.microsoft.com/office/drawing/2014/main" val="20000"/>
                    </a:ext>
                  </a:extLst>
                </a:gridCol>
                <a:gridCol w="585999">
                  <a:extLst>
                    <a:ext uri="{9D8B030D-6E8A-4147-A177-3AD203B41FA5}">
                      <a16:colId xmlns:a16="http://schemas.microsoft.com/office/drawing/2014/main" val="20001"/>
                    </a:ext>
                  </a:extLst>
                </a:gridCol>
                <a:gridCol w="824230">
                  <a:extLst>
                    <a:ext uri="{9D8B030D-6E8A-4147-A177-3AD203B41FA5}">
                      <a16:colId xmlns:a16="http://schemas.microsoft.com/office/drawing/2014/main" val="20002"/>
                    </a:ext>
                  </a:extLst>
                </a:gridCol>
                <a:gridCol w="526187">
                  <a:extLst>
                    <a:ext uri="{9D8B030D-6E8A-4147-A177-3AD203B41FA5}">
                      <a16:colId xmlns:a16="http://schemas.microsoft.com/office/drawing/2014/main" val="20003"/>
                    </a:ext>
                  </a:extLst>
                </a:gridCol>
                <a:gridCol w="614021">
                  <a:extLst>
                    <a:ext uri="{9D8B030D-6E8A-4147-A177-3AD203B41FA5}">
                      <a16:colId xmlns:a16="http://schemas.microsoft.com/office/drawing/2014/main" val="20004"/>
                    </a:ext>
                  </a:extLst>
                </a:gridCol>
                <a:gridCol w="595248">
                  <a:extLst>
                    <a:ext uri="{9D8B030D-6E8A-4147-A177-3AD203B41FA5}">
                      <a16:colId xmlns:a16="http://schemas.microsoft.com/office/drawing/2014/main" val="20005"/>
                    </a:ext>
                  </a:extLst>
                </a:gridCol>
                <a:gridCol w="624490">
                  <a:extLst>
                    <a:ext uri="{9D8B030D-6E8A-4147-A177-3AD203B41FA5}">
                      <a16:colId xmlns:a16="http://schemas.microsoft.com/office/drawing/2014/main" val="20006"/>
                    </a:ext>
                  </a:extLst>
                </a:gridCol>
                <a:gridCol w="576089">
                  <a:extLst>
                    <a:ext uri="{9D8B030D-6E8A-4147-A177-3AD203B41FA5}">
                      <a16:colId xmlns:a16="http://schemas.microsoft.com/office/drawing/2014/main" val="20007"/>
                    </a:ext>
                  </a:extLst>
                </a:gridCol>
                <a:gridCol w="619674">
                  <a:extLst>
                    <a:ext uri="{9D8B030D-6E8A-4147-A177-3AD203B41FA5}">
                      <a16:colId xmlns:a16="http://schemas.microsoft.com/office/drawing/2014/main" val="20008"/>
                    </a:ext>
                  </a:extLst>
                </a:gridCol>
                <a:gridCol w="690143">
                  <a:extLst>
                    <a:ext uri="{9D8B030D-6E8A-4147-A177-3AD203B41FA5}">
                      <a16:colId xmlns:a16="http://schemas.microsoft.com/office/drawing/2014/main" val="20009"/>
                    </a:ext>
                  </a:extLst>
                </a:gridCol>
                <a:gridCol w="698771">
                  <a:extLst>
                    <a:ext uri="{9D8B030D-6E8A-4147-A177-3AD203B41FA5}">
                      <a16:colId xmlns:a16="http://schemas.microsoft.com/office/drawing/2014/main" val="20010"/>
                    </a:ext>
                  </a:extLst>
                </a:gridCol>
                <a:gridCol w="814588">
                  <a:extLst>
                    <a:ext uri="{9D8B030D-6E8A-4147-A177-3AD203B41FA5}">
                      <a16:colId xmlns:a16="http://schemas.microsoft.com/office/drawing/2014/main" val="20011"/>
                    </a:ext>
                  </a:extLst>
                </a:gridCol>
                <a:gridCol w="705368">
                  <a:extLst>
                    <a:ext uri="{9D8B030D-6E8A-4147-A177-3AD203B41FA5}">
                      <a16:colId xmlns:a16="http://schemas.microsoft.com/office/drawing/2014/main" val="20012"/>
                    </a:ext>
                  </a:extLst>
                </a:gridCol>
              </a:tblGrid>
              <a:tr h="291688">
                <a:tc gridSpan="3">
                  <a:txBody>
                    <a:bodyPr/>
                    <a:lstStyle/>
                    <a:p>
                      <a:pPr algn="l" fontAlgn="ctr"/>
                      <a:r>
                        <a:rPr lang="en-US" sz="1600" b="1" u="none" strike="noStrike" dirty="0">
                          <a:solidFill>
                            <a:srgbClr val="FF0000"/>
                          </a:solidFill>
                          <a:effectLst/>
                        </a:rPr>
                        <a:t>Instruction Status</a:t>
                      </a:r>
                      <a:endParaRPr lang="en-US" sz="1600" b="1" i="0" u="none" strike="noStrike" dirty="0">
                        <a:solidFill>
                          <a:srgbClr val="FF0000"/>
                        </a:solidFill>
                        <a:effectLst/>
                        <a:latin typeface="宋体" panose="02010600030101010101" pitchFamily="2" charset="-122"/>
                        <a:ea typeface="宋体" panose="02010600030101010101" pitchFamily="2" charset="-122"/>
                      </a:endParaRP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ITER</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Inst.</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i</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Issue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Exec</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WR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Busy</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Fu</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1</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LD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0</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R1</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2~9</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10</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Load1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mn-lt"/>
                          <a:ea typeface="+mn-ea"/>
                        </a:rPr>
                        <a:t>No</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MULTD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F2</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11~14</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15</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mn-lt"/>
                          <a:ea typeface="+mn-ea"/>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SD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 </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0</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R1</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3</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4</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dk1"/>
                          </a:solidFill>
                          <a:effectLst/>
                          <a:latin typeface="+mn-lt"/>
                          <a:ea typeface="+mn-ea"/>
                        </a:rPr>
                        <a:t>No</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4"/>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a:t>
                      </a:r>
                      <a:endParaRPr lang="en-US" sz="1600" b="0" i="0" u="none" strike="noStrike" dirty="0">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12</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Store1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mn-lt"/>
                          <a:ea typeface="+mn-ea"/>
                        </a:rPr>
                        <a:t>No</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5"/>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7</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13~16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17</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Store2</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en-US" altLang="zh-CN" sz="1200" b="0" i="0" u="none" strike="noStrike" dirty="0" smtClean="0">
                        <a:solidFill>
                          <a:srgbClr val="0070C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 </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8</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17</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18</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Store3</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dk1"/>
                          </a:solidFill>
                          <a:effectLst/>
                          <a:latin typeface="+mn-lt"/>
                          <a:ea typeface="+mn-ea"/>
                        </a:rPr>
                        <a:t>Yes</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0000"/>
                          </a:solidFill>
                          <a:effectLst/>
                          <a:latin typeface="宋体" panose="02010600030101010101" pitchFamily="2" charset="-122"/>
                          <a:ea typeface="宋体" panose="02010600030101010101" pitchFamily="2" charset="-122"/>
                        </a:rPr>
                        <a:t>64</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0000"/>
                          </a:solidFill>
                          <a:effectLst/>
                          <a:latin typeface="宋体" panose="02010600030101010101" pitchFamily="2" charset="-122"/>
                          <a:ea typeface="宋体" panose="02010600030101010101" pitchFamily="2" charset="-122"/>
                        </a:rPr>
                        <a:t>Mult3</a:t>
                      </a:r>
                    </a:p>
                  </a:txBody>
                  <a:tcPr marL="7620" marR="7620" marT="7619" marB="0" anchor="ctr"/>
                </a:tc>
                <a:extLst>
                  <a:ext uri="{0D108BD9-81ED-4DB2-BD59-A6C34878D82A}">
                    <a16:rowId xmlns:a16="http://schemas.microsoft.com/office/drawing/2014/main" val="10007"/>
                  </a:ext>
                </a:extLst>
              </a:tr>
              <a:tr h="293236">
                <a:tc gridSpan="3">
                  <a:txBody>
                    <a:bodyPr/>
                    <a:lstStyle/>
                    <a:p>
                      <a:pPr marL="0" algn="l" defTabSz="914400" rtl="0" eaLnBrk="1" fontAlgn="ctr" latinLnBrk="0" hangingPunct="1"/>
                      <a:r>
                        <a:rPr lang="en-US" sz="1800" b="1" u="none" strike="noStrike" kern="1200" dirty="0">
                          <a:solidFill>
                            <a:srgbClr val="FF0000"/>
                          </a:solidFill>
                          <a:effectLst/>
                          <a:latin typeface="+mn-lt"/>
                          <a:ea typeface="+mn-ea"/>
                          <a:cs typeface="+mn-cs"/>
                        </a:rPr>
                        <a:t>Reservation Station:</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8"/>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Time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Name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Busy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Op</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Qj </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Qk</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Code</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9"/>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Add1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dirty="0">
                          <a:effectLst/>
                        </a:rPr>
                        <a:t>No</a:t>
                      </a:r>
                      <a:endParaRPr lang="en-US" sz="12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a:effectLst/>
                        </a:rPr>
                        <a:t>No</a:t>
                      </a:r>
                      <a:endParaRPr lang="en-US" sz="12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MULTD</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F4</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F0</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a:effectLst/>
                        </a:rPr>
                        <a:t>No</a:t>
                      </a:r>
                      <a:endParaRPr 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F4 </a:t>
                      </a:r>
                      <a:endParaRPr lang="en-US"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0</a:t>
                      </a:r>
                      <a:endParaRPr lang="en-US" altLang="zh-CN"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3</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chemeClr val="tx1"/>
                          </a:solidFill>
                          <a:effectLst/>
                          <a:latin typeface="+mn-lt"/>
                          <a:ea typeface="+mn-ea"/>
                        </a:rPr>
                        <a:t>Yes</a:t>
                      </a:r>
                      <a:endParaRPr 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err="1" smtClean="0">
                          <a:solidFill>
                            <a:schemeClr val="tx1"/>
                          </a:solidFill>
                          <a:effectLst/>
                          <a:latin typeface="宋体" panose="02010600030101010101" pitchFamily="2" charset="-122"/>
                          <a:ea typeface="宋体" panose="02010600030101010101" pitchFamily="2" charset="-122"/>
                        </a:rPr>
                        <a:t>Multd</a:t>
                      </a:r>
                      <a:endParaRPr lang="en-US" altLang="zh-CN" sz="1200" b="0" i="0" u="none" strike="noStrike" dirty="0" smtClean="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M[64]</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R(F2)</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solidFill>
                            <a:srgbClr val="FF00FF"/>
                          </a:solidFill>
                          <a:effectLst/>
                        </a:rPr>
                        <a:t>　</a:t>
                      </a:r>
                      <a:endParaRPr lang="zh-CN" alt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SUBI</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#8</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u="none" strike="noStrike" dirty="0" smtClean="0">
                          <a:solidFill>
                            <a:srgbClr val="0070C0"/>
                          </a:solidFill>
                          <a:effectLst/>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BNEZ</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Loop</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4"/>
                  </a:ext>
                </a:extLst>
              </a:tr>
              <a:tr h="86832">
                <a:tc>
                  <a:txBody>
                    <a:bodyPr/>
                    <a:lstStyle/>
                    <a:p>
                      <a:pPr algn="l" fontAlgn="ctr"/>
                      <a:endParaRPr lang="zh-CN" altLang="en-US" sz="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5"/>
                  </a:ext>
                </a:extLst>
              </a:tr>
              <a:tr h="291688">
                <a:tc gridSpan="3">
                  <a:txBody>
                    <a:bodyPr/>
                    <a:lstStyle/>
                    <a:p>
                      <a:pPr marL="0" algn="l" defTabSz="914400" rtl="0" eaLnBrk="1" fontAlgn="ctr" latinLnBrk="0" hangingPunct="1"/>
                      <a:r>
                        <a:rPr lang="en-US" sz="1600" b="1" u="none" strike="noStrike" kern="1200" dirty="0">
                          <a:solidFill>
                            <a:srgbClr val="FF0000"/>
                          </a:solidFill>
                          <a:effectLst/>
                          <a:latin typeface="+mn-lt"/>
                          <a:ea typeface="+mn-ea"/>
                          <a:cs typeface="+mn-cs"/>
                        </a:rPr>
                        <a:t>Register Result Status</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Clock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F6</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F8</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F12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F30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7"/>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20</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64</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Load3</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Mult2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8"/>
                  </a:ext>
                </a:extLst>
              </a:tr>
            </a:tbl>
          </a:graphicData>
        </a:graphic>
      </p:graphicFrame>
      <p:sp>
        <p:nvSpPr>
          <p:cNvPr id="6" name="Text Box 3"/>
          <p:cNvSpPr txBox="1">
            <a:spLocks noChangeArrowheads="1"/>
          </p:cNvSpPr>
          <p:nvPr/>
        </p:nvSpPr>
        <p:spPr bwMode="auto">
          <a:xfrm>
            <a:off x="457200" y="6276975"/>
            <a:ext cx="8229600" cy="444500"/>
          </a:xfrm>
          <a:prstGeom prst="rect">
            <a:avLst/>
          </a:prstGeom>
          <a:noFill/>
          <a:ln w="9525">
            <a:noFill/>
            <a:round/>
            <a:headEnd/>
            <a:tailEnd/>
          </a:ln>
        </p:spPr>
        <p:txBody>
          <a:bodyPr lIns="90360" tIns="44280" rIns="90360" bIns="44280"/>
          <a:lstStyle/>
          <a:p>
            <a:pPr eaLnBrk="1" hangingPunct="1">
              <a:lnSpc>
                <a:spcPct val="80000"/>
              </a:lnSpc>
              <a:spcBef>
                <a:spcPts val="1000"/>
              </a:spcBef>
              <a:buClr>
                <a:srgbClr val="5B9BD5"/>
              </a:buClr>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2000">
              <a:solidFill>
                <a:srgbClr val="5B9BD5"/>
              </a:solidFill>
            </a:endParaRPr>
          </a:p>
        </p:txBody>
      </p:sp>
      <p:sp>
        <p:nvSpPr>
          <p:cNvPr id="7" name="Text Box 3"/>
          <p:cNvSpPr txBox="1">
            <a:spLocks noChangeArrowheads="1"/>
          </p:cNvSpPr>
          <p:nvPr/>
        </p:nvSpPr>
        <p:spPr bwMode="auto">
          <a:xfrm>
            <a:off x="360363" y="6276975"/>
            <a:ext cx="7359650" cy="444500"/>
          </a:xfrm>
          <a:prstGeom prst="rect">
            <a:avLst/>
          </a:prstGeom>
          <a:noFill/>
          <a:ln w="9525">
            <a:noFill/>
            <a:round/>
            <a:headEnd/>
            <a:tailEnd/>
          </a:ln>
        </p:spPr>
        <p:txBody>
          <a:bodyPr lIns="90360" tIns="44280" rIns="90360" bIns="44280"/>
          <a:lstStyle/>
          <a:p>
            <a:pPr marL="228600" indent="-228600" eaLnBrk="1" hangingPunct="1">
              <a:lnSpc>
                <a:spcPct val="70000"/>
              </a:lnSpc>
              <a:spcBef>
                <a:spcPts val="1000"/>
              </a:spcBef>
              <a:buClr>
                <a:srgbClr val="5B9BD5"/>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a:solidFill>
                  <a:srgbClr val="5B9BD5"/>
                </a:solidFill>
              </a:rPr>
              <a:t>Mult3 20~23</a:t>
            </a:r>
          </a:p>
        </p:txBody>
      </p:sp>
      <p:sp>
        <p:nvSpPr>
          <p:cNvPr id="2" name="标题 1"/>
          <p:cNvSpPr>
            <a:spLocks noGrp="1"/>
          </p:cNvSpPr>
          <p:nvPr>
            <p:ph type="title"/>
          </p:nvPr>
        </p:nvSpPr>
        <p:spPr/>
        <p:txBody>
          <a:bodyPr/>
          <a:lstStyle/>
          <a:p>
            <a:r>
              <a:rPr lang="en-US" altLang="zh-CN" smtClean="0"/>
              <a:t>Loop Example Cycle 20</a:t>
            </a:r>
            <a:endParaRPr lang="zh-CN" altLang="en-US" dirty="0"/>
          </a:p>
        </p:txBody>
      </p:sp>
    </p:spTree>
    <p:extLst>
      <p:ext uri="{BB962C8B-B14F-4D97-AF65-F5344CB8AC3E}">
        <p14:creationId xmlns:p14="http://schemas.microsoft.com/office/powerpoint/2010/main" val="30401530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nodePh="1">
                                  <p:stCondLst>
                                    <p:cond delay="0"/>
                                  </p:stCondLst>
                                  <p:endCondLst>
                                    <p:cond evt="begin" delay="0">
                                      <p:tn val="5"/>
                                    </p:cond>
                                  </p:endCondLst>
                                  <p:childTnLst>
                                    <p:set>
                                      <p:cBhvr additive="repl">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ppt_x</p:attrName>
                                        </p:attrNameLst>
                                      </p:cBhvr>
                                      <p:tavLst>
                                        <p:tav tm="100000">
                                          <p:val>
                                            <p:strVal val="1+#ppt_w/2"/>
                                          </p:val>
                                        </p:tav>
                                        <p:tav tm="100000">
                                          <p:val>
                                            <p:strVal val="#ppt_x"/>
                                          </p:val>
                                        </p:tav>
                                      </p:tavLst>
                                    </p:anim>
                                    <p:anim calcmode="lin" valueType="num">
                                      <p:cBhvr>
                                        <p:cTn id="8" dur="500" fill="hold"/>
                                        <p:tgtEl>
                                          <p:spTgt spid="6">
                                            <p:txEl>
                                              <p:pRg st="0" end="0"/>
                                            </p:txEl>
                                          </p:spTgt>
                                        </p:tgtEl>
                                        <p:attrNameLst>
                                          <p:attrName>ppt_y</p:attrName>
                                        </p:attrNameLst>
                                      </p:cBhvr>
                                      <p:tavLst>
                                        <p:tav tm="10000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additive="repl">
                                        <p:cTn id="12" dur="1" fill="hold">
                                          <p:stCondLst>
                                            <p:cond delay="0"/>
                                          </p:stCondLst>
                                        </p:cTn>
                                        <p:tgtEl>
                                          <p:spTgt spid="7">
                                            <p:txEl>
                                              <p:pRg st="0" end="0"/>
                                            </p:txEl>
                                          </p:spTgt>
                                        </p:tgtEl>
                                        <p:attrNameLst>
                                          <p:attrName>style.visibility</p:attrName>
                                        </p:attrNameLst>
                                      </p:cBhvr>
                                      <p:to>
                                        <p:strVal val="visible"/>
                                      </p:to>
                                    </p:set>
                                    <p:anim calcmode="lin" valueType="num">
                                      <p:cBhvr>
                                        <p:cTn id="13" dur="500" fill="hold"/>
                                        <p:tgtEl>
                                          <p:spTgt spid="7">
                                            <p:txEl>
                                              <p:pRg st="0" end="0"/>
                                            </p:txEl>
                                          </p:spTgt>
                                        </p:tgtEl>
                                        <p:attrNameLst>
                                          <p:attrName>ppt_x</p:attrName>
                                        </p:attrNameLst>
                                      </p:cBhvr>
                                      <p:tavLst>
                                        <p:tav tm="100000">
                                          <p:val>
                                            <p:strVal val="1+#ppt_w/2"/>
                                          </p:val>
                                        </p:tav>
                                        <p:tav tm="100000">
                                          <p:val>
                                            <p:strVal val="#ppt_x"/>
                                          </p:val>
                                        </p:tav>
                                      </p:tavLst>
                                    </p:anim>
                                    <p:anim calcmode="lin" valueType="num">
                                      <p:cBhvr>
                                        <p:cTn id="14" dur="500" fill="hold"/>
                                        <p:tgtEl>
                                          <p:spTgt spid="7">
                                            <p:txEl>
                                              <p:pRg st="0" end="0"/>
                                            </p:txEl>
                                          </p:spTgt>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394857897"/>
              </p:ext>
            </p:extLst>
          </p:nvPr>
        </p:nvGraphicFramePr>
        <p:xfrm>
          <a:off x="360363" y="959806"/>
          <a:ext cx="8569324" cy="5338764"/>
        </p:xfrm>
        <a:graphic>
          <a:graphicData uri="http://schemas.openxmlformats.org/drawingml/2006/table">
            <a:tbl>
              <a:tblPr>
                <a:tableStyleId>{5C22544A-7EE6-4342-B048-85BDC9FD1C3A}</a:tableStyleId>
              </a:tblPr>
              <a:tblGrid>
                <a:gridCol w="694516">
                  <a:extLst>
                    <a:ext uri="{9D8B030D-6E8A-4147-A177-3AD203B41FA5}">
                      <a16:colId xmlns:a16="http://schemas.microsoft.com/office/drawing/2014/main" val="20000"/>
                    </a:ext>
                  </a:extLst>
                </a:gridCol>
                <a:gridCol w="585999">
                  <a:extLst>
                    <a:ext uri="{9D8B030D-6E8A-4147-A177-3AD203B41FA5}">
                      <a16:colId xmlns:a16="http://schemas.microsoft.com/office/drawing/2014/main" val="20001"/>
                    </a:ext>
                  </a:extLst>
                </a:gridCol>
                <a:gridCol w="824230">
                  <a:extLst>
                    <a:ext uri="{9D8B030D-6E8A-4147-A177-3AD203B41FA5}">
                      <a16:colId xmlns:a16="http://schemas.microsoft.com/office/drawing/2014/main" val="20002"/>
                    </a:ext>
                  </a:extLst>
                </a:gridCol>
                <a:gridCol w="526187">
                  <a:extLst>
                    <a:ext uri="{9D8B030D-6E8A-4147-A177-3AD203B41FA5}">
                      <a16:colId xmlns:a16="http://schemas.microsoft.com/office/drawing/2014/main" val="20003"/>
                    </a:ext>
                  </a:extLst>
                </a:gridCol>
                <a:gridCol w="614021">
                  <a:extLst>
                    <a:ext uri="{9D8B030D-6E8A-4147-A177-3AD203B41FA5}">
                      <a16:colId xmlns:a16="http://schemas.microsoft.com/office/drawing/2014/main" val="20004"/>
                    </a:ext>
                  </a:extLst>
                </a:gridCol>
                <a:gridCol w="595248">
                  <a:extLst>
                    <a:ext uri="{9D8B030D-6E8A-4147-A177-3AD203B41FA5}">
                      <a16:colId xmlns:a16="http://schemas.microsoft.com/office/drawing/2014/main" val="20005"/>
                    </a:ext>
                  </a:extLst>
                </a:gridCol>
                <a:gridCol w="624490">
                  <a:extLst>
                    <a:ext uri="{9D8B030D-6E8A-4147-A177-3AD203B41FA5}">
                      <a16:colId xmlns:a16="http://schemas.microsoft.com/office/drawing/2014/main" val="20006"/>
                    </a:ext>
                  </a:extLst>
                </a:gridCol>
                <a:gridCol w="576089">
                  <a:extLst>
                    <a:ext uri="{9D8B030D-6E8A-4147-A177-3AD203B41FA5}">
                      <a16:colId xmlns:a16="http://schemas.microsoft.com/office/drawing/2014/main" val="20007"/>
                    </a:ext>
                  </a:extLst>
                </a:gridCol>
                <a:gridCol w="619674">
                  <a:extLst>
                    <a:ext uri="{9D8B030D-6E8A-4147-A177-3AD203B41FA5}">
                      <a16:colId xmlns:a16="http://schemas.microsoft.com/office/drawing/2014/main" val="20008"/>
                    </a:ext>
                  </a:extLst>
                </a:gridCol>
                <a:gridCol w="690143">
                  <a:extLst>
                    <a:ext uri="{9D8B030D-6E8A-4147-A177-3AD203B41FA5}">
                      <a16:colId xmlns:a16="http://schemas.microsoft.com/office/drawing/2014/main" val="20009"/>
                    </a:ext>
                  </a:extLst>
                </a:gridCol>
                <a:gridCol w="698771">
                  <a:extLst>
                    <a:ext uri="{9D8B030D-6E8A-4147-A177-3AD203B41FA5}">
                      <a16:colId xmlns:a16="http://schemas.microsoft.com/office/drawing/2014/main" val="20010"/>
                    </a:ext>
                  </a:extLst>
                </a:gridCol>
                <a:gridCol w="814588">
                  <a:extLst>
                    <a:ext uri="{9D8B030D-6E8A-4147-A177-3AD203B41FA5}">
                      <a16:colId xmlns:a16="http://schemas.microsoft.com/office/drawing/2014/main" val="20011"/>
                    </a:ext>
                  </a:extLst>
                </a:gridCol>
                <a:gridCol w="705368">
                  <a:extLst>
                    <a:ext uri="{9D8B030D-6E8A-4147-A177-3AD203B41FA5}">
                      <a16:colId xmlns:a16="http://schemas.microsoft.com/office/drawing/2014/main" val="20012"/>
                    </a:ext>
                  </a:extLst>
                </a:gridCol>
              </a:tblGrid>
              <a:tr h="291688">
                <a:tc gridSpan="3">
                  <a:txBody>
                    <a:bodyPr/>
                    <a:lstStyle/>
                    <a:p>
                      <a:pPr algn="l" fontAlgn="ctr"/>
                      <a:r>
                        <a:rPr lang="en-US" sz="1600" b="1" u="none" strike="noStrike" dirty="0">
                          <a:solidFill>
                            <a:srgbClr val="FF0000"/>
                          </a:solidFill>
                          <a:effectLst/>
                        </a:rPr>
                        <a:t>Instruction Status</a:t>
                      </a:r>
                      <a:endParaRPr lang="en-US" sz="1600" b="1" i="0" u="none" strike="noStrike" dirty="0">
                        <a:solidFill>
                          <a:srgbClr val="FF0000"/>
                        </a:solidFill>
                        <a:effectLst/>
                        <a:latin typeface="宋体" panose="02010600030101010101" pitchFamily="2" charset="-122"/>
                        <a:ea typeface="宋体" panose="02010600030101010101" pitchFamily="2" charset="-122"/>
                      </a:endParaRP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ITER</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Inst.</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i</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Issue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Exec</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WR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Busy</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Fu</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1</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LD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0</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R1</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2~9</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10</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Load1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mn-lt"/>
                          <a:ea typeface="+mn-ea"/>
                        </a:rPr>
                        <a:t>No</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MULTD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F2</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11~14</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15</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mn-lt"/>
                          <a:ea typeface="+mn-ea"/>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SD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 </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0</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R1</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3</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4</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dk1"/>
                          </a:solidFill>
                          <a:effectLst/>
                          <a:latin typeface="+mn-lt"/>
                          <a:ea typeface="+mn-ea"/>
                        </a:rPr>
                        <a:t>No</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4"/>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a:t>
                      </a:r>
                      <a:endParaRPr lang="en-US" sz="1600" b="0" i="0" u="none" strike="noStrike" dirty="0">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12</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Store1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mn-lt"/>
                          <a:ea typeface="+mn-ea"/>
                        </a:rPr>
                        <a:t>No</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5"/>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7</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13~16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17</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Store2</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en-US" altLang="zh-CN" sz="1200" b="0" i="0" u="none" strike="noStrike" dirty="0" smtClean="0">
                        <a:solidFill>
                          <a:srgbClr val="0070C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 </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8</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17</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18</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Store3</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dk1"/>
                          </a:solidFill>
                          <a:effectLst/>
                          <a:latin typeface="+mn-lt"/>
                          <a:ea typeface="+mn-ea"/>
                        </a:rPr>
                        <a:t>Yes</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0000"/>
                          </a:solidFill>
                          <a:effectLst/>
                          <a:latin typeface="宋体" panose="02010600030101010101" pitchFamily="2" charset="-122"/>
                          <a:ea typeface="宋体" panose="02010600030101010101" pitchFamily="2" charset="-122"/>
                        </a:rPr>
                        <a:t>64</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0000"/>
                          </a:solidFill>
                          <a:effectLst/>
                          <a:latin typeface="宋体" panose="02010600030101010101" pitchFamily="2" charset="-122"/>
                          <a:ea typeface="宋体" panose="02010600030101010101" pitchFamily="2" charset="-122"/>
                        </a:rPr>
                        <a:t>Mult3</a:t>
                      </a:r>
                    </a:p>
                  </a:txBody>
                  <a:tcPr marL="7620" marR="7620" marT="7619" marB="0" anchor="ctr"/>
                </a:tc>
                <a:extLst>
                  <a:ext uri="{0D108BD9-81ED-4DB2-BD59-A6C34878D82A}">
                    <a16:rowId xmlns:a16="http://schemas.microsoft.com/office/drawing/2014/main" val="10007"/>
                  </a:ext>
                </a:extLst>
              </a:tr>
              <a:tr h="293236">
                <a:tc gridSpan="3">
                  <a:txBody>
                    <a:bodyPr/>
                    <a:lstStyle/>
                    <a:p>
                      <a:pPr marL="0" algn="l" defTabSz="914400" rtl="0" eaLnBrk="1" fontAlgn="ctr" latinLnBrk="0" hangingPunct="1"/>
                      <a:r>
                        <a:rPr lang="en-US" sz="1800" b="1" u="none" strike="noStrike" kern="1200" dirty="0">
                          <a:solidFill>
                            <a:srgbClr val="FF0000"/>
                          </a:solidFill>
                          <a:effectLst/>
                          <a:latin typeface="+mn-lt"/>
                          <a:ea typeface="+mn-ea"/>
                          <a:cs typeface="+mn-cs"/>
                        </a:rPr>
                        <a:t>Reservation Station:</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8"/>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Time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Name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Busy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Op</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Qj </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Qk</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Code</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9"/>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Add1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dirty="0">
                          <a:effectLst/>
                        </a:rPr>
                        <a:t>No</a:t>
                      </a:r>
                      <a:endParaRPr lang="en-US" sz="12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a:effectLst/>
                        </a:rPr>
                        <a:t>No</a:t>
                      </a:r>
                      <a:endParaRPr lang="en-US" sz="12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MULTD</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F4</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F0</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a:effectLst/>
                        </a:rPr>
                        <a:t>No</a:t>
                      </a:r>
                      <a:endParaRPr 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F4 </a:t>
                      </a:r>
                      <a:endParaRPr lang="en-US"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0</a:t>
                      </a:r>
                      <a:endParaRPr lang="en-US" altLang="zh-CN"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chemeClr val="tx1"/>
                          </a:solidFill>
                          <a:effectLst/>
                          <a:latin typeface="+mn-lt"/>
                          <a:ea typeface="+mn-ea"/>
                        </a:rPr>
                        <a:t>Yes</a:t>
                      </a:r>
                      <a:endParaRPr 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err="1" smtClean="0">
                          <a:solidFill>
                            <a:schemeClr val="tx1"/>
                          </a:solidFill>
                          <a:effectLst/>
                          <a:latin typeface="宋体" panose="02010600030101010101" pitchFamily="2" charset="-122"/>
                          <a:ea typeface="宋体" panose="02010600030101010101" pitchFamily="2" charset="-122"/>
                        </a:rPr>
                        <a:t>Multd</a:t>
                      </a:r>
                      <a:endParaRPr lang="en-US" altLang="zh-CN" sz="1200" b="0" i="0" u="none" strike="noStrike" dirty="0" smtClean="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M[64]</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R(F2)</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solidFill>
                            <a:srgbClr val="FF00FF"/>
                          </a:solidFill>
                          <a:effectLst/>
                        </a:rPr>
                        <a:t>　</a:t>
                      </a:r>
                      <a:endParaRPr lang="zh-CN" alt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SUBI</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#8</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u="none" strike="noStrike" dirty="0" smtClean="0">
                          <a:solidFill>
                            <a:srgbClr val="0070C0"/>
                          </a:solidFill>
                          <a:effectLst/>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BNEZ</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Loop</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4"/>
                  </a:ext>
                </a:extLst>
              </a:tr>
              <a:tr h="86832">
                <a:tc>
                  <a:txBody>
                    <a:bodyPr/>
                    <a:lstStyle/>
                    <a:p>
                      <a:pPr algn="l" fontAlgn="ctr"/>
                      <a:endParaRPr lang="zh-CN" altLang="en-US" sz="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5"/>
                  </a:ext>
                </a:extLst>
              </a:tr>
              <a:tr h="291688">
                <a:tc gridSpan="3">
                  <a:txBody>
                    <a:bodyPr/>
                    <a:lstStyle/>
                    <a:p>
                      <a:pPr marL="0" algn="l" defTabSz="914400" rtl="0" eaLnBrk="1" fontAlgn="ctr" latinLnBrk="0" hangingPunct="1"/>
                      <a:r>
                        <a:rPr lang="en-US" sz="1600" b="1" u="none" strike="noStrike" kern="1200" dirty="0">
                          <a:solidFill>
                            <a:srgbClr val="FF0000"/>
                          </a:solidFill>
                          <a:effectLst/>
                          <a:latin typeface="+mn-lt"/>
                          <a:ea typeface="+mn-ea"/>
                          <a:cs typeface="+mn-cs"/>
                        </a:rPr>
                        <a:t>Register Result Status</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Clock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F6</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F8</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F12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F30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7"/>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21</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64</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Load3</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Mult2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8"/>
                  </a:ext>
                </a:extLst>
              </a:tr>
            </a:tbl>
          </a:graphicData>
        </a:graphic>
      </p:graphicFrame>
      <p:sp>
        <p:nvSpPr>
          <p:cNvPr id="6" name="Text Box 3"/>
          <p:cNvSpPr txBox="1">
            <a:spLocks noChangeArrowheads="1"/>
          </p:cNvSpPr>
          <p:nvPr/>
        </p:nvSpPr>
        <p:spPr bwMode="auto">
          <a:xfrm>
            <a:off x="457200" y="6276975"/>
            <a:ext cx="8229600" cy="444500"/>
          </a:xfrm>
          <a:prstGeom prst="rect">
            <a:avLst/>
          </a:prstGeom>
          <a:noFill/>
          <a:ln w="9525">
            <a:noFill/>
            <a:round/>
            <a:headEnd/>
            <a:tailEnd/>
          </a:ln>
        </p:spPr>
        <p:txBody>
          <a:bodyPr lIns="90360" tIns="44280" rIns="90360" bIns="44280"/>
          <a:lstStyle/>
          <a:p>
            <a:pPr eaLnBrk="1" hangingPunct="1">
              <a:lnSpc>
                <a:spcPct val="80000"/>
              </a:lnSpc>
              <a:spcBef>
                <a:spcPts val="1000"/>
              </a:spcBef>
              <a:buClr>
                <a:srgbClr val="5B9BD5"/>
              </a:buClr>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2000">
              <a:solidFill>
                <a:srgbClr val="5B9BD5"/>
              </a:solidFill>
            </a:endParaRPr>
          </a:p>
        </p:txBody>
      </p:sp>
      <p:sp>
        <p:nvSpPr>
          <p:cNvPr id="7" name="Text Box 3"/>
          <p:cNvSpPr txBox="1">
            <a:spLocks noChangeArrowheads="1"/>
          </p:cNvSpPr>
          <p:nvPr/>
        </p:nvSpPr>
        <p:spPr bwMode="auto">
          <a:xfrm>
            <a:off x="360363" y="6276975"/>
            <a:ext cx="7359650" cy="444500"/>
          </a:xfrm>
          <a:prstGeom prst="rect">
            <a:avLst/>
          </a:prstGeom>
          <a:noFill/>
          <a:ln w="9525">
            <a:noFill/>
            <a:round/>
            <a:headEnd/>
            <a:tailEnd/>
          </a:ln>
        </p:spPr>
        <p:txBody>
          <a:bodyPr lIns="90360" tIns="44280" rIns="90360" bIns="44280"/>
          <a:lstStyle/>
          <a:p>
            <a:pPr marL="228600" indent="-228600" eaLnBrk="1" hangingPunct="1">
              <a:lnSpc>
                <a:spcPct val="70000"/>
              </a:lnSpc>
              <a:spcBef>
                <a:spcPts val="1000"/>
              </a:spcBef>
              <a:buClr>
                <a:srgbClr val="5B9BD5"/>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a:solidFill>
                  <a:srgbClr val="5B9BD5"/>
                </a:solidFill>
              </a:rPr>
              <a:t>Mult3 20~23</a:t>
            </a:r>
          </a:p>
        </p:txBody>
      </p:sp>
      <p:sp>
        <p:nvSpPr>
          <p:cNvPr id="2" name="标题 1"/>
          <p:cNvSpPr>
            <a:spLocks noGrp="1"/>
          </p:cNvSpPr>
          <p:nvPr>
            <p:ph type="title"/>
          </p:nvPr>
        </p:nvSpPr>
        <p:spPr/>
        <p:txBody>
          <a:bodyPr/>
          <a:lstStyle/>
          <a:p>
            <a:r>
              <a:rPr lang="en-US" altLang="zh-CN" smtClean="0"/>
              <a:t>Loop Example Cycle 21</a:t>
            </a:r>
            <a:endParaRPr lang="zh-CN" altLang="en-US" dirty="0"/>
          </a:p>
        </p:txBody>
      </p:sp>
    </p:spTree>
    <p:extLst>
      <p:ext uri="{BB962C8B-B14F-4D97-AF65-F5344CB8AC3E}">
        <p14:creationId xmlns:p14="http://schemas.microsoft.com/office/powerpoint/2010/main" val="12611631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nodePh="1">
                                  <p:stCondLst>
                                    <p:cond delay="0"/>
                                  </p:stCondLst>
                                  <p:endCondLst>
                                    <p:cond evt="begin" delay="0">
                                      <p:tn val="5"/>
                                    </p:cond>
                                  </p:endCondLst>
                                  <p:childTnLst>
                                    <p:set>
                                      <p:cBhvr additive="repl">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ppt_x</p:attrName>
                                        </p:attrNameLst>
                                      </p:cBhvr>
                                      <p:tavLst>
                                        <p:tav tm="100000">
                                          <p:val>
                                            <p:strVal val="1+#ppt_w/2"/>
                                          </p:val>
                                        </p:tav>
                                        <p:tav tm="100000">
                                          <p:val>
                                            <p:strVal val="#ppt_x"/>
                                          </p:val>
                                        </p:tav>
                                      </p:tavLst>
                                    </p:anim>
                                    <p:anim calcmode="lin" valueType="num">
                                      <p:cBhvr>
                                        <p:cTn id="8" dur="500" fill="hold"/>
                                        <p:tgtEl>
                                          <p:spTgt spid="6">
                                            <p:txEl>
                                              <p:pRg st="0" end="0"/>
                                            </p:txEl>
                                          </p:spTgt>
                                        </p:tgtEl>
                                        <p:attrNameLst>
                                          <p:attrName>ppt_y</p:attrName>
                                        </p:attrNameLst>
                                      </p:cBhvr>
                                      <p:tavLst>
                                        <p:tav tm="10000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additive="repl">
                                        <p:cTn id="12" dur="1" fill="hold">
                                          <p:stCondLst>
                                            <p:cond delay="0"/>
                                          </p:stCondLst>
                                        </p:cTn>
                                        <p:tgtEl>
                                          <p:spTgt spid="7">
                                            <p:txEl>
                                              <p:pRg st="0" end="0"/>
                                            </p:txEl>
                                          </p:spTgt>
                                        </p:tgtEl>
                                        <p:attrNameLst>
                                          <p:attrName>style.visibility</p:attrName>
                                        </p:attrNameLst>
                                      </p:cBhvr>
                                      <p:to>
                                        <p:strVal val="visible"/>
                                      </p:to>
                                    </p:set>
                                    <p:anim calcmode="lin" valueType="num">
                                      <p:cBhvr>
                                        <p:cTn id="13" dur="500" fill="hold"/>
                                        <p:tgtEl>
                                          <p:spTgt spid="7">
                                            <p:txEl>
                                              <p:pRg st="0" end="0"/>
                                            </p:txEl>
                                          </p:spTgt>
                                        </p:tgtEl>
                                        <p:attrNameLst>
                                          <p:attrName>ppt_x</p:attrName>
                                        </p:attrNameLst>
                                      </p:cBhvr>
                                      <p:tavLst>
                                        <p:tav tm="100000">
                                          <p:val>
                                            <p:strVal val="1+#ppt_w/2"/>
                                          </p:val>
                                        </p:tav>
                                        <p:tav tm="100000">
                                          <p:val>
                                            <p:strVal val="#ppt_x"/>
                                          </p:val>
                                        </p:tav>
                                      </p:tavLst>
                                    </p:anim>
                                    <p:anim calcmode="lin" valueType="num">
                                      <p:cBhvr>
                                        <p:cTn id="14" dur="500" fill="hold"/>
                                        <p:tgtEl>
                                          <p:spTgt spid="7">
                                            <p:txEl>
                                              <p:pRg st="0" end="0"/>
                                            </p:txEl>
                                          </p:spTgt>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927123885"/>
              </p:ext>
            </p:extLst>
          </p:nvPr>
        </p:nvGraphicFramePr>
        <p:xfrm>
          <a:off x="360363" y="901615"/>
          <a:ext cx="8569324" cy="5338764"/>
        </p:xfrm>
        <a:graphic>
          <a:graphicData uri="http://schemas.openxmlformats.org/drawingml/2006/table">
            <a:tbl>
              <a:tblPr>
                <a:tableStyleId>{5C22544A-7EE6-4342-B048-85BDC9FD1C3A}</a:tableStyleId>
              </a:tblPr>
              <a:tblGrid>
                <a:gridCol w="694516">
                  <a:extLst>
                    <a:ext uri="{9D8B030D-6E8A-4147-A177-3AD203B41FA5}">
                      <a16:colId xmlns:a16="http://schemas.microsoft.com/office/drawing/2014/main" val="20000"/>
                    </a:ext>
                  </a:extLst>
                </a:gridCol>
                <a:gridCol w="585999">
                  <a:extLst>
                    <a:ext uri="{9D8B030D-6E8A-4147-A177-3AD203B41FA5}">
                      <a16:colId xmlns:a16="http://schemas.microsoft.com/office/drawing/2014/main" val="20001"/>
                    </a:ext>
                  </a:extLst>
                </a:gridCol>
                <a:gridCol w="824230">
                  <a:extLst>
                    <a:ext uri="{9D8B030D-6E8A-4147-A177-3AD203B41FA5}">
                      <a16:colId xmlns:a16="http://schemas.microsoft.com/office/drawing/2014/main" val="20002"/>
                    </a:ext>
                  </a:extLst>
                </a:gridCol>
                <a:gridCol w="526187">
                  <a:extLst>
                    <a:ext uri="{9D8B030D-6E8A-4147-A177-3AD203B41FA5}">
                      <a16:colId xmlns:a16="http://schemas.microsoft.com/office/drawing/2014/main" val="20003"/>
                    </a:ext>
                  </a:extLst>
                </a:gridCol>
                <a:gridCol w="614021">
                  <a:extLst>
                    <a:ext uri="{9D8B030D-6E8A-4147-A177-3AD203B41FA5}">
                      <a16:colId xmlns:a16="http://schemas.microsoft.com/office/drawing/2014/main" val="20004"/>
                    </a:ext>
                  </a:extLst>
                </a:gridCol>
                <a:gridCol w="595248">
                  <a:extLst>
                    <a:ext uri="{9D8B030D-6E8A-4147-A177-3AD203B41FA5}">
                      <a16:colId xmlns:a16="http://schemas.microsoft.com/office/drawing/2014/main" val="20005"/>
                    </a:ext>
                  </a:extLst>
                </a:gridCol>
                <a:gridCol w="624490">
                  <a:extLst>
                    <a:ext uri="{9D8B030D-6E8A-4147-A177-3AD203B41FA5}">
                      <a16:colId xmlns:a16="http://schemas.microsoft.com/office/drawing/2014/main" val="20006"/>
                    </a:ext>
                  </a:extLst>
                </a:gridCol>
                <a:gridCol w="576089">
                  <a:extLst>
                    <a:ext uri="{9D8B030D-6E8A-4147-A177-3AD203B41FA5}">
                      <a16:colId xmlns:a16="http://schemas.microsoft.com/office/drawing/2014/main" val="20007"/>
                    </a:ext>
                  </a:extLst>
                </a:gridCol>
                <a:gridCol w="619674">
                  <a:extLst>
                    <a:ext uri="{9D8B030D-6E8A-4147-A177-3AD203B41FA5}">
                      <a16:colId xmlns:a16="http://schemas.microsoft.com/office/drawing/2014/main" val="20008"/>
                    </a:ext>
                  </a:extLst>
                </a:gridCol>
                <a:gridCol w="690143">
                  <a:extLst>
                    <a:ext uri="{9D8B030D-6E8A-4147-A177-3AD203B41FA5}">
                      <a16:colId xmlns:a16="http://schemas.microsoft.com/office/drawing/2014/main" val="20009"/>
                    </a:ext>
                  </a:extLst>
                </a:gridCol>
                <a:gridCol w="698771">
                  <a:extLst>
                    <a:ext uri="{9D8B030D-6E8A-4147-A177-3AD203B41FA5}">
                      <a16:colId xmlns:a16="http://schemas.microsoft.com/office/drawing/2014/main" val="20010"/>
                    </a:ext>
                  </a:extLst>
                </a:gridCol>
                <a:gridCol w="814588">
                  <a:extLst>
                    <a:ext uri="{9D8B030D-6E8A-4147-A177-3AD203B41FA5}">
                      <a16:colId xmlns:a16="http://schemas.microsoft.com/office/drawing/2014/main" val="20011"/>
                    </a:ext>
                  </a:extLst>
                </a:gridCol>
                <a:gridCol w="705368">
                  <a:extLst>
                    <a:ext uri="{9D8B030D-6E8A-4147-A177-3AD203B41FA5}">
                      <a16:colId xmlns:a16="http://schemas.microsoft.com/office/drawing/2014/main" val="20012"/>
                    </a:ext>
                  </a:extLst>
                </a:gridCol>
              </a:tblGrid>
              <a:tr h="291688">
                <a:tc gridSpan="3">
                  <a:txBody>
                    <a:bodyPr/>
                    <a:lstStyle/>
                    <a:p>
                      <a:pPr algn="l" fontAlgn="ctr"/>
                      <a:r>
                        <a:rPr lang="en-US" sz="1600" b="1" u="none" strike="noStrike" dirty="0">
                          <a:solidFill>
                            <a:srgbClr val="FF0000"/>
                          </a:solidFill>
                          <a:effectLst/>
                        </a:rPr>
                        <a:t>Instruction Status</a:t>
                      </a:r>
                      <a:endParaRPr lang="en-US" sz="1600" b="1" i="0" u="none" strike="noStrike" dirty="0">
                        <a:solidFill>
                          <a:srgbClr val="FF0000"/>
                        </a:solidFill>
                        <a:effectLst/>
                        <a:latin typeface="宋体" panose="02010600030101010101" pitchFamily="2" charset="-122"/>
                        <a:ea typeface="宋体" panose="02010600030101010101" pitchFamily="2" charset="-122"/>
                      </a:endParaRP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ITER</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Inst.</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i</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Issue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Exec</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WR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Busy</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1</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LD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0</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R1</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2~9</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10</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Load1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mn-lt"/>
                          <a:ea typeface="+mn-ea"/>
                        </a:rPr>
                        <a:t>No</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MULTD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F2</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11~14</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15</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mn-lt"/>
                          <a:ea typeface="+mn-ea"/>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SD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 </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0</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R1</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3</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4</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dk1"/>
                          </a:solidFill>
                          <a:effectLst/>
                          <a:latin typeface="+mn-lt"/>
                          <a:ea typeface="+mn-ea"/>
                        </a:rPr>
                        <a:t>No</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4"/>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a:t>
                      </a:r>
                      <a:endParaRPr lang="en-US" sz="1600" b="0" i="0" u="none" strike="noStrike" dirty="0">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12</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Store1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mn-lt"/>
                          <a:ea typeface="+mn-ea"/>
                        </a:rPr>
                        <a:t>No</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5"/>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7</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13~16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17</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Store2</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en-US" altLang="zh-CN" sz="1200" b="0" i="0" u="none" strike="noStrike" dirty="0" smtClean="0">
                        <a:solidFill>
                          <a:srgbClr val="0070C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 </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8</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17</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18</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Store3</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dk1"/>
                          </a:solidFill>
                          <a:effectLst/>
                          <a:latin typeface="+mn-lt"/>
                          <a:ea typeface="+mn-ea"/>
                        </a:rPr>
                        <a:t>Yes</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0000"/>
                          </a:solidFill>
                          <a:effectLst/>
                          <a:latin typeface="宋体" panose="02010600030101010101" pitchFamily="2" charset="-122"/>
                          <a:ea typeface="宋体" panose="02010600030101010101" pitchFamily="2" charset="-122"/>
                        </a:rPr>
                        <a:t>64</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0000"/>
                          </a:solidFill>
                          <a:effectLst/>
                          <a:latin typeface="宋体" panose="02010600030101010101" pitchFamily="2" charset="-122"/>
                          <a:ea typeface="宋体" panose="02010600030101010101" pitchFamily="2" charset="-122"/>
                        </a:rPr>
                        <a:t>Mult3</a:t>
                      </a:r>
                    </a:p>
                  </a:txBody>
                  <a:tcPr marL="7620" marR="7620" marT="7619" marB="0" anchor="ctr"/>
                </a:tc>
                <a:extLst>
                  <a:ext uri="{0D108BD9-81ED-4DB2-BD59-A6C34878D82A}">
                    <a16:rowId xmlns:a16="http://schemas.microsoft.com/office/drawing/2014/main" val="10007"/>
                  </a:ext>
                </a:extLst>
              </a:tr>
              <a:tr h="293236">
                <a:tc gridSpan="3">
                  <a:txBody>
                    <a:bodyPr/>
                    <a:lstStyle/>
                    <a:p>
                      <a:pPr marL="0" algn="l" defTabSz="914400" rtl="0" eaLnBrk="1" fontAlgn="ctr" latinLnBrk="0" hangingPunct="1"/>
                      <a:r>
                        <a:rPr lang="en-US" sz="1800" b="1" u="none" strike="noStrike" kern="1200" dirty="0">
                          <a:solidFill>
                            <a:srgbClr val="FF0000"/>
                          </a:solidFill>
                          <a:effectLst/>
                          <a:latin typeface="+mn-lt"/>
                          <a:ea typeface="+mn-ea"/>
                          <a:cs typeface="+mn-cs"/>
                        </a:rPr>
                        <a:t>Reservation Station:</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8"/>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Time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Name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Busy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Op</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Qj </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Qk</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Code</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9"/>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Add1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dirty="0">
                          <a:effectLst/>
                        </a:rPr>
                        <a:t>No</a:t>
                      </a:r>
                      <a:endParaRPr lang="en-US" sz="12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a:effectLst/>
                        </a:rPr>
                        <a:t>No</a:t>
                      </a:r>
                      <a:endParaRPr lang="en-US" sz="12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MULTD</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F4</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F0</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a:effectLst/>
                        </a:rPr>
                        <a:t>No</a:t>
                      </a:r>
                      <a:endParaRPr 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F4 </a:t>
                      </a:r>
                      <a:endParaRPr lang="en-US"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0</a:t>
                      </a:r>
                      <a:endParaRPr lang="en-US" altLang="zh-CN"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chemeClr val="tx1"/>
                          </a:solidFill>
                          <a:effectLst/>
                          <a:latin typeface="+mn-lt"/>
                          <a:ea typeface="+mn-ea"/>
                        </a:rPr>
                        <a:t>Yes</a:t>
                      </a:r>
                      <a:endParaRPr 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err="1" smtClean="0">
                          <a:solidFill>
                            <a:schemeClr val="tx1"/>
                          </a:solidFill>
                          <a:effectLst/>
                          <a:latin typeface="宋体" panose="02010600030101010101" pitchFamily="2" charset="-122"/>
                          <a:ea typeface="宋体" panose="02010600030101010101" pitchFamily="2" charset="-122"/>
                        </a:rPr>
                        <a:t>Multd</a:t>
                      </a:r>
                      <a:endParaRPr lang="en-US" altLang="zh-CN" sz="1200" b="0" i="0" u="none" strike="noStrike" dirty="0" smtClean="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M[64]</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R(F2)</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solidFill>
                            <a:srgbClr val="FF00FF"/>
                          </a:solidFill>
                          <a:effectLst/>
                        </a:rPr>
                        <a:t>　</a:t>
                      </a:r>
                      <a:endParaRPr lang="zh-CN" alt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SUBI</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#8</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u="none" strike="noStrike" dirty="0" smtClean="0">
                          <a:solidFill>
                            <a:srgbClr val="0070C0"/>
                          </a:solidFill>
                          <a:effectLst/>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BNEZ</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Loop</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4"/>
                  </a:ext>
                </a:extLst>
              </a:tr>
              <a:tr h="86832">
                <a:tc>
                  <a:txBody>
                    <a:bodyPr/>
                    <a:lstStyle/>
                    <a:p>
                      <a:pPr algn="l" fontAlgn="ctr"/>
                      <a:endParaRPr lang="zh-CN" altLang="en-US" sz="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5"/>
                  </a:ext>
                </a:extLst>
              </a:tr>
              <a:tr h="291688">
                <a:tc gridSpan="3">
                  <a:txBody>
                    <a:bodyPr/>
                    <a:lstStyle/>
                    <a:p>
                      <a:pPr marL="0" algn="l" defTabSz="914400" rtl="0" eaLnBrk="1" fontAlgn="ctr" latinLnBrk="0" hangingPunct="1"/>
                      <a:r>
                        <a:rPr lang="en-US" sz="1600" b="1" u="none" strike="noStrike" kern="1200" dirty="0">
                          <a:solidFill>
                            <a:srgbClr val="FF0000"/>
                          </a:solidFill>
                          <a:effectLst/>
                          <a:latin typeface="+mn-lt"/>
                          <a:ea typeface="+mn-ea"/>
                          <a:cs typeface="+mn-cs"/>
                        </a:rPr>
                        <a:t>Register Result Status</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Clock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F6</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F8</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F12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F30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7"/>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22</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64</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Load3</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Mult2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8"/>
                  </a:ext>
                </a:extLst>
              </a:tr>
            </a:tbl>
          </a:graphicData>
        </a:graphic>
      </p:graphicFrame>
      <p:sp>
        <p:nvSpPr>
          <p:cNvPr id="6" name="Text Box 3"/>
          <p:cNvSpPr txBox="1">
            <a:spLocks noChangeArrowheads="1"/>
          </p:cNvSpPr>
          <p:nvPr/>
        </p:nvSpPr>
        <p:spPr bwMode="auto">
          <a:xfrm>
            <a:off x="457200" y="6276975"/>
            <a:ext cx="8229600" cy="444500"/>
          </a:xfrm>
          <a:prstGeom prst="rect">
            <a:avLst/>
          </a:prstGeom>
          <a:noFill/>
          <a:ln w="9525">
            <a:noFill/>
            <a:round/>
            <a:headEnd/>
            <a:tailEnd/>
          </a:ln>
        </p:spPr>
        <p:txBody>
          <a:bodyPr lIns="90360" tIns="44280" rIns="90360" bIns="44280"/>
          <a:lstStyle/>
          <a:p>
            <a:pPr eaLnBrk="1" hangingPunct="1">
              <a:lnSpc>
                <a:spcPct val="80000"/>
              </a:lnSpc>
              <a:spcBef>
                <a:spcPts val="1000"/>
              </a:spcBef>
              <a:buClr>
                <a:srgbClr val="5B9BD5"/>
              </a:buClr>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2000">
              <a:solidFill>
                <a:srgbClr val="5B9BD5"/>
              </a:solidFill>
            </a:endParaRPr>
          </a:p>
        </p:txBody>
      </p:sp>
      <p:sp>
        <p:nvSpPr>
          <p:cNvPr id="7" name="Text Box 3"/>
          <p:cNvSpPr txBox="1">
            <a:spLocks noChangeArrowheads="1"/>
          </p:cNvSpPr>
          <p:nvPr/>
        </p:nvSpPr>
        <p:spPr bwMode="auto">
          <a:xfrm>
            <a:off x="360363" y="6276975"/>
            <a:ext cx="7359650" cy="444500"/>
          </a:xfrm>
          <a:prstGeom prst="rect">
            <a:avLst/>
          </a:prstGeom>
          <a:noFill/>
          <a:ln w="9525">
            <a:noFill/>
            <a:round/>
            <a:headEnd/>
            <a:tailEnd/>
          </a:ln>
        </p:spPr>
        <p:txBody>
          <a:bodyPr lIns="90360" tIns="44280" rIns="90360" bIns="44280"/>
          <a:lstStyle/>
          <a:p>
            <a:pPr marL="228600" indent="-228600" eaLnBrk="1" hangingPunct="1">
              <a:lnSpc>
                <a:spcPct val="70000"/>
              </a:lnSpc>
              <a:spcBef>
                <a:spcPts val="1000"/>
              </a:spcBef>
              <a:buClr>
                <a:srgbClr val="5B9BD5"/>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a:solidFill>
                  <a:srgbClr val="5B9BD5"/>
                </a:solidFill>
              </a:rPr>
              <a:t>Mult3 20~23</a:t>
            </a:r>
          </a:p>
        </p:txBody>
      </p:sp>
      <p:sp>
        <p:nvSpPr>
          <p:cNvPr id="2" name="标题 1"/>
          <p:cNvSpPr>
            <a:spLocks noGrp="1"/>
          </p:cNvSpPr>
          <p:nvPr>
            <p:ph type="title"/>
          </p:nvPr>
        </p:nvSpPr>
        <p:spPr/>
        <p:txBody>
          <a:bodyPr/>
          <a:lstStyle/>
          <a:p>
            <a:r>
              <a:rPr lang="en-US" altLang="zh-CN" smtClean="0"/>
              <a:t>Loop Example Cycle 22</a:t>
            </a:r>
            <a:endParaRPr lang="zh-CN" altLang="en-US" dirty="0"/>
          </a:p>
        </p:txBody>
      </p:sp>
    </p:spTree>
    <p:extLst>
      <p:ext uri="{BB962C8B-B14F-4D97-AF65-F5344CB8AC3E}">
        <p14:creationId xmlns:p14="http://schemas.microsoft.com/office/powerpoint/2010/main" val="31231999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nodePh="1">
                                  <p:stCondLst>
                                    <p:cond delay="0"/>
                                  </p:stCondLst>
                                  <p:endCondLst>
                                    <p:cond evt="begin" delay="0">
                                      <p:tn val="5"/>
                                    </p:cond>
                                  </p:endCondLst>
                                  <p:childTnLst>
                                    <p:set>
                                      <p:cBhvr additive="repl">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ppt_x</p:attrName>
                                        </p:attrNameLst>
                                      </p:cBhvr>
                                      <p:tavLst>
                                        <p:tav tm="100000">
                                          <p:val>
                                            <p:strVal val="1+#ppt_w/2"/>
                                          </p:val>
                                        </p:tav>
                                        <p:tav tm="100000">
                                          <p:val>
                                            <p:strVal val="#ppt_x"/>
                                          </p:val>
                                        </p:tav>
                                      </p:tavLst>
                                    </p:anim>
                                    <p:anim calcmode="lin" valueType="num">
                                      <p:cBhvr>
                                        <p:cTn id="8" dur="500" fill="hold"/>
                                        <p:tgtEl>
                                          <p:spTgt spid="6">
                                            <p:txEl>
                                              <p:pRg st="0" end="0"/>
                                            </p:txEl>
                                          </p:spTgt>
                                        </p:tgtEl>
                                        <p:attrNameLst>
                                          <p:attrName>ppt_y</p:attrName>
                                        </p:attrNameLst>
                                      </p:cBhvr>
                                      <p:tavLst>
                                        <p:tav tm="10000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additive="repl">
                                        <p:cTn id="12" dur="1" fill="hold">
                                          <p:stCondLst>
                                            <p:cond delay="0"/>
                                          </p:stCondLst>
                                        </p:cTn>
                                        <p:tgtEl>
                                          <p:spTgt spid="7">
                                            <p:txEl>
                                              <p:pRg st="0" end="0"/>
                                            </p:txEl>
                                          </p:spTgt>
                                        </p:tgtEl>
                                        <p:attrNameLst>
                                          <p:attrName>style.visibility</p:attrName>
                                        </p:attrNameLst>
                                      </p:cBhvr>
                                      <p:to>
                                        <p:strVal val="visible"/>
                                      </p:to>
                                    </p:set>
                                    <p:anim calcmode="lin" valueType="num">
                                      <p:cBhvr>
                                        <p:cTn id="13" dur="500" fill="hold"/>
                                        <p:tgtEl>
                                          <p:spTgt spid="7">
                                            <p:txEl>
                                              <p:pRg st="0" end="0"/>
                                            </p:txEl>
                                          </p:spTgt>
                                        </p:tgtEl>
                                        <p:attrNameLst>
                                          <p:attrName>ppt_x</p:attrName>
                                        </p:attrNameLst>
                                      </p:cBhvr>
                                      <p:tavLst>
                                        <p:tav tm="100000">
                                          <p:val>
                                            <p:strVal val="1+#ppt_w/2"/>
                                          </p:val>
                                        </p:tav>
                                        <p:tav tm="100000">
                                          <p:val>
                                            <p:strVal val="#ppt_x"/>
                                          </p:val>
                                        </p:tav>
                                      </p:tavLst>
                                    </p:anim>
                                    <p:anim calcmode="lin" valueType="num">
                                      <p:cBhvr>
                                        <p:cTn id="14" dur="500" fill="hold"/>
                                        <p:tgtEl>
                                          <p:spTgt spid="7">
                                            <p:txEl>
                                              <p:pRg st="0" end="0"/>
                                            </p:txEl>
                                          </p:spTgt>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360363" y="868363"/>
          <a:ext cx="8569324" cy="5338764"/>
        </p:xfrm>
        <a:graphic>
          <a:graphicData uri="http://schemas.openxmlformats.org/drawingml/2006/table">
            <a:tbl>
              <a:tblPr>
                <a:tableStyleId>{5C22544A-7EE6-4342-B048-85BDC9FD1C3A}</a:tableStyleId>
              </a:tblPr>
              <a:tblGrid>
                <a:gridCol w="694516">
                  <a:extLst>
                    <a:ext uri="{9D8B030D-6E8A-4147-A177-3AD203B41FA5}">
                      <a16:colId xmlns:a16="http://schemas.microsoft.com/office/drawing/2014/main" val="20000"/>
                    </a:ext>
                  </a:extLst>
                </a:gridCol>
                <a:gridCol w="585999">
                  <a:extLst>
                    <a:ext uri="{9D8B030D-6E8A-4147-A177-3AD203B41FA5}">
                      <a16:colId xmlns:a16="http://schemas.microsoft.com/office/drawing/2014/main" val="20001"/>
                    </a:ext>
                  </a:extLst>
                </a:gridCol>
                <a:gridCol w="824230">
                  <a:extLst>
                    <a:ext uri="{9D8B030D-6E8A-4147-A177-3AD203B41FA5}">
                      <a16:colId xmlns:a16="http://schemas.microsoft.com/office/drawing/2014/main" val="20002"/>
                    </a:ext>
                  </a:extLst>
                </a:gridCol>
                <a:gridCol w="526187">
                  <a:extLst>
                    <a:ext uri="{9D8B030D-6E8A-4147-A177-3AD203B41FA5}">
                      <a16:colId xmlns:a16="http://schemas.microsoft.com/office/drawing/2014/main" val="20003"/>
                    </a:ext>
                  </a:extLst>
                </a:gridCol>
                <a:gridCol w="614021">
                  <a:extLst>
                    <a:ext uri="{9D8B030D-6E8A-4147-A177-3AD203B41FA5}">
                      <a16:colId xmlns:a16="http://schemas.microsoft.com/office/drawing/2014/main" val="20004"/>
                    </a:ext>
                  </a:extLst>
                </a:gridCol>
                <a:gridCol w="595248">
                  <a:extLst>
                    <a:ext uri="{9D8B030D-6E8A-4147-A177-3AD203B41FA5}">
                      <a16:colId xmlns:a16="http://schemas.microsoft.com/office/drawing/2014/main" val="20005"/>
                    </a:ext>
                  </a:extLst>
                </a:gridCol>
                <a:gridCol w="624490">
                  <a:extLst>
                    <a:ext uri="{9D8B030D-6E8A-4147-A177-3AD203B41FA5}">
                      <a16:colId xmlns:a16="http://schemas.microsoft.com/office/drawing/2014/main" val="20006"/>
                    </a:ext>
                  </a:extLst>
                </a:gridCol>
                <a:gridCol w="576089">
                  <a:extLst>
                    <a:ext uri="{9D8B030D-6E8A-4147-A177-3AD203B41FA5}">
                      <a16:colId xmlns:a16="http://schemas.microsoft.com/office/drawing/2014/main" val="20007"/>
                    </a:ext>
                  </a:extLst>
                </a:gridCol>
                <a:gridCol w="619674">
                  <a:extLst>
                    <a:ext uri="{9D8B030D-6E8A-4147-A177-3AD203B41FA5}">
                      <a16:colId xmlns:a16="http://schemas.microsoft.com/office/drawing/2014/main" val="20008"/>
                    </a:ext>
                  </a:extLst>
                </a:gridCol>
                <a:gridCol w="690143">
                  <a:extLst>
                    <a:ext uri="{9D8B030D-6E8A-4147-A177-3AD203B41FA5}">
                      <a16:colId xmlns:a16="http://schemas.microsoft.com/office/drawing/2014/main" val="20009"/>
                    </a:ext>
                  </a:extLst>
                </a:gridCol>
                <a:gridCol w="698771">
                  <a:extLst>
                    <a:ext uri="{9D8B030D-6E8A-4147-A177-3AD203B41FA5}">
                      <a16:colId xmlns:a16="http://schemas.microsoft.com/office/drawing/2014/main" val="20010"/>
                    </a:ext>
                  </a:extLst>
                </a:gridCol>
                <a:gridCol w="814588">
                  <a:extLst>
                    <a:ext uri="{9D8B030D-6E8A-4147-A177-3AD203B41FA5}">
                      <a16:colId xmlns:a16="http://schemas.microsoft.com/office/drawing/2014/main" val="20011"/>
                    </a:ext>
                  </a:extLst>
                </a:gridCol>
                <a:gridCol w="705368">
                  <a:extLst>
                    <a:ext uri="{9D8B030D-6E8A-4147-A177-3AD203B41FA5}">
                      <a16:colId xmlns:a16="http://schemas.microsoft.com/office/drawing/2014/main" val="20012"/>
                    </a:ext>
                  </a:extLst>
                </a:gridCol>
              </a:tblGrid>
              <a:tr h="291688">
                <a:tc gridSpan="3">
                  <a:txBody>
                    <a:bodyPr/>
                    <a:lstStyle/>
                    <a:p>
                      <a:pPr algn="l" fontAlgn="ctr"/>
                      <a:r>
                        <a:rPr lang="en-US" sz="1600" b="1" u="none" strike="noStrike" dirty="0">
                          <a:solidFill>
                            <a:srgbClr val="FF0000"/>
                          </a:solidFill>
                          <a:effectLst/>
                        </a:rPr>
                        <a:t>Instruction Status</a:t>
                      </a:r>
                      <a:endParaRPr lang="en-US" sz="1600" b="1" i="0" u="none" strike="noStrike" dirty="0">
                        <a:solidFill>
                          <a:srgbClr val="FF0000"/>
                        </a:solidFill>
                        <a:effectLst/>
                        <a:latin typeface="宋体" panose="02010600030101010101" pitchFamily="2" charset="-122"/>
                        <a:ea typeface="宋体" panose="02010600030101010101" pitchFamily="2" charset="-122"/>
                      </a:endParaRP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ITER</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Inst.</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i</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Issue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Exec</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WR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Busy</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Fu</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1</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LD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0</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R1</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2~9</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10</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Load1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mn-lt"/>
                          <a:ea typeface="+mn-ea"/>
                        </a:rPr>
                        <a:t>No</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MULTD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F2</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11~14</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15</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mn-lt"/>
                          <a:ea typeface="+mn-ea"/>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SD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 </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0</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R1</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3</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4</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dk1"/>
                          </a:solidFill>
                          <a:effectLst/>
                          <a:latin typeface="+mn-lt"/>
                          <a:ea typeface="+mn-ea"/>
                        </a:rPr>
                        <a:t>No</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4"/>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a:t>
                      </a:r>
                      <a:endParaRPr lang="en-US" sz="1600" b="0" i="0" u="none" strike="noStrike" dirty="0">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12</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Store1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mn-lt"/>
                          <a:ea typeface="+mn-ea"/>
                        </a:rPr>
                        <a:t>No</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5"/>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7</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13~16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17</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Store2</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en-US" altLang="zh-CN" sz="1200" b="0" i="0" u="none" strike="noStrike" dirty="0" smtClean="0">
                        <a:solidFill>
                          <a:srgbClr val="0070C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 </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8</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17</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18</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Store3</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dk1"/>
                          </a:solidFill>
                          <a:effectLst/>
                          <a:latin typeface="+mn-lt"/>
                          <a:ea typeface="+mn-ea"/>
                        </a:rPr>
                        <a:t>Yes</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0000"/>
                          </a:solidFill>
                          <a:effectLst/>
                          <a:latin typeface="宋体" panose="02010600030101010101" pitchFamily="2" charset="-122"/>
                          <a:ea typeface="宋体" panose="02010600030101010101" pitchFamily="2" charset="-122"/>
                        </a:rPr>
                        <a:t>64</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0000"/>
                          </a:solidFill>
                          <a:effectLst/>
                          <a:latin typeface="宋体" panose="02010600030101010101" pitchFamily="2" charset="-122"/>
                          <a:ea typeface="宋体" panose="02010600030101010101" pitchFamily="2" charset="-122"/>
                        </a:rPr>
                        <a:t>Mult3</a:t>
                      </a:r>
                    </a:p>
                  </a:txBody>
                  <a:tcPr marL="7620" marR="7620" marT="7619" marB="0" anchor="ctr"/>
                </a:tc>
                <a:extLst>
                  <a:ext uri="{0D108BD9-81ED-4DB2-BD59-A6C34878D82A}">
                    <a16:rowId xmlns:a16="http://schemas.microsoft.com/office/drawing/2014/main" val="10007"/>
                  </a:ext>
                </a:extLst>
              </a:tr>
              <a:tr h="293236">
                <a:tc gridSpan="3">
                  <a:txBody>
                    <a:bodyPr/>
                    <a:lstStyle/>
                    <a:p>
                      <a:pPr marL="0" algn="l" defTabSz="914400" rtl="0" eaLnBrk="1" fontAlgn="ctr" latinLnBrk="0" hangingPunct="1"/>
                      <a:r>
                        <a:rPr lang="en-US" sz="1800" b="1" u="none" strike="noStrike" kern="1200" dirty="0">
                          <a:solidFill>
                            <a:srgbClr val="FF0000"/>
                          </a:solidFill>
                          <a:effectLst/>
                          <a:latin typeface="+mn-lt"/>
                          <a:ea typeface="+mn-ea"/>
                          <a:cs typeface="+mn-cs"/>
                        </a:rPr>
                        <a:t>Reservation Station:</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8"/>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Time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Name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Busy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Op</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Qj </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Qk</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Code</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9"/>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Add1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dirty="0">
                          <a:effectLst/>
                        </a:rPr>
                        <a:t>No</a:t>
                      </a:r>
                      <a:endParaRPr lang="en-US" sz="12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a:effectLst/>
                        </a:rPr>
                        <a:t>No</a:t>
                      </a:r>
                      <a:endParaRPr lang="en-US" sz="12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MULTD</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F4</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F0</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a:effectLst/>
                        </a:rPr>
                        <a:t>No</a:t>
                      </a:r>
                      <a:endParaRPr 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F4 </a:t>
                      </a:r>
                      <a:endParaRPr lang="en-US"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0</a:t>
                      </a:r>
                      <a:endParaRPr lang="en-US" altLang="zh-CN"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0</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chemeClr val="tx1"/>
                          </a:solidFill>
                          <a:effectLst/>
                          <a:latin typeface="+mn-lt"/>
                          <a:ea typeface="+mn-ea"/>
                        </a:rPr>
                        <a:t>Yes</a:t>
                      </a:r>
                      <a:endParaRPr 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err="1" smtClean="0">
                          <a:solidFill>
                            <a:schemeClr val="tx1"/>
                          </a:solidFill>
                          <a:effectLst/>
                          <a:latin typeface="宋体" panose="02010600030101010101" pitchFamily="2" charset="-122"/>
                          <a:ea typeface="宋体" panose="02010600030101010101" pitchFamily="2" charset="-122"/>
                        </a:rPr>
                        <a:t>Multd</a:t>
                      </a:r>
                      <a:endParaRPr lang="en-US" altLang="zh-CN" sz="1200" b="0" i="0" u="none" strike="noStrike" dirty="0" smtClean="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M[64]</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R(F2)</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solidFill>
                            <a:srgbClr val="FF00FF"/>
                          </a:solidFill>
                          <a:effectLst/>
                        </a:rPr>
                        <a:t>　</a:t>
                      </a:r>
                      <a:endParaRPr lang="zh-CN" alt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SUBI</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#8</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u="none" strike="noStrike" dirty="0" smtClean="0">
                          <a:solidFill>
                            <a:srgbClr val="0070C0"/>
                          </a:solidFill>
                          <a:effectLst/>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BNEZ</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Loop</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4"/>
                  </a:ext>
                </a:extLst>
              </a:tr>
              <a:tr h="86832">
                <a:tc>
                  <a:txBody>
                    <a:bodyPr/>
                    <a:lstStyle/>
                    <a:p>
                      <a:pPr algn="l" fontAlgn="ctr"/>
                      <a:endParaRPr lang="zh-CN" altLang="en-US" sz="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5"/>
                  </a:ext>
                </a:extLst>
              </a:tr>
              <a:tr h="291688">
                <a:tc gridSpan="3">
                  <a:txBody>
                    <a:bodyPr/>
                    <a:lstStyle/>
                    <a:p>
                      <a:pPr marL="0" algn="l" defTabSz="914400" rtl="0" eaLnBrk="1" fontAlgn="ctr" latinLnBrk="0" hangingPunct="1"/>
                      <a:r>
                        <a:rPr lang="en-US" sz="1600" b="1" u="none" strike="noStrike" kern="1200" dirty="0">
                          <a:solidFill>
                            <a:srgbClr val="FF0000"/>
                          </a:solidFill>
                          <a:effectLst/>
                          <a:latin typeface="+mn-lt"/>
                          <a:ea typeface="+mn-ea"/>
                          <a:cs typeface="+mn-cs"/>
                        </a:rPr>
                        <a:t>Register Result Status</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Clock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F6</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F8</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F12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F30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7"/>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23</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64</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Load3</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Mult2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8"/>
                  </a:ext>
                </a:extLst>
              </a:tr>
            </a:tbl>
          </a:graphicData>
        </a:graphic>
      </p:graphicFrame>
      <p:sp>
        <p:nvSpPr>
          <p:cNvPr id="6" name="Text Box 3"/>
          <p:cNvSpPr txBox="1">
            <a:spLocks noChangeArrowheads="1"/>
          </p:cNvSpPr>
          <p:nvPr/>
        </p:nvSpPr>
        <p:spPr bwMode="auto">
          <a:xfrm>
            <a:off x="457200" y="6276975"/>
            <a:ext cx="8229600" cy="444500"/>
          </a:xfrm>
          <a:prstGeom prst="rect">
            <a:avLst/>
          </a:prstGeom>
          <a:noFill/>
          <a:ln w="9525">
            <a:noFill/>
            <a:round/>
            <a:headEnd/>
            <a:tailEnd/>
          </a:ln>
        </p:spPr>
        <p:txBody>
          <a:bodyPr lIns="90360" tIns="44280" rIns="90360" bIns="44280"/>
          <a:lstStyle/>
          <a:p>
            <a:pPr eaLnBrk="1" hangingPunct="1">
              <a:lnSpc>
                <a:spcPct val="80000"/>
              </a:lnSpc>
              <a:spcBef>
                <a:spcPts val="1000"/>
              </a:spcBef>
              <a:buClr>
                <a:srgbClr val="5B9BD5"/>
              </a:buClr>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2000">
              <a:solidFill>
                <a:srgbClr val="5B9BD5"/>
              </a:solidFill>
            </a:endParaRPr>
          </a:p>
        </p:txBody>
      </p:sp>
      <p:sp>
        <p:nvSpPr>
          <p:cNvPr id="7" name="Text Box 3"/>
          <p:cNvSpPr txBox="1">
            <a:spLocks noChangeArrowheads="1"/>
          </p:cNvSpPr>
          <p:nvPr/>
        </p:nvSpPr>
        <p:spPr bwMode="auto">
          <a:xfrm>
            <a:off x="360363" y="6276975"/>
            <a:ext cx="7359650" cy="444500"/>
          </a:xfrm>
          <a:prstGeom prst="rect">
            <a:avLst/>
          </a:prstGeom>
          <a:noFill/>
          <a:ln w="9525">
            <a:noFill/>
            <a:round/>
            <a:headEnd/>
            <a:tailEnd/>
          </a:ln>
        </p:spPr>
        <p:txBody>
          <a:bodyPr lIns="90360" tIns="44280" rIns="90360" bIns="44280"/>
          <a:lstStyle/>
          <a:p>
            <a:pPr marL="228600" indent="-228600" eaLnBrk="1" hangingPunct="1">
              <a:lnSpc>
                <a:spcPct val="70000"/>
              </a:lnSpc>
              <a:spcBef>
                <a:spcPts val="1000"/>
              </a:spcBef>
              <a:buClr>
                <a:srgbClr val="5B9BD5"/>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a:solidFill>
                  <a:srgbClr val="5B9BD5"/>
                </a:solidFill>
              </a:rPr>
              <a:t>Mult3 20~23,Mult3</a:t>
            </a:r>
            <a:r>
              <a:rPr lang="zh-CN" altLang="en-US" sz="2400">
                <a:solidFill>
                  <a:srgbClr val="5B9BD5"/>
                </a:solidFill>
              </a:rPr>
              <a:t>执行完毕</a:t>
            </a:r>
            <a:endParaRPr lang="en-US" altLang="zh-CN" sz="2400">
              <a:solidFill>
                <a:srgbClr val="5B9BD5"/>
              </a:solidFill>
            </a:endParaRPr>
          </a:p>
        </p:txBody>
      </p:sp>
      <p:sp>
        <p:nvSpPr>
          <p:cNvPr id="2" name="标题 1"/>
          <p:cNvSpPr>
            <a:spLocks noGrp="1"/>
          </p:cNvSpPr>
          <p:nvPr>
            <p:ph type="title"/>
          </p:nvPr>
        </p:nvSpPr>
        <p:spPr/>
        <p:txBody>
          <a:bodyPr/>
          <a:lstStyle/>
          <a:p>
            <a:r>
              <a:rPr lang="en-US" altLang="zh-CN" smtClean="0"/>
              <a:t>Loop Example Cycle 23</a:t>
            </a:r>
            <a:endParaRPr lang="zh-CN" altLang="en-US" dirty="0"/>
          </a:p>
        </p:txBody>
      </p:sp>
    </p:spTree>
    <p:extLst>
      <p:ext uri="{BB962C8B-B14F-4D97-AF65-F5344CB8AC3E}">
        <p14:creationId xmlns:p14="http://schemas.microsoft.com/office/powerpoint/2010/main" val="35983301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nodePh="1">
                                  <p:stCondLst>
                                    <p:cond delay="0"/>
                                  </p:stCondLst>
                                  <p:endCondLst>
                                    <p:cond evt="begin" delay="0">
                                      <p:tn val="5"/>
                                    </p:cond>
                                  </p:endCondLst>
                                  <p:childTnLst>
                                    <p:set>
                                      <p:cBhvr additive="repl">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ppt_x</p:attrName>
                                        </p:attrNameLst>
                                      </p:cBhvr>
                                      <p:tavLst>
                                        <p:tav tm="100000">
                                          <p:val>
                                            <p:strVal val="1+#ppt_w/2"/>
                                          </p:val>
                                        </p:tav>
                                        <p:tav tm="100000">
                                          <p:val>
                                            <p:strVal val="#ppt_x"/>
                                          </p:val>
                                        </p:tav>
                                      </p:tavLst>
                                    </p:anim>
                                    <p:anim calcmode="lin" valueType="num">
                                      <p:cBhvr>
                                        <p:cTn id="8" dur="500" fill="hold"/>
                                        <p:tgtEl>
                                          <p:spTgt spid="6">
                                            <p:txEl>
                                              <p:pRg st="0" end="0"/>
                                            </p:txEl>
                                          </p:spTgt>
                                        </p:tgtEl>
                                        <p:attrNameLst>
                                          <p:attrName>ppt_y</p:attrName>
                                        </p:attrNameLst>
                                      </p:cBhvr>
                                      <p:tavLst>
                                        <p:tav tm="10000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additive="repl">
                                        <p:cTn id="12" dur="1" fill="hold">
                                          <p:stCondLst>
                                            <p:cond delay="0"/>
                                          </p:stCondLst>
                                        </p:cTn>
                                        <p:tgtEl>
                                          <p:spTgt spid="7">
                                            <p:txEl>
                                              <p:pRg st="0" end="0"/>
                                            </p:txEl>
                                          </p:spTgt>
                                        </p:tgtEl>
                                        <p:attrNameLst>
                                          <p:attrName>style.visibility</p:attrName>
                                        </p:attrNameLst>
                                      </p:cBhvr>
                                      <p:to>
                                        <p:strVal val="visible"/>
                                      </p:to>
                                    </p:set>
                                    <p:anim calcmode="lin" valueType="num">
                                      <p:cBhvr>
                                        <p:cTn id="13" dur="500" fill="hold"/>
                                        <p:tgtEl>
                                          <p:spTgt spid="7">
                                            <p:txEl>
                                              <p:pRg st="0" end="0"/>
                                            </p:txEl>
                                          </p:spTgt>
                                        </p:tgtEl>
                                        <p:attrNameLst>
                                          <p:attrName>ppt_x</p:attrName>
                                        </p:attrNameLst>
                                      </p:cBhvr>
                                      <p:tavLst>
                                        <p:tav tm="100000">
                                          <p:val>
                                            <p:strVal val="1+#ppt_w/2"/>
                                          </p:val>
                                        </p:tav>
                                        <p:tav tm="100000">
                                          <p:val>
                                            <p:strVal val="#ppt_x"/>
                                          </p:val>
                                        </p:tav>
                                      </p:tavLst>
                                    </p:anim>
                                    <p:anim calcmode="lin" valueType="num">
                                      <p:cBhvr>
                                        <p:cTn id="14" dur="500" fill="hold"/>
                                        <p:tgtEl>
                                          <p:spTgt spid="7">
                                            <p:txEl>
                                              <p:pRg st="0" end="0"/>
                                            </p:txEl>
                                          </p:spTgt>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680354744"/>
              </p:ext>
            </p:extLst>
          </p:nvPr>
        </p:nvGraphicFramePr>
        <p:xfrm>
          <a:off x="360363" y="934867"/>
          <a:ext cx="8569324" cy="5338764"/>
        </p:xfrm>
        <a:graphic>
          <a:graphicData uri="http://schemas.openxmlformats.org/drawingml/2006/table">
            <a:tbl>
              <a:tblPr>
                <a:tableStyleId>{5C22544A-7EE6-4342-B048-85BDC9FD1C3A}</a:tableStyleId>
              </a:tblPr>
              <a:tblGrid>
                <a:gridCol w="694516">
                  <a:extLst>
                    <a:ext uri="{9D8B030D-6E8A-4147-A177-3AD203B41FA5}">
                      <a16:colId xmlns:a16="http://schemas.microsoft.com/office/drawing/2014/main" val="20000"/>
                    </a:ext>
                  </a:extLst>
                </a:gridCol>
                <a:gridCol w="585999">
                  <a:extLst>
                    <a:ext uri="{9D8B030D-6E8A-4147-A177-3AD203B41FA5}">
                      <a16:colId xmlns:a16="http://schemas.microsoft.com/office/drawing/2014/main" val="20001"/>
                    </a:ext>
                  </a:extLst>
                </a:gridCol>
                <a:gridCol w="824230">
                  <a:extLst>
                    <a:ext uri="{9D8B030D-6E8A-4147-A177-3AD203B41FA5}">
                      <a16:colId xmlns:a16="http://schemas.microsoft.com/office/drawing/2014/main" val="20002"/>
                    </a:ext>
                  </a:extLst>
                </a:gridCol>
                <a:gridCol w="526187">
                  <a:extLst>
                    <a:ext uri="{9D8B030D-6E8A-4147-A177-3AD203B41FA5}">
                      <a16:colId xmlns:a16="http://schemas.microsoft.com/office/drawing/2014/main" val="20003"/>
                    </a:ext>
                  </a:extLst>
                </a:gridCol>
                <a:gridCol w="614021">
                  <a:extLst>
                    <a:ext uri="{9D8B030D-6E8A-4147-A177-3AD203B41FA5}">
                      <a16:colId xmlns:a16="http://schemas.microsoft.com/office/drawing/2014/main" val="20004"/>
                    </a:ext>
                  </a:extLst>
                </a:gridCol>
                <a:gridCol w="595248">
                  <a:extLst>
                    <a:ext uri="{9D8B030D-6E8A-4147-A177-3AD203B41FA5}">
                      <a16:colId xmlns:a16="http://schemas.microsoft.com/office/drawing/2014/main" val="20005"/>
                    </a:ext>
                  </a:extLst>
                </a:gridCol>
                <a:gridCol w="624490">
                  <a:extLst>
                    <a:ext uri="{9D8B030D-6E8A-4147-A177-3AD203B41FA5}">
                      <a16:colId xmlns:a16="http://schemas.microsoft.com/office/drawing/2014/main" val="20006"/>
                    </a:ext>
                  </a:extLst>
                </a:gridCol>
                <a:gridCol w="576089">
                  <a:extLst>
                    <a:ext uri="{9D8B030D-6E8A-4147-A177-3AD203B41FA5}">
                      <a16:colId xmlns:a16="http://schemas.microsoft.com/office/drawing/2014/main" val="20007"/>
                    </a:ext>
                  </a:extLst>
                </a:gridCol>
                <a:gridCol w="619674">
                  <a:extLst>
                    <a:ext uri="{9D8B030D-6E8A-4147-A177-3AD203B41FA5}">
                      <a16:colId xmlns:a16="http://schemas.microsoft.com/office/drawing/2014/main" val="20008"/>
                    </a:ext>
                  </a:extLst>
                </a:gridCol>
                <a:gridCol w="690143">
                  <a:extLst>
                    <a:ext uri="{9D8B030D-6E8A-4147-A177-3AD203B41FA5}">
                      <a16:colId xmlns:a16="http://schemas.microsoft.com/office/drawing/2014/main" val="20009"/>
                    </a:ext>
                  </a:extLst>
                </a:gridCol>
                <a:gridCol w="698771">
                  <a:extLst>
                    <a:ext uri="{9D8B030D-6E8A-4147-A177-3AD203B41FA5}">
                      <a16:colId xmlns:a16="http://schemas.microsoft.com/office/drawing/2014/main" val="20010"/>
                    </a:ext>
                  </a:extLst>
                </a:gridCol>
                <a:gridCol w="814588">
                  <a:extLst>
                    <a:ext uri="{9D8B030D-6E8A-4147-A177-3AD203B41FA5}">
                      <a16:colId xmlns:a16="http://schemas.microsoft.com/office/drawing/2014/main" val="20011"/>
                    </a:ext>
                  </a:extLst>
                </a:gridCol>
                <a:gridCol w="705368">
                  <a:extLst>
                    <a:ext uri="{9D8B030D-6E8A-4147-A177-3AD203B41FA5}">
                      <a16:colId xmlns:a16="http://schemas.microsoft.com/office/drawing/2014/main" val="20012"/>
                    </a:ext>
                  </a:extLst>
                </a:gridCol>
              </a:tblGrid>
              <a:tr h="291688">
                <a:tc gridSpan="3">
                  <a:txBody>
                    <a:bodyPr/>
                    <a:lstStyle/>
                    <a:p>
                      <a:pPr algn="l" fontAlgn="ctr"/>
                      <a:r>
                        <a:rPr lang="en-US" sz="1600" b="1" u="none" strike="noStrike" dirty="0">
                          <a:solidFill>
                            <a:srgbClr val="FF0000"/>
                          </a:solidFill>
                          <a:effectLst/>
                        </a:rPr>
                        <a:t>Instruction Status</a:t>
                      </a:r>
                      <a:endParaRPr lang="en-US" sz="1600" b="1" i="0" u="none" strike="noStrike" dirty="0">
                        <a:solidFill>
                          <a:srgbClr val="FF0000"/>
                        </a:solidFill>
                        <a:effectLst/>
                        <a:latin typeface="宋体" panose="02010600030101010101" pitchFamily="2" charset="-122"/>
                        <a:ea typeface="宋体" panose="02010600030101010101" pitchFamily="2" charset="-122"/>
                      </a:endParaRP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ITER</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Inst.</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i</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Issue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Exec</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WR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Busy</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1</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LD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0</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R1</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2~9</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10</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Load1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mn-lt"/>
                          <a:ea typeface="+mn-ea"/>
                        </a:rPr>
                        <a:t>No</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MULTD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F2</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11~14</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15</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mn-lt"/>
                          <a:ea typeface="+mn-ea"/>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SD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 </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0</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R1</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3</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4</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dk1"/>
                          </a:solidFill>
                          <a:effectLst/>
                          <a:latin typeface="+mn-lt"/>
                          <a:ea typeface="+mn-ea"/>
                        </a:rPr>
                        <a:t>No</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4"/>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a:t>
                      </a:r>
                      <a:endParaRPr lang="en-US" sz="1600" b="0" i="0" u="none" strike="noStrike" dirty="0">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12</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Store1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mn-lt"/>
                          <a:ea typeface="+mn-ea"/>
                        </a:rPr>
                        <a:t>No</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5"/>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7</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13~16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17</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Store2</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en-US" altLang="zh-CN" sz="1200" b="0" i="0" u="none" strike="noStrike" dirty="0" smtClean="0">
                        <a:solidFill>
                          <a:srgbClr val="0070C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 </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8</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17</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18</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Store3</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dk1"/>
                          </a:solidFill>
                          <a:effectLst/>
                          <a:latin typeface="+mn-lt"/>
                          <a:ea typeface="+mn-ea"/>
                        </a:rPr>
                        <a:t>Yes</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0000"/>
                          </a:solidFill>
                          <a:effectLst/>
                          <a:latin typeface="宋体" panose="02010600030101010101" pitchFamily="2" charset="-122"/>
                          <a:ea typeface="宋体" panose="02010600030101010101" pitchFamily="2" charset="-122"/>
                        </a:rPr>
                        <a:t>64</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0000"/>
                          </a:solidFill>
                          <a:effectLst/>
                          <a:latin typeface="宋体" panose="02010600030101010101" pitchFamily="2" charset="-122"/>
                          <a:ea typeface="宋体" panose="02010600030101010101" pitchFamily="2" charset="-122"/>
                        </a:rPr>
                        <a:t>[64]</a:t>
                      </a:r>
                      <a:r>
                        <a:rPr lang="zh-CN" altLang="en-US" sz="1200" b="0" i="0" u="none" strike="noStrike" dirty="0" smtClean="0">
                          <a:solidFill>
                            <a:srgbClr val="000000"/>
                          </a:solidFill>
                          <a:effectLst/>
                          <a:latin typeface="宋体" panose="02010600030101010101" pitchFamily="2" charset="-122"/>
                          <a:ea typeface="宋体" panose="02010600030101010101" pitchFamily="2" charset="-122"/>
                        </a:rPr>
                        <a:t>*</a:t>
                      </a:r>
                      <a:r>
                        <a:rPr lang="en-US" altLang="zh-CN" sz="1200" b="0" i="0" u="none" strike="noStrike" dirty="0" smtClean="0">
                          <a:solidFill>
                            <a:srgbClr val="000000"/>
                          </a:solidFill>
                          <a:effectLst/>
                          <a:latin typeface="宋体" panose="02010600030101010101" pitchFamily="2" charset="-122"/>
                          <a:ea typeface="宋体" panose="02010600030101010101" pitchFamily="2" charset="-122"/>
                        </a:rPr>
                        <a:t>R2</a:t>
                      </a:r>
                    </a:p>
                  </a:txBody>
                  <a:tcPr marL="7620" marR="7620" marT="7619" marB="0" anchor="ctr"/>
                </a:tc>
                <a:extLst>
                  <a:ext uri="{0D108BD9-81ED-4DB2-BD59-A6C34878D82A}">
                    <a16:rowId xmlns:a16="http://schemas.microsoft.com/office/drawing/2014/main" val="10007"/>
                  </a:ext>
                </a:extLst>
              </a:tr>
              <a:tr h="293236">
                <a:tc gridSpan="3">
                  <a:txBody>
                    <a:bodyPr/>
                    <a:lstStyle/>
                    <a:p>
                      <a:pPr marL="0" algn="l" defTabSz="914400" rtl="0" eaLnBrk="1" fontAlgn="ctr" latinLnBrk="0" hangingPunct="1"/>
                      <a:r>
                        <a:rPr lang="en-US" sz="1800" b="1" u="none" strike="noStrike" kern="1200" dirty="0">
                          <a:solidFill>
                            <a:srgbClr val="FF0000"/>
                          </a:solidFill>
                          <a:effectLst/>
                          <a:latin typeface="+mn-lt"/>
                          <a:ea typeface="+mn-ea"/>
                          <a:cs typeface="+mn-cs"/>
                        </a:rPr>
                        <a:t>Reservation Station:</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8"/>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Time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Name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Busy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Op</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Qj </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Qk</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Code</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9"/>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Add1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dirty="0">
                          <a:effectLst/>
                        </a:rPr>
                        <a:t>No</a:t>
                      </a:r>
                      <a:endParaRPr lang="en-US" sz="12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a:effectLst/>
                        </a:rPr>
                        <a:t>No</a:t>
                      </a:r>
                      <a:endParaRPr lang="en-US" sz="12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MULTD</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F4</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F0</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a:effectLst/>
                        </a:rPr>
                        <a:t>No</a:t>
                      </a:r>
                      <a:endParaRPr 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F4 </a:t>
                      </a:r>
                      <a:endParaRPr lang="en-US"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0</a:t>
                      </a:r>
                      <a:endParaRPr lang="en-US" altLang="zh-CN"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chemeClr val="tx1"/>
                          </a:solidFill>
                          <a:effectLst/>
                          <a:latin typeface="+mn-lt"/>
                          <a:ea typeface="+mn-ea"/>
                        </a:rPr>
                        <a:t>No</a:t>
                      </a:r>
                      <a:endParaRPr 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en-US" altLang="zh-CN" sz="1200" b="0" i="0" u="none" strike="noStrike" dirty="0" smtClean="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solidFill>
                            <a:srgbClr val="FF00FF"/>
                          </a:solidFill>
                          <a:effectLst/>
                        </a:rPr>
                        <a:t>　</a:t>
                      </a:r>
                      <a:endParaRPr lang="zh-CN" alt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SUBI</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#8</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u="none" strike="noStrike" dirty="0" smtClean="0">
                          <a:solidFill>
                            <a:srgbClr val="0070C0"/>
                          </a:solidFill>
                          <a:effectLst/>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BNEZ</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Loop</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4"/>
                  </a:ext>
                </a:extLst>
              </a:tr>
              <a:tr h="86832">
                <a:tc>
                  <a:txBody>
                    <a:bodyPr/>
                    <a:lstStyle/>
                    <a:p>
                      <a:pPr algn="l" fontAlgn="ctr"/>
                      <a:endParaRPr lang="zh-CN" altLang="en-US" sz="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5"/>
                  </a:ext>
                </a:extLst>
              </a:tr>
              <a:tr h="291688">
                <a:tc gridSpan="3">
                  <a:txBody>
                    <a:bodyPr/>
                    <a:lstStyle/>
                    <a:p>
                      <a:pPr marL="0" algn="l" defTabSz="914400" rtl="0" eaLnBrk="1" fontAlgn="ctr" latinLnBrk="0" hangingPunct="1"/>
                      <a:r>
                        <a:rPr lang="en-US" sz="1600" b="1" u="none" strike="noStrike" kern="1200" dirty="0">
                          <a:solidFill>
                            <a:srgbClr val="FF0000"/>
                          </a:solidFill>
                          <a:effectLst/>
                          <a:latin typeface="+mn-lt"/>
                          <a:ea typeface="+mn-ea"/>
                          <a:cs typeface="+mn-cs"/>
                        </a:rPr>
                        <a:t>Register Result Status</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Clock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F6</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F8</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F12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F30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7"/>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24</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64</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Load3</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Mult2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8"/>
                  </a:ext>
                </a:extLst>
              </a:tr>
            </a:tbl>
          </a:graphicData>
        </a:graphic>
      </p:graphicFrame>
      <p:sp>
        <p:nvSpPr>
          <p:cNvPr id="6" name="Text Box 3"/>
          <p:cNvSpPr txBox="1">
            <a:spLocks noChangeArrowheads="1"/>
          </p:cNvSpPr>
          <p:nvPr/>
        </p:nvSpPr>
        <p:spPr bwMode="auto">
          <a:xfrm>
            <a:off x="457200" y="6276975"/>
            <a:ext cx="8229600" cy="444500"/>
          </a:xfrm>
          <a:prstGeom prst="rect">
            <a:avLst/>
          </a:prstGeom>
          <a:noFill/>
          <a:ln w="9525">
            <a:noFill/>
            <a:round/>
            <a:headEnd/>
            <a:tailEnd/>
          </a:ln>
        </p:spPr>
        <p:txBody>
          <a:bodyPr lIns="90360" tIns="44280" rIns="90360" bIns="44280"/>
          <a:lstStyle/>
          <a:p>
            <a:pPr eaLnBrk="1" hangingPunct="1">
              <a:lnSpc>
                <a:spcPct val="80000"/>
              </a:lnSpc>
              <a:spcBef>
                <a:spcPts val="1000"/>
              </a:spcBef>
              <a:buClr>
                <a:srgbClr val="5B9BD5"/>
              </a:buClr>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2000">
              <a:solidFill>
                <a:srgbClr val="5B9BD5"/>
              </a:solidFill>
            </a:endParaRPr>
          </a:p>
        </p:txBody>
      </p:sp>
      <p:sp>
        <p:nvSpPr>
          <p:cNvPr id="7" name="Text Box 3"/>
          <p:cNvSpPr txBox="1">
            <a:spLocks noChangeArrowheads="1"/>
          </p:cNvSpPr>
          <p:nvPr/>
        </p:nvSpPr>
        <p:spPr bwMode="auto">
          <a:xfrm>
            <a:off x="360363" y="6276975"/>
            <a:ext cx="7359650" cy="444500"/>
          </a:xfrm>
          <a:prstGeom prst="rect">
            <a:avLst/>
          </a:prstGeom>
          <a:noFill/>
          <a:ln w="9525">
            <a:noFill/>
            <a:round/>
            <a:headEnd/>
            <a:tailEnd/>
          </a:ln>
        </p:spPr>
        <p:txBody>
          <a:bodyPr lIns="90360" tIns="44280" rIns="90360" bIns="44280"/>
          <a:lstStyle/>
          <a:p>
            <a:pPr marL="228600" indent="-228600" eaLnBrk="1" hangingPunct="1">
              <a:lnSpc>
                <a:spcPct val="70000"/>
              </a:lnSpc>
              <a:spcBef>
                <a:spcPts val="1000"/>
              </a:spcBef>
              <a:buClr>
                <a:srgbClr val="5B9BD5"/>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a:solidFill>
                  <a:srgbClr val="5B9BD5"/>
                </a:solidFill>
              </a:rPr>
              <a:t>Mult3 20~23,Mult3</a:t>
            </a:r>
            <a:r>
              <a:rPr lang="zh-CN" altLang="en-US" sz="2400">
                <a:solidFill>
                  <a:srgbClr val="5B9BD5"/>
                </a:solidFill>
              </a:rPr>
              <a:t>写结果</a:t>
            </a:r>
            <a:endParaRPr lang="en-US" altLang="zh-CN" sz="2400">
              <a:solidFill>
                <a:srgbClr val="5B9BD5"/>
              </a:solidFill>
            </a:endParaRPr>
          </a:p>
        </p:txBody>
      </p:sp>
      <p:sp>
        <p:nvSpPr>
          <p:cNvPr id="2" name="标题 1"/>
          <p:cNvSpPr>
            <a:spLocks noGrp="1"/>
          </p:cNvSpPr>
          <p:nvPr>
            <p:ph type="title"/>
          </p:nvPr>
        </p:nvSpPr>
        <p:spPr/>
        <p:txBody>
          <a:bodyPr/>
          <a:lstStyle/>
          <a:p>
            <a:r>
              <a:rPr lang="en-US" altLang="zh-CN" smtClean="0"/>
              <a:t>Loop Example Cycle 24</a:t>
            </a:r>
            <a:endParaRPr lang="zh-CN" altLang="en-US" dirty="0"/>
          </a:p>
        </p:txBody>
      </p:sp>
    </p:spTree>
    <p:extLst>
      <p:ext uri="{BB962C8B-B14F-4D97-AF65-F5344CB8AC3E}">
        <p14:creationId xmlns:p14="http://schemas.microsoft.com/office/powerpoint/2010/main" val="26625751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nodePh="1">
                                  <p:stCondLst>
                                    <p:cond delay="0"/>
                                  </p:stCondLst>
                                  <p:endCondLst>
                                    <p:cond evt="begin" delay="0">
                                      <p:tn val="5"/>
                                    </p:cond>
                                  </p:endCondLst>
                                  <p:childTnLst>
                                    <p:set>
                                      <p:cBhvr additive="repl">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ppt_x</p:attrName>
                                        </p:attrNameLst>
                                      </p:cBhvr>
                                      <p:tavLst>
                                        <p:tav tm="100000">
                                          <p:val>
                                            <p:strVal val="1+#ppt_w/2"/>
                                          </p:val>
                                        </p:tav>
                                        <p:tav tm="100000">
                                          <p:val>
                                            <p:strVal val="#ppt_x"/>
                                          </p:val>
                                        </p:tav>
                                      </p:tavLst>
                                    </p:anim>
                                    <p:anim calcmode="lin" valueType="num">
                                      <p:cBhvr>
                                        <p:cTn id="8" dur="500" fill="hold"/>
                                        <p:tgtEl>
                                          <p:spTgt spid="6">
                                            <p:txEl>
                                              <p:pRg st="0" end="0"/>
                                            </p:txEl>
                                          </p:spTgt>
                                        </p:tgtEl>
                                        <p:attrNameLst>
                                          <p:attrName>ppt_y</p:attrName>
                                        </p:attrNameLst>
                                      </p:cBhvr>
                                      <p:tavLst>
                                        <p:tav tm="10000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additive="repl">
                                        <p:cTn id="12" dur="1" fill="hold">
                                          <p:stCondLst>
                                            <p:cond delay="0"/>
                                          </p:stCondLst>
                                        </p:cTn>
                                        <p:tgtEl>
                                          <p:spTgt spid="7">
                                            <p:txEl>
                                              <p:pRg st="0" end="0"/>
                                            </p:txEl>
                                          </p:spTgt>
                                        </p:tgtEl>
                                        <p:attrNameLst>
                                          <p:attrName>style.visibility</p:attrName>
                                        </p:attrNameLst>
                                      </p:cBhvr>
                                      <p:to>
                                        <p:strVal val="visible"/>
                                      </p:to>
                                    </p:set>
                                    <p:anim calcmode="lin" valueType="num">
                                      <p:cBhvr>
                                        <p:cTn id="13" dur="500" fill="hold"/>
                                        <p:tgtEl>
                                          <p:spTgt spid="7">
                                            <p:txEl>
                                              <p:pRg st="0" end="0"/>
                                            </p:txEl>
                                          </p:spTgt>
                                        </p:tgtEl>
                                        <p:attrNameLst>
                                          <p:attrName>ppt_x</p:attrName>
                                        </p:attrNameLst>
                                      </p:cBhvr>
                                      <p:tavLst>
                                        <p:tav tm="100000">
                                          <p:val>
                                            <p:strVal val="1+#ppt_w/2"/>
                                          </p:val>
                                        </p:tav>
                                        <p:tav tm="100000">
                                          <p:val>
                                            <p:strVal val="#ppt_x"/>
                                          </p:val>
                                        </p:tav>
                                      </p:tavLst>
                                    </p:anim>
                                    <p:anim calcmode="lin" valueType="num">
                                      <p:cBhvr>
                                        <p:cTn id="14" dur="500" fill="hold"/>
                                        <p:tgtEl>
                                          <p:spTgt spid="7">
                                            <p:txEl>
                                              <p:pRg st="0" end="0"/>
                                            </p:txEl>
                                          </p:spTgt>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991520720"/>
              </p:ext>
            </p:extLst>
          </p:nvPr>
        </p:nvGraphicFramePr>
        <p:xfrm>
          <a:off x="360363" y="943180"/>
          <a:ext cx="8569324" cy="5338764"/>
        </p:xfrm>
        <a:graphic>
          <a:graphicData uri="http://schemas.openxmlformats.org/drawingml/2006/table">
            <a:tbl>
              <a:tblPr>
                <a:tableStyleId>{5C22544A-7EE6-4342-B048-85BDC9FD1C3A}</a:tableStyleId>
              </a:tblPr>
              <a:tblGrid>
                <a:gridCol w="694516">
                  <a:extLst>
                    <a:ext uri="{9D8B030D-6E8A-4147-A177-3AD203B41FA5}">
                      <a16:colId xmlns:a16="http://schemas.microsoft.com/office/drawing/2014/main" val="20000"/>
                    </a:ext>
                  </a:extLst>
                </a:gridCol>
                <a:gridCol w="585999">
                  <a:extLst>
                    <a:ext uri="{9D8B030D-6E8A-4147-A177-3AD203B41FA5}">
                      <a16:colId xmlns:a16="http://schemas.microsoft.com/office/drawing/2014/main" val="20001"/>
                    </a:ext>
                  </a:extLst>
                </a:gridCol>
                <a:gridCol w="824230">
                  <a:extLst>
                    <a:ext uri="{9D8B030D-6E8A-4147-A177-3AD203B41FA5}">
                      <a16:colId xmlns:a16="http://schemas.microsoft.com/office/drawing/2014/main" val="20002"/>
                    </a:ext>
                  </a:extLst>
                </a:gridCol>
                <a:gridCol w="526187">
                  <a:extLst>
                    <a:ext uri="{9D8B030D-6E8A-4147-A177-3AD203B41FA5}">
                      <a16:colId xmlns:a16="http://schemas.microsoft.com/office/drawing/2014/main" val="20003"/>
                    </a:ext>
                  </a:extLst>
                </a:gridCol>
                <a:gridCol w="614021">
                  <a:extLst>
                    <a:ext uri="{9D8B030D-6E8A-4147-A177-3AD203B41FA5}">
                      <a16:colId xmlns:a16="http://schemas.microsoft.com/office/drawing/2014/main" val="20004"/>
                    </a:ext>
                  </a:extLst>
                </a:gridCol>
                <a:gridCol w="595248">
                  <a:extLst>
                    <a:ext uri="{9D8B030D-6E8A-4147-A177-3AD203B41FA5}">
                      <a16:colId xmlns:a16="http://schemas.microsoft.com/office/drawing/2014/main" val="20005"/>
                    </a:ext>
                  </a:extLst>
                </a:gridCol>
                <a:gridCol w="624490">
                  <a:extLst>
                    <a:ext uri="{9D8B030D-6E8A-4147-A177-3AD203B41FA5}">
                      <a16:colId xmlns:a16="http://schemas.microsoft.com/office/drawing/2014/main" val="20006"/>
                    </a:ext>
                  </a:extLst>
                </a:gridCol>
                <a:gridCol w="576089">
                  <a:extLst>
                    <a:ext uri="{9D8B030D-6E8A-4147-A177-3AD203B41FA5}">
                      <a16:colId xmlns:a16="http://schemas.microsoft.com/office/drawing/2014/main" val="20007"/>
                    </a:ext>
                  </a:extLst>
                </a:gridCol>
                <a:gridCol w="619674">
                  <a:extLst>
                    <a:ext uri="{9D8B030D-6E8A-4147-A177-3AD203B41FA5}">
                      <a16:colId xmlns:a16="http://schemas.microsoft.com/office/drawing/2014/main" val="20008"/>
                    </a:ext>
                  </a:extLst>
                </a:gridCol>
                <a:gridCol w="690143">
                  <a:extLst>
                    <a:ext uri="{9D8B030D-6E8A-4147-A177-3AD203B41FA5}">
                      <a16:colId xmlns:a16="http://schemas.microsoft.com/office/drawing/2014/main" val="20009"/>
                    </a:ext>
                  </a:extLst>
                </a:gridCol>
                <a:gridCol w="698771">
                  <a:extLst>
                    <a:ext uri="{9D8B030D-6E8A-4147-A177-3AD203B41FA5}">
                      <a16:colId xmlns:a16="http://schemas.microsoft.com/office/drawing/2014/main" val="20010"/>
                    </a:ext>
                  </a:extLst>
                </a:gridCol>
                <a:gridCol w="814588">
                  <a:extLst>
                    <a:ext uri="{9D8B030D-6E8A-4147-A177-3AD203B41FA5}">
                      <a16:colId xmlns:a16="http://schemas.microsoft.com/office/drawing/2014/main" val="20011"/>
                    </a:ext>
                  </a:extLst>
                </a:gridCol>
                <a:gridCol w="705368">
                  <a:extLst>
                    <a:ext uri="{9D8B030D-6E8A-4147-A177-3AD203B41FA5}">
                      <a16:colId xmlns:a16="http://schemas.microsoft.com/office/drawing/2014/main" val="20012"/>
                    </a:ext>
                  </a:extLst>
                </a:gridCol>
              </a:tblGrid>
              <a:tr h="291688">
                <a:tc gridSpan="3">
                  <a:txBody>
                    <a:bodyPr/>
                    <a:lstStyle/>
                    <a:p>
                      <a:pPr algn="l" fontAlgn="ctr"/>
                      <a:r>
                        <a:rPr lang="en-US" sz="1600" b="1" u="none" strike="noStrike" dirty="0">
                          <a:solidFill>
                            <a:srgbClr val="FF0000"/>
                          </a:solidFill>
                          <a:effectLst/>
                        </a:rPr>
                        <a:t>Instruction Status</a:t>
                      </a:r>
                      <a:endParaRPr lang="en-US" sz="1600" b="1" i="0" u="none" strike="noStrike" dirty="0">
                        <a:solidFill>
                          <a:srgbClr val="FF0000"/>
                        </a:solidFill>
                        <a:effectLst/>
                        <a:latin typeface="宋体" panose="02010600030101010101" pitchFamily="2" charset="-122"/>
                        <a:ea typeface="宋体" panose="02010600030101010101" pitchFamily="2" charset="-122"/>
                      </a:endParaRP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ITER</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Inst.</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i</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Issue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Exec</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WR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Busy</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Fu</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1</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LD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0</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R1</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2~9</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10</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Load1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mn-lt"/>
                          <a:ea typeface="+mn-ea"/>
                        </a:rPr>
                        <a:t>No</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MULTD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F2</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11~14</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15</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mn-lt"/>
                          <a:ea typeface="+mn-ea"/>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SD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 </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0</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R1</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3</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4</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dk1"/>
                          </a:solidFill>
                          <a:effectLst/>
                          <a:latin typeface="+mn-lt"/>
                          <a:ea typeface="+mn-ea"/>
                        </a:rPr>
                        <a:t>No</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4"/>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a:t>
                      </a:r>
                      <a:endParaRPr lang="en-US" sz="1600" b="0" i="0" u="none" strike="noStrike" dirty="0">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12</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Store1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mn-lt"/>
                          <a:ea typeface="+mn-ea"/>
                        </a:rPr>
                        <a:t>No</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5"/>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7</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13~16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17</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Store2</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en-US" altLang="zh-CN" sz="1200" b="0" i="0" u="none" strike="noStrike" dirty="0" smtClean="0">
                        <a:solidFill>
                          <a:srgbClr val="0070C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 </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8</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17</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18</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Store3</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0000"/>
                          </a:solidFill>
                          <a:effectLst/>
                          <a:latin typeface="宋体" panose="02010600030101010101" pitchFamily="2" charset="-122"/>
                          <a:ea typeface="宋体" panose="02010600030101010101" pitchFamily="2" charset="-122"/>
                        </a:rPr>
                        <a:t>No</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en-US" altLang="zh-CN" sz="1200" b="0" i="0" u="none" strike="noStrike" dirty="0" smtClean="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7"/>
                  </a:ext>
                </a:extLst>
              </a:tr>
              <a:tr h="293236">
                <a:tc gridSpan="3">
                  <a:txBody>
                    <a:bodyPr/>
                    <a:lstStyle/>
                    <a:p>
                      <a:pPr marL="0" algn="l" defTabSz="914400" rtl="0" eaLnBrk="1" fontAlgn="ctr" latinLnBrk="0" hangingPunct="1"/>
                      <a:r>
                        <a:rPr lang="en-US" sz="1800" b="1" u="none" strike="noStrike" kern="1200" dirty="0">
                          <a:solidFill>
                            <a:srgbClr val="FF0000"/>
                          </a:solidFill>
                          <a:effectLst/>
                          <a:latin typeface="+mn-lt"/>
                          <a:ea typeface="+mn-ea"/>
                          <a:cs typeface="+mn-cs"/>
                        </a:rPr>
                        <a:t>Reservation Station:</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8"/>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Time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Name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Busy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Op</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Qj </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Qk</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Code</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9"/>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Add1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dirty="0">
                          <a:effectLst/>
                        </a:rPr>
                        <a:t>No</a:t>
                      </a:r>
                      <a:endParaRPr lang="en-US" sz="12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a:effectLst/>
                        </a:rPr>
                        <a:t>No</a:t>
                      </a:r>
                      <a:endParaRPr lang="en-US" sz="12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MULTD</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F4</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F0</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a:effectLst/>
                        </a:rPr>
                        <a:t>No</a:t>
                      </a:r>
                      <a:endParaRPr 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F4 </a:t>
                      </a:r>
                      <a:endParaRPr lang="en-US"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0</a:t>
                      </a:r>
                      <a:endParaRPr lang="en-US" altLang="zh-CN"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chemeClr val="tx1"/>
                          </a:solidFill>
                          <a:effectLst/>
                          <a:latin typeface="+mn-lt"/>
                          <a:ea typeface="+mn-ea"/>
                        </a:rPr>
                        <a:t>No</a:t>
                      </a:r>
                      <a:endParaRPr 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en-US" altLang="zh-CN" sz="1200" b="0" i="0" u="none" strike="noStrike" dirty="0" smtClean="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solidFill>
                            <a:srgbClr val="FF00FF"/>
                          </a:solidFill>
                          <a:effectLst/>
                        </a:rPr>
                        <a:t>　</a:t>
                      </a:r>
                      <a:endParaRPr lang="zh-CN" alt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SUBI</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#8</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u="none" strike="noStrike" dirty="0" smtClean="0">
                          <a:solidFill>
                            <a:srgbClr val="0070C0"/>
                          </a:solidFill>
                          <a:effectLst/>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BNEZ</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Loop</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4"/>
                  </a:ext>
                </a:extLst>
              </a:tr>
              <a:tr h="86832">
                <a:tc>
                  <a:txBody>
                    <a:bodyPr/>
                    <a:lstStyle/>
                    <a:p>
                      <a:pPr algn="l" fontAlgn="ctr"/>
                      <a:endParaRPr lang="zh-CN" altLang="en-US" sz="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5"/>
                  </a:ext>
                </a:extLst>
              </a:tr>
              <a:tr h="291688">
                <a:tc gridSpan="3">
                  <a:txBody>
                    <a:bodyPr/>
                    <a:lstStyle/>
                    <a:p>
                      <a:pPr marL="0" algn="l" defTabSz="914400" rtl="0" eaLnBrk="1" fontAlgn="ctr" latinLnBrk="0" hangingPunct="1"/>
                      <a:r>
                        <a:rPr lang="en-US" sz="1600" b="1" u="none" strike="noStrike" kern="1200" dirty="0">
                          <a:solidFill>
                            <a:srgbClr val="FF0000"/>
                          </a:solidFill>
                          <a:effectLst/>
                          <a:latin typeface="+mn-lt"/>
                          <a:ea typeface="+mn-ea"/>
                          <a:cs typeface="+mn-cs"/>
                        </a:rPr>
                        <a:t>Register Result Status</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Clock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F6</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F8</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F12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F30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7"/>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25</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64</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Load3</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Mult2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8"/>
                  </a:ext>
                </a:extLst>
              </a:tr>
            </a:tbl>
          </a:graphicData>
        </a:graphic>
      </p:graphicFrame>
      <p:sp>
        <p:nvSpPr>
          <p:cNvPr id="6" name="Text Box 3"/>
          <p:cNvSpPr txBox="1">
            <a:spLocks noChangeArrowheads="1"/>
          </p:cNvSpPr>
          <p:nvPr/>
        </p:nvSpPr>
        <p:spPr bwMode="auto">
          <a:xfrm>
            <a:off x="457200" y="6276975"/>
            <a:ext cx="8229600" cy="444500"/>
          </a:xfrm>
          <a:prstGeom prst="rect">
            <a:avLst/>
          </a:prstGeom>
          <a:noFill/>
          <a:ln w="9525">
            <a:noFill/>
            <a:round/>
            <a:headEnd/>
            <a:tailEnd/>
          </a:ln>
        </p:spPr>
        <p:txBody>
          <a:bodyPr lIns="90360" tIns="44280" rIns="90360" bIns="44280"/>
          <a:lstStyle/>
          <a:p>
            <a:pPr eaLnBrk="1" hangingPunct="1">
              <a:lnSpc>
                <a:spcPct val="80000"/>
              </a:lnSpc>
              <a:spcBef>
                <a:spcPts val="1000"/>
              </a:spcBef>
              <a:buClr>
                <a:srgbClr val="5B9BD5"/>
              </a:buClr>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2000">
              <a:solidFill>
                <a:srgbClr val="5B9BD5"/>
              </a:solidFill>
            </a:endParaRPr>
          </a:p>
        </p:txBody>
      </p:sp>
      <p:sp>
        <p:nvSpPr>
          <p:cNvPr id="7" name="Text Box 3"/>
          <p:cNvSpPr txBox="1">
            <a:spLocks noChangeArrowheads="1"/>
          </p:cNvSpPr>
          <p:nvPr/>
        </p:nvSpPr>
        <p:spPr bwMode="auto">
          <a:xfrm>
            <a:off x="360363" y="6276975"/>
            <a:ext cx="7359650" cy="444500"/>
          </a:xfrm>
          <a:prstGeom prst="rect">
            <a:avLst/>
          </a:prstGeom>
          <a:noFill/>
          <a:ln w="9525">
            <a:noFill/>
            <a:round/>
            <a:headEnd/>
            <a:tailEnd/>
          </a:ln>
        </p:spPr>
        <p:txBody>
          <a:bodyPr lIns="90360" tIns="44280" rIns="90360" bIns="44280"/>
          <a:lstStyle/>
          <a:p>
            <a:pPr marL="228600" indent="-228600" eaLnBrk="1" hangingPunct="1">
              <a:lnSpc>
                <a:spcPct val="70000"/>
              </a:lnSpc>
              <a:spcBef>
                <a:spcPts val="1000"/>
              </a:spcBef>
              <a:buClr>
                <a:srgbClr val="5B9BD5"/>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a:solidFill>
                  <a:srgbClr val="5B9BD5"/>
                </a:solidFill>
              </a:rPr>
              <a:t>SD3</a:t>
            </a:r>
            <a:r>
              <a:rPr lang="zh-CN" altLang="en-US" sz="2400">
                <a:solidFill>
                  <a:srgbClr val="5B9BD5"/>
                </a:solidFill>
              </a:rPr>
              <a:t>写结果</a:t>
            </a:r>
            <a:endParaRPr lang="en-US" altLang="zh-CN" sz="2400">
              <a:solidFill>
                <a:srgbClr val="5B9BD5"/>
              </a:solidFill>
            </a:endParaRPr>
          </a:p>
        </p:txBody>
      </p:sp>
      <p:sp>
        <p:nvSpPr>
          <p:cNvPr id="2" name="标题 1"/>
          <p:cNvSpPr>
            <a:spLocks noGrp="1"/>
          </p:cNvSpPr>
          <p:nvPr>
            <p:ph type="title"/>
          </p:nvPr>
        </p:nvSpPr>
        <p:spPr/>
        <p:txBody>
          <a:bodyPr/>
          <a:lstStyle/>
          <a:p>
            <a:r>
              <a:rPr lang="en-US" altLang="zh-CN" smtClean="0"/>
              <a:t>Loop Example Cycle 25</a:t>
            </a:r>
            <a:endParaRPr lang="zh-CN" altLang="en-US" dirty="0"/>
          </a:p>
        </p:txBody>
      </p:sp>
    </p:spTree>
    <p:extLst>
      <p:ext uri="{BB962C8B-B14F-4D97-AF65-F5344CB8AC3E}">
        <p14:creationId xmlns:p14="http://schemas.microsoft.com/office/powerpoint/2010/main" val="41404946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nodePh="1">
                                  <p:stCondLst>
                                    <p:cond delay="0"/>
                                  </p:stCondLst>
                                  <p:endCondLst>
                                    <p:cond evt="begin" delay="0">
                                      <p:tn val="5"/>
                                    </p:cond>
                                  </p:endCondLst>
                                  <p:childTnLst>
                                    <p:set>
                                      <p:cBhvr additive="repl">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ppt_x</p:attrName>
                                        </p:attrNameLst>
                                      </p:cBhvr>
                                      <p:tavLst>
                                        <p:tav tm="100000">
                                          <p:val>
                                            <p:strVal val="1+#ppt_w/2"/>
                                          </p:val>
                                        </p:tav>
                                        <p:tav tm="100000">
                                          <p:val>
                                            <p:strVal val="#ppt_x"/>
                                          </p:val>
                                        </p:tav>
                                      </p:tavLst>
                                    </p:anim>
                                    <p:anim calcmode="lin" valueType="num">
                                      <p:cBhvr>
                                        <p:cTn id="8" dur="500" fill="hold"/>
                                        <p:tgtEl>
                                          <p:spTgt spid="6">
                                            <p:txEl>
                                              <p:pRg st="0" end="0"/>
                                            </p:txEl>
                                          </p:spTgt>
                                        </p:tgtEl>
                                        <p:attrNameLst>
                                          <p:attrName>ppt_y</p:attrName>
                                        </p:attrNameLst>
                                      </p:cBhvr>
                                      <p:tavLst>
                                        <p:tav tm="10000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additive="repl">
                                        <p:cTn id="12" dur="1" fill="hold">
                                          <p:stCondLst>
                                            <p:cond delay="0"/>
                                          </p:stCondLst>
                                        </p:cTn>
                                        <p:tgtEl>
                                          <p:spTgt spid="7">
                                            <p:txEl>
                                              <p:pRg st="0" end="0"/>
                                            </p:txEl>
                                          </p:spTgt>
                                        </p:tgtEl>
                                        <p:attrNameLst>
                                          <p:attrName>style.visibility</p:attrName>
                                        </p:attrNameLst>
                                      </p:cBhvr>
                                      <p:to>
                                        <p:strVal val="visible"/>
                                      </p:to>
                                    </p:set>
                                    <p:anim calcmode="lin" valueType="num">
                                      <p:cBhvr>
                                        <p:cTn id="13" dur="500" fill="hold"/>
                                        <p:tgtEl>
                                          <p:spTgt spid="7">
                                            <p:txEl>
                                              <p:pRg st="0" end="0"/>
                                            </p:txEl>
                                          </p:spTgt>
                                        </p:tgtEl>
                                        <p:attrNameLst>
                                          <p:attrName>ppt_x</p:attrName>
                                        </p:attrNameLst>
                                      </p:cBhvr>
                                      <p:tavLst>
                                        <p:tav tm="100000">
                                          <p:val>
                                            <p:strVal val="1+#ppt_w/2"/>
                                          </p:val>
                                        </p:tav>
                                        <p:tav tm="100000">
                                          <p:val>
                                            <p:strVal val="#ppt_x"/>
                                          </p:val>
                                        </p:tav>
                                      </p:tavLst>
                                    </p:anim>
                                    <p:anim calcmode="lin" valueType="num">
                                      <p:cBhvr>
                                        <p:cTn id="14" dur="500" fill="hold"/>
                                        <p:tgtEl>
                                          <p:spTgt spid="7">
                                            <p:txEl>
                                              <p:pRg st="0" end="0"/>
                                            </p:txEl>
                                          </p:spTgt>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D43F863A-2D75-469E-9283-8E0F12E906DC}"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14691"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14692"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506F51A-D42C-4A9B-AC41-9012A324BAEB}"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136</a:t>
            </a:fld>
            <a:endParaRPr lang="zh-CN" altLang="zh-CN" sz="1200">
              <a:solidFill>
                <a:srgbClr val="898989"/>
              </a:solidFill>
            </a:endParaRPr>
          </a:p>
        </p:txBody>
      </p:sp>
      <p:sp>
        <p:nvSpPr>
          <p:cNvPr id="114693" name="标题 1"/>
          <p:cNvSpPr>
            <a:spLocks noGrp="1"/>
          </p:cNvSpPr>
          <p:nvPr>
            <p:ph type="title"/>
          </p:nvPr>
        </p:nvSpPr>
        <p:spPr/>
        <p:txBody>
          <a:bodyPr/>
          <a:lstStyle/>
          <a:p>
            <a:r>
              <a:rPr lang="en-US" altLang="zh-CN" dirty="0" smtClean="0"/>
              <a:t>04/17-review</a:t>
            </a:r>
            <a:endParaRPr lang="zh-CN" altLang="en-US" dirty="0" smtClean="0"/>
          </a:p>
        </p:txBody>
      </p:sp>
      <p:sp>
        <p:nvSpPr>
          <p:cNvPr id="3" name="内容占位符 2"/>
          <p:cNvSpPr>
            <a:spLocks noGrp="1"/>
          </p:cNvSpPr>
          <p:nvPr>
            <p:ph idx="1"/>
          </p:nvPr>
        </p:nvSpPr>
        <p:spPr/>
        <p:txBody>
          <a:bodyPr>
            <a:normAutofit fontScale="77500" lnSpcReduction="20000"/>
          </a:bodyPr>
          <a:lstStyle/>
          <a:p>
            <a:r>
              <a:rPr lang="en-US" altLang="zh-CN" dirty="0" err="1" smtClean="0"/>
              <a:t>Tomasulo</a:t>
            </a:r>
            <a:r>
              <a:rPr lang="en-US" altLang="zh-CN" dirty="0" smtClean="0"/>
              <a:t> Algorithm </a:t>
            </a:r>
            <a:r>
              <a:rPr lang="zh-CN" altLang="zh-CN" dirty="0" smtClean="0"/>
              <a:t>三阶段</a:t>
            </a:r>
          </a:p>
          <a:p>
            <a:pPr marL="0" indent="0">
              <a:buNone/>
            </a:pPr>
            <a:r>
              <a:rPr lang="en-US" altLang="zh-CN" dirty="0" smtClean="0"/>
              <a:t>   </a:t>
            </a:r>
            <a:r>
              <a:rPr lang="zh-CN" altLang="zh-CN" dirty="0" smtClean="0"/>
              <a:t>1.	</a:t>
            </a:r>
            <a:r>
              <a:rPr lang="en-US" altLang="zh-CN" dirty="0" smtClean="0"/>
              <a:t>Issue—</a:t>
            </a:r>
            <a:r>
              <a:rPr lang="zh-CN" altLang="zh-CN" dirty="0" smtClean="0"/>
              <a:t>从</a:t>
            </a:r>
            <a:r>
              <a:rPr lang="en-US" altLang="zh-CN" dirty="0" smtClean="0"/>
              <a:t>FP</a:t>
            </a:r>
            <a:r>
              <a:rPr lang="zh-CN" altLang="zh-CN" dirty="0" smtClean="0"/>
              <a:t>操作队列中取指令</a:t>
            </a:r>
          </a:p>
          <a:p>
            <a:pPr lvl="1"/>
            <a:r>
              <a:rPr lang="en-US" altLang="zh-CN" dirty="0" smtClean="0"/>
              <a:t> 	</a:t>
            </a:r>
            <a:r>
              <a:rPr lang="zh-CN" altLang="zh-CN" dirty="0" smtClean="0"/>
              <a:t>如果</a:t>
            </a:r>
            <a:r>
              <a:rPr lang="en-US" altLang="zh-CN" dirty="0" smtClean="0"/>
              <a:t>RS</a:t>
            </a:r>
            <a:r>
              <a:rPr lang="zh-CN" altLang="zh-CN" dirty="0" smtClean="0"/>
              <a:t>空闲</a:t>
            </a:r>
            <a:r>
              <a:rPr lang="en-US" altLang="zh-CN" dirty="0" smtClean="0"/>
              <a:t>(no structural hazard), </a:t>
            </a:r>
            <a:r>
              <a:rPr lang="zh-CN" altLang="zh-CN" dirty="0" smtClean="0"/>
              <a:t>则控制发射指令和操作数 </a:t>
            </a:r>
            <a:r>
              <a:rPr lang="en-US" altLang="zh-CN" dirty="0" smtClean="0"/>
              <a:t>(renames registers).</a:t>
            </a:r>
          </a:p>
          <a:p>
            <a:pPr marL="0" indent="0">
              <a:buNone/>
            </a:pPr>
            <a:r>
              <a:rPr lang="en-US" altLang="zh-CN" dirty="0" smtClean="0"/>
              <a:t>   2.	Execution—operate on operands (EX)</a:t>
            </a:r>
          </a:p>
          <a:p>
            <a:pPr lvl="1"/>
            <a:r>
              <a:rPr lang="en-US" altLang="zh-CN" dirty="0" smtClean="0"/>
              <a:t> 	</a:t>
            </a:r>
            <a:r>
              <a:rPr lang="zh-CN" altLang="zh-CN" dirty="0" smtClean="0"/>
              <a:t>当两操作数就绪后，就可以执行</a:t>
            </a:r>
            <a:r>
              <a:rPr lang="en-US" altLang="zh-CN" dirty="0" smtClean="0"/>
              <a:t/>
            </a:r>
            <a:br>
              <a:rPr lang="en-US" altLang="zh-CN" dirty="0" smtClean="0"/>
            </a:br>
            <a:r>
              <a:rPr lang="en-US" altLang="zh-CN" dirty="0" smtClean="0"/>
              <a:t> </a:t>
            </a:r>
            <a:r>
              <a:rPr lang="zh-CN" altLang="zh-CN" dirty="0" smtClean="0"/>
              <a:t>如果没有准备好，则监测</a:t>
            </a:r>
            <a:r>
              <a:rPr lang="en-US" altLang="zh-CN" dirty="0" smtClean="0"/>
              <a:t>Common Data Bus </a:t>
            </a:r>
            <a:r>
              <a:rPr lang="zh-CN" altLang="zh-CN" dirty="0" smtClean="0"/>
              <a:t>以获取结果</a:t>
            </a:r>
          </a:p>
          <a:p>
            <a:pPr marL="0" indent="0">
              <a:buNone/>
            </a:pPr>
            <a:r>
              <a:rPr lang="en-US" altLang="zh-CN" dirty="0" smtClean="0"/>
              <a:t>   3.	Write result—finish execution (WB)</a:t>
            </a:r>
          </a:p>
          <a:p>
            <a:pPr lvl="1"/>
            <a:r>
              <a:rPr lang="en-US" altLang="zh-CN" dirty="0" smtClean="0"/>
              <a:t> 	</a:t>
            </a:r>
            <a:r>
              <a:rPr lang="zh-CN" altLang="zh-CN" dirty="0" smtClean="0"/>
              <a:t>将结果通过</a:t>
            </a:r>
            <a:r>
              <a:rPr lang="en-US" altLang="zh-CN" dirty="0" smtClean="0"/>
              <a:t>Common Data Bus</a:t>
            </a:r>
            <a:r>
              <a:rPr lang="zh-CN" altLang="zh-CN" dirty="0" smtClean="0"/>
              <a:t>传给所有等待该结果的部件</a:t>
            </a:r>
            <a:r>
              <a:rPr lang="en-US" altLang="zh-CN" dirty="0" smtClean="0"/>
              <a:t>; </a:t>
            </a:r>
            <a:br>
              <a:rPr lang="en-US" altLang="zh-CN" dirty="0" smtClean="0"/>
            </a:br>
            <a:r>
              <a:rPr lang="zh-CN" altLang="zh-CN" dirty="0" smtClean="0"/>
              <a:t>表示</a:t>
            </a:r>
            <a:r>
              <a:rPr lang="en-US" altLang="zh-CN" dirty="0" smtClean="0"/>
              <a:t>RS</a:t>
            </a:r>
            <a:r>
              <a:rPr lang="zh-CN" altLang="zh-CN" dirty="0" smtClean="0"/>
              <a:t>可用</a:t>
            </a:r>
          </a:p>
          <a:p>
            <a:r>
              <a:rPr lang="zh-CN" altLang="en-US" dirty="0" smtClean="0"/>
              <a:t>基本数据结构</a:t>
            </a:r>
            <a:endParaRPr lang="en-US" altLang="zh-CN" dirty="0" smtClean="0"/>
          </a:p>
          <a:p>
            <a:pPr marL="0" indent="0">
              <a:buNone/>
            </a:pPr>
            <a:r>
              <a:rPr lang="en-US" altLang="zh-CN" dirty="0" smtClean="0"/>
              <a:t>   1. Instruction Status </a:t>
            </a:r>
          </a:p>
          <a:p>
            <a:pPr marL="0" indent="0">
              <a:buNone/>
            </a:pPr>
            <a:r>
              <a:rPr lang="en-US" altLang="zh-CN" dirty="0" smtClean="0"/>
              <a:t>   2. Reservation Station   </a:t>
            </a:r>
          </a:p>
          <a:p>
            <a:pPr marL="0" indent="0">
              <a:buNone/>
            </a:pPr>
            <a:r>
              <a:rPr lang="en-US" altLang="zh-CN" dirty="0" smtClean="0"/>
              <a:t>   3. Register Result Status</a:t>
            </a:r>
          </a:p>
          <a:p>
            <a:endParaRPr lang="zh-CN" altLang="en-US" dirty="0"/>
          </a:p>
        </p:txBody>
      </p:sp>
    </p:spTree>
    <p:extLst>
      <p:ext uri="{BB962C8B-B14F-4D97-AF65-F5344CB8AC3E}">
        <p14:creationId xmlns:p14="http://schemas.microsoft.com/office/powerpoint/2010/main" val="310565126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ext Box 1"/>
          <p:cNvSpPr txBox="1">
            <a:spLocks noChangeArrowheads="1"/>
          </p:cNvSpPr>
          <p:nvPr/>
        </p:nvSpPr>
        <p:spPr bwMode="auto">
          <a:xfrm>
            <a:off x="7938" y="-77788"/>
            <a:ext cx="8593137" cy="442913"/>
          </a:xfrm>
          <a:prstGeom prst="rect">
            <a:avLst/>
          </a:prstGeom>
          <a:noFill/>
          <a:ln w="9525">
            <a:noFill/>
            <a:round/>
            <a:headEnd/>
            <a:tailEnd/>
          </a:ln>
        </p:spPr>
        <p:txBody>
          <a:bodyPr anchor="ctr"/>
          <a:lstStyle/>
          <a:p>
            <a:pPr eaLnBrk="1" hangingPunct="1">
              <a:lnSpc>
                <a:spcPct val="90000"/>
              </a:lnSpc>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3600" b="1">
              <a:solidFill>
                <a:srgbClr val="FF0000"/>
              </a:solidFill>
              <a:latin typeface="Calibri Light" pitchFamily="34" charset="0"/>
            </a:endParaRPr>
          </a:p>
        </p:txBody>
      </p:sp>
      <p:sp>
        <p:nvSpPr>
          <p:cNvPr id="151555"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F2E0D3D-F7EB-405F-B124-B55D05F364E2}"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51556"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51557"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4DBF5BFA-EA43-415F-BE81-F73CD7224773}"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137</a:t>
            </a:fld>
            <a:endParaRPr lang="zh-CN" altLang="zh-CN" sz="1200">
              <a:solidFill>
                <a:srgbClr val="898989"/>
              </a:solidFill>
            </a:endParaRPr>
          </a:p>
        </p:txBody>
      </p:sp>
      <p:sp>
        <p:nvSpPr>
          <p:cNvPr id="151558" name="标题 1"/>
          <p:cNvSpPr>
            <a:spLocks noGrp="1"/>
          </p:cNvSpPr>
          <p:nvPr>
            <p:ph type="title"/>
          </p:nvPr>
        </p:nvSpPr>
        <p:spPr/>
        <p:txBody>
          <a:bodyPr/>
          <a:lstStyle/>
          <a:p>
            <a:r>
              <a:rPr lang="en-US" altLang="zh-CN" dirty="0" smtClean="0"/>
              <a:t>04/17-review</a:t>
            </a:r>
            <a:endParaRPr lang="zh-CN" altLang="en-US" dirty="0" smtClean="0"/>
          </a:p>
        </p:txBody>
      </p:sp>
      <p:sp>
        <p:nvSpPr>
          <p:cNvPr id="151559" name="内容占位符 2"/>
          <p:cNvSpPr>
            <a:spLocks noGrp="1"/>
          </p:cNvSpPr>
          <p:nvPr>
            <p:ph idx="1"/>
          </p:nvPr>
        </p:nvSpPr>
        <p:spPr/>
        <p:txBody>
          <a:bodyPr>
            <a:normAutofit fontScale="85000" lnSpcReduction="20000"/>
          </a:bodyPr>
          <a:lstStyle/>
          <a:p>
            <a:r>
              <a:rPr lang="en-US" altLang="zh-CN" smtClean="0"/>
              <a:t>Reservations stations: </a:t>
            </a:r>
            <a:r>
              <a:rPr lang="zh-CN" altLang="zh-CN" smtClean="0"/>
              <a:t>寄存器重命名，缓冲源操作数</a:t>
            </a:r>
            <a:endParaRPr lang="en-US" altLang="zh-CN" smtClean="0"/>
          </a:p>
          <a:p>
            <a:pPr lvl="1"/>
            <a:r>
              <a:rPr lang="zh-CN" altLang="zh-CN" smtClean="0"/>
              <a:t>避免寄存器成为瓶颈</a:t>
            </a:r>
            <a:endParaRPr lang="en-US" altLang="zh-CN" smtClean="0"/>
          </a:p>
          <a:p>
            <a:pPr lvl="1"/>
            <a:r>
              <a:rPr lang="zh-CN" altLang="zh-CN" smtClean="0"/>
              <a:t>避免了</a:t>
            </a:r>
            <a:r>
              <a:rPr lang="en-US" altLang="zh-CN" smtClean="0"/>
              <a:t>Scoreboard</a:t>
            </a:r>
            <a:r>
              <a:rPr lang="zh-CN" altLang="zh-CN" smtClean="0"/>
              <a:t>中无法解决的</a:t>
            </a:r>
            <a:r>
              <a:rPr lang="en-US" altLang="zh-CN" smtClean="0"/>
              <a:t> WAR, WAW hazards</a:t>
            </a:r>
          </a:p>
          <a:p>
            <a:pPr lvl="1"/>
            <a:r>
              <a:rPr lang="zh-CN" altLang="zh-CN" smtClean="0"/>
              <a:t>允许硬件做循环展开</a:t>
            </a:r>
          </a:p>
          <a:p>
            <a:r>
              <a:rPr lang="zh-CN" altLang="zh-CN" smtClean="0"/>
              <a:t>不限于基本块</a:t>
            </a:r>
            <a:r>
              <a:rPr lang="en-US" altLang="zh-CN" smtClean="0"/>
              <a:t>(IU</a:t>
            </a:r>
            <a:r>
              <a:rPr lang="zh-CN" altLang="zh-CN" smtClean="0"/>
              <a:t>先行，解决控制相关</a:t>
            </a:r>
            <a:r>
              <a:rPr lang="en-US" altLang="zh-CN" smtClean="0"/>
              <a:t>)</a:t>
            </a:r>
          </a:p>
          <a:p>
            <a:r>
              <a:rPr lang="zh-CN" altLang="zh-CN" smtClean="0"/>
              <a:t>贡献</a:t>
            </a:r>
            <a:endParaRPr lang="en-US" altLang="zh-CN" smtClean="0"/>
          </a:p>
          <a:p>
            <a:pPr lvl="1"/>
            <a:r>
              <a:rPr lang="en-US" altLang="zh-CN" smtClean="0"/>
              <a:t>Dynamic scheduling</a:t>
            </a:r>
          </a:p>
          <a:p>
            <a:pPr lvl="1"/>
            <a:r>
              <a:rPr lang="en-US" altLang="zh-CN" smtClean="0"/>
              <a:t>Register renaming</a:t>
            </a:r>
          </a:p>
          <a:p>
            <a:pPr lvl="1"/>
            <a:r>
              <a:rPr lang="en-US" altLang="zh-CN" smtClean="0"/>
              <a:t>Load/store disambiguation</a:t>
            </a:r>
          </a:p>
          <a:p>
            <a:r>
              <a:rPr lang="en-US" altLang="zh-CN" smtClean="0"/>
              <a:t>360/91 </a:t>
            </a:r>
            <a:r>
              <a:rPr lang="zh-CN" altLang="zh-CN" smtClean="0"/>
              <a:t>后</a:t>
            </a:r>
            <a:r>
              <a:rPr lang="en-US" altLang="zh-CN" smtClean="0"/>
              <a:t> Pentium II; PowerPC 604; MIPS R10000; HP-PA 8000; Alpha 21264</a:t>
            </a:r>
            <a:r>
              <a:rPr lang="zh-CN" altLang="zh-CN" smtClean="0"/>
              <a:t>使用这种技术</a:t>
            </a:r>
          </a:p>
          <a:p>
            <a:endParaRPr lang="zh-CN" altLang="en-US" smtClean="0"/>
          </a:p>
        </p:txBody>
      </p:sp>
    </p:spTree>
    <p:extLst>
      <p:ext uri="{BB962C8B-B14F-4D97-AF65-F5344CB8AC3E}">
        <p14:creationId xmlns:p14="http://schemas.microsoft.com/office/powerpoint/2010/main" val="1522638678"/>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5D2CD7B-6225-46C6-B663-43BB14F9BF47}"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64867"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64868"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8173DBD-8DC6-4553-AF7E-D9B1AF4C4496}"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138</a:t>
            </a:fld>
            <a:endParaRPr lang="zh-CN" altLang="zh-CN" sz="1200">
              <a:solidFill>
                <a:srgbClr val="898989"/>
              </a:solidFill>
            </a:endParaRPr>
          </a:p>
        </p:txBody>
      </p:sp>
      <p:sp>
        <p:nvSpPr>
          <p:cNvPr id="164869" name="标题 1"/>
          <p:cNvSpPr>
            <a:spLocks noGrp="1"/>
          </p:cNvSpPr>
          <p:nvPr>
            <p:ph type="title"/>
          </p:nvPr>
        </p:nvSpPr>
        <p:spPr/>
        <p:txBody>
          <a:bodyPr>
            <a:normAutofit fontScale="90000"/>
          </a:bodyPr>
          <a:lstStyle/>
          <a:p>
            <a:r>
              <a:rPr lang="en-US" altLang="zh-CN" sz="2800" dirty="0" smtClean="0"/>
              <a:t>04/17- review</a:t>
            </a:r>
            <a:r>
              <a:rPr lang="zh-CN" altLang="en-US" sz="2800" dirty="0" smtClean="0"/>
              <a:t>：</a:t>
            </a:r>
            <a:r>
              <a:rPr lang="en-US" altLang="zh-CN" sz="2800" dirty="0" err="1" smtClean="0"/>
              <a:t>Tomasulo</a:t>
            </a:r>
            <a:r>
              <a:rPr lang="zh-CN" altLang="en-US" sz="2800" dirty="0" smtClean="0"/>
              <a:t>算法实现</a:t>
            </a:r>
            <a:r>
              <a:rPr lang="zh-CN" altLang="zh-CN" sz="2800" dirty="0" smtClean="0"/>
              <a:t>循环覆盖执行？</a:t>
            </a:r>
            <a:endParaRPr lang="zh-CN" altLang="en-US" sz="2800" dirty="0" smtClean="0"/>
          </a:p>
        </p:txBody>
      </p:sp>
      <p:sp>
        <p:nvSpPr>
          <p:cNvPr id="164870" name="内容占位符 2"/>
          <p:cNvSpPr>
            <a:spLocks noGrp="1"/>
          </p:cNvSpPr>
          <p:nvPr>
            <p:ph idx="1"/>
          </p:nvPr>
        </p:nvSpPr>
        <p:spPr/>
        <p:txBody>
          <a:bodyPr/>
          <a:lstStyle/>
          <a:p>
            <a:r>
              <a:rPr lang="zh-CN" altLang="zh-CN" smtClean="0"/>
              <a:t>寄存器重命名技术</a:t>
            </a:r>
            <a:endParaRPr lang="en-US" altLang="zh-CN" smtClean="0"/>
          </a:p>
          <a:p>
            <a:pPr lvl="1"/>
            <a:r>
              <a:rPr lang="zh-CN" altLang="zh-CN" smtClean="0"/>
              <a:t>不同的循环使用不同的物理寄存器</a:t>
            </a:r>
            <a:r>
              <a:rPr lang="en-US" altLang="zh-CN" smtClean="0"/>
              <a:t> (dynamic loop unrolling).</a:t>
            </a:r>
          </a:p>
          <a:p>
            <a:pPr lvl="1"/>
            <a:r>
              <a:rPr lang="zh-CN" altLang="zh-CN" smtClean="0"/>
              <a:t>将代码中的静态寄存器名修改为动态寄存器指针</a:t>
            </a:r>
            <a:r>
              <a:rPr lang="en-US" altLang="zh-CN" smtClean="0"/>
              <a:t> “pointers”</a:t>
            </a:r>
          </a:p>
          <a:p>
            <a:pPr lvl="1"/>
            <a:r>
              <a:rPr lang="zh-CN" altLang="zh-CN" smtClean="0"/>
              <a:t>有效地增加了寄存器文件的大小</a:t>
            </a:r>
            <a:r>
              <a:rPr lang="en-US" altLang="zh-CN" smtClean="0"/>
              <a:t> </a:t>
            </a:r>
          </a:p>
          <a:p>
            <a:r>
              <a:rPr lang="zh-CN" altLang="zh-CN" smtClean="0"/>
              <a:t>关键: 整数部件必须先行，以便能发射多个循环中的操作</a:t>
            </a:r>
          </a:p>
          <a:p>
            <a:endParaRPr lang="zh-CN" altLang="en-US" smtClean="0"/>
          </a:p>
        </p:txBody>
      </p:sp>
    </p:spTree>
    <p:extLst>
      <p:ext uri="{BB962C8B-B14F-4D97-AF65-F5344CB8AC3E}">
        <p14:creationId xmlns:p14="http://schemas.microsoft.com/office/powerpoint/2010/main" val="356203840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ext Box 1"/>
          <p:cNvSpPr txBox="1">
            <a:spLocks noChangeArrowheads="1"/>
          </p:cNvSpPr>
          <p:nvPr/>
        </p:nvSpPr>
        <p:spPr bwMode="auto">
          <a:xfrm>
            <a:off x="522288" y="1349375"/>
            <a:ext cx="8367712" cy="733425"/>
          </a:xfrm>
          <a:prstGeom prst="rect">
            <a:avLst/>
          </a:prstGeom>
          <a:noFill/>
          <a:ln w="9525">
            <a:noFill/>
            <a:round/>
            <a:headEnd/>
            <a:tailEnd/>
          </a:ln>
        </p:spPr>
        <p:txBody>
          <a:bodyPr anchor="ctr"/>
          <a:lstStyle/>
          <a:p>
            <a:pPr eaLnBrk="1" hangingPunct="1">
              <a:lnSpc>
                <a:spcPct val="90000"/>
              </a:lnSpc>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3600" b="1">
              <a:solidFill>
                <a:srgbClr val="FF0000"/>
              </a:solidFill>
              <a:latin typeface="Calibri Light" pitchFamily="34" charset="0"/>
            </a:endParaRPr>
          </a:p>
        </p:txBody>
      </p:sp>
      <p:sp>
        <p:nvSpPr>
          <p:cNvPr id="152579"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A863E50-5EC6-46F7-8CBC-76992956426F}"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52580"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52581"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7A1C06D-4198-4076-A525-D16A369E3347}"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139</a:t>
            </a:fld>
            <a:endParaRPr lang="zh-CN" altLang="zh-CN" sz="1200">
              <a:solidFill>
                <a:srgbClr val="898989"/>
              </a:solidFill>
            </a:endParaRPr>
          </a:p>
        </p:txBody>
      </p:sp>
      <p:sp>
        <p:nvSpPr>
          <p:cNvPr id="152582" name="标题 2"/>
          <p:cNvSpPr>
            <a:spLocks noGrp="1"/>
          </p:cNvSpPr>
          <p:nvPr>
            <p:ph type="title"/>
          </p:nvPr>
        </p:nvSpPr>
        <p:spPr/>
        <p:txBody>
          <a:bodyPr/>
          <a:lstStyle/>
          <a:p>
            <a:r>
              <a:rPr lang="zh-CN" altLang="en-US" dirty="0" smtClean="0"/>
              <a:t>？</a:t>
            </a:r>
          </a:p>
        </p:txBody>
      </p:sp>
      <p:sp>
        <p:nvSpPr>
          <p:cNvPr id="152583" name="内容占位符 3"/>
          <p:cNvSpPr>
            <a:spLocks noGrp="1"/>
          </p:cNvSpPr>
          <p:nvPr>
            <p:ph idx="1"/>
          </p:nvPr>
        </p:nvSpPr>
        <p:spPr/>
        <p:txBody>
          <a:bodyPr/>
          <a:lstStyle/>
          <a:p>
            <a:r>
              <a:rPr lang="zh-CN" altLang="zh-CN" dirty="0" smtClean="0"/>
              <a:t>动态硬件方案可以用硬件进行循环展开</a:t>
            </a:r>
          </a:p>
          <a:p>
            <a:r>
              <a:rPr lang="zh-CN" altLang="zh-CN" dirty="0" smtClean="0"/>
              <a:t>如何处理精确中断</a:t>
            </a:r>
            <a:r>
              <a:rPr lang="en-US" altLang="zh-CN" dirty="0" smtClean="0"/>
              <a:t>?</a:t>
            </a:r>
          </a:p>
          <a:p>
            <a:pPr lvl="1"/>
            <a:r>
              <a:rPr lang="en-US" altLang="zh-CN" dirty="0" smtClean="0"/>
              <a:t>Out-of-order execution -&gt; out-of-order completion!</a:t>
            </a:r>
          </a:p>
          <a:p>
            <a:r>
              <a:rPr lang="zh-CN" altLang="zh-CN" dirty="0"/>
              <a:t>如何处理分支</a:t>
            </a:r>
            <a:r>
              <a:rPr lang="en-US" altLang="zh-CN" dirty="0"/>
              <a:t>?</a:t>
            </a:r>
          </a:p>
          <a:p>
            <a:pPr lvl="1"/>
            <a:r>
              <a:rPr lang="zh-CN" altLang="zh-CN" dirty="0"/>
              <a:t>我们可以用硬件做循环展开必须可以解决分支指令问题</a:t>
            </a:r>
          </a:p>
          <a:p>
            <a:endParaRPr lang="zh-CN" altLang="en-US" dirty="0" smtClean="0"/>
          </a:p>
        </p:txBody>
      </p:sp>
    </p:spTree>
    <p:extLst>
      <p:ext uri="{BB962C8B-B14F-4D97-AF65-F5344CB8AC3E}">
        <p14:creationId xmlns:p14="http://schemas.microsoft.com/office/powerpoint/2010/main" val="2657679108"/>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Text Box 2"/>
          <p:cNvSpPr txBox="1">
            <a:spLocks noChangeArrowheads="1"/>
          </p:cNvSpPr>
          <p:nvPr/>
        </p:nvSpPr>
        <p:spPr bwMode="auto">
          <a:xfrm>
            <a:off x="3975100" y="4887913"/>
            <a:ext cx="5168900" cy="481012"/>
          </a:xfrm>
          <a:prstGeom prst="rect">
            <a:avLst/>
          </a:prstGeom>
          <a:noFill/>
          <a:ln w="9525">
            <a:noFill/>
            <a:round/>
            <a:headEnd/>
            <a:tailEnd/>
          </a:ln>
        </p:spPr>
        <p:txBody>
          <a:bodyPr/>
          <a:lstStyle/>
          <a:p>
            <a:pPr marL="228600" indent="-227013" eaLnBrk="1" hangingPunct="1">
              <a:lnSpc>
                <a:spcPct val="90000"/>
              </a:lnSpc>
              <a:spcBef>
                <a:spcPts val="10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a:solidFill>
                  <a:srgbClr val="FF0000"/>
                </a:solidFill>
              </a:rPr>
              <a:t> Rewrite loop to  minimize stalls?</a:t>
            </a:r>
          </a:p>
        </p:txBody>
      </p:sp>
      <p:sp>
        <p:nvSpPr>
          <p:cNvPr id="71684" name="Rectangle 3"/>
          <p:cNvSpPr>
            <a:spLocks noChangeArrowheads="1"/>
          </p:cNvSpPr>
          <p:nvPr/>
        </p:nvSpPr>
        <p:spPr bwMode="auto">
          <a:xfrm>
            <a:off x="628650" y="1479550"/>
            <a:ext cx="8066088" cy="4829175"/>
          </a:xfrm>
          <a:prstGeom prst="rect">
            <a:avLst/>
          </a:prstGeom>
          <a:noFill/>
          <a:ln w="9525">
            <a:noFill/>
            <a:round/>
            <a:headEnd/>
            <a:tailEnd/>
          </a:ln>
        </p:spPr>
        <p:txBody>
          <a:bodyPr lIns="90360" tIns="44280" rIns="90360" bIns="44280">
            <a:spAutoFit/>
          </a:bodyPr>
          <a:lstStyle/>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1600" b="1" dirty="0">
                <a:solidFill>
                  <a:srgbClr val="000000"/>
                </a:solidFill>
                <a:latin typeface="Arial" pitchFamily="34" charset="0"/>
              </a:rPr>
              <a:t> 1 Loop:	LD	F0,0(R1)    </a:t>
            </a:r>
            <a:r>
              <a:rPr lang="en-US" altLang="zh-CN" sz="1600" b="1" dirty="0">
                <a:solidFill>
                  <a:srgbClr val="0563C1"/>
                </a:solidFill>
                <a:latin typeface="Arial" pitchFamily="34" charset="0"/>
              </a:rPr>
              <a:t>stall</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1600" b="1" dirty="0">
                <a:solidFill>
                  <a:srgbClr val="000000"/>
                </a:solidFill>
                <a:latin typeface="Arial" pitchFamily="34" charset="0"/>
              </a:rPr>
              <a:t> 2	ADDD	F4,F0,F2    </a:t>
            </a:r>
            <a:r>
              <a:rPr lang="en-US" altLang="zh-CN" sz="1600" b="1" dirty="0">
                <a:solidFill>
                  <a:srgbClr val="0563C1"/>
                </a:solidFill>
                <a:latin typeface="Arial" pitchFamily="34" charset="0"/>
              </a:rPr>
              <a:t>stall    </a:t>
            </a:r>
            <a:r>
              <a:rPr lang="en-US" altLang="zh-CN" sz="1600" b="1" dirty="0" err="1">
                <a:solidFill>
                  <a:srgbClr val="0563C1"/>
                </a:solidFill>
                <a:latin typeface="Arial" pitchFamily="34" charset="0"/>
              </a:rPr>
              <a:t>stall</a:t>
            </a:r>
            <a:endParaRPr lang="en-US" altLang="zh-CN" sz="1600" b="1" dirty="0">
              <a:solidFill>
                <a:srgbClr val="0563C1"/>
              </a:solidFill>
              <a:latin typeface="Arial" pitchFamily="34" charset="0"/>
            </a:endParaRP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1600" b="1" dirty="0">
                <a:solidFill>
                  <a:srgbClr val="000000"/>
                </a:solidFill>
                <a:latin typeface="Arial" pitchFamily="34" charset="0"/>
              </a:rPr>
              <a:t> 3	SD	0(R1),F4 	</a:t>
            </a:r>
            <a:r>
              <a:rPr lang="en-US" altLang="zh-CN" sz="1600" b="1" dirty="0">
                <a:solidFill>
                  <a:srgbClr val="ED7D31"/>
                </a:solidFill>
                <a:latin typeface="Arial" pitchFamily="34" charset="0"/>
              </a:rPr>
              <a:t>;drop SUBI &amp; BNEZ</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1600" b="1" dirty="0">
                <a:solidFill>
                  <a:srgbClr val="000000"/>
                </a:solidFill>
                <a:latin typeface="Arial" pitchFamily="34" charset="0"/>
              </a:rPr>
              <a:t> 4	LD	F6,</a:t>
            </a:r>
            <a:r>
              <a:rPr lang="en-US" altLang="zh-CN" sz="1600" b="1" dirty="0">
                <a:solidFill>
                  <a:srgbClr val="ED7D31"/>
                </a:solidFill>
                <a:latin typeface="Arial" pitchFamily="34" charset="0"/>
              </a:rPr>
              <a:t>-8</a:t>
            </a:r>
            <a:r>
              <a:rPr lang="en-US" altLang="zh-CN" sz="1600" b="1" dirty="0">
                <a:solidFill>
                  <a:srgbClr val="000000"/>
                </a:solidFill>
                <a:latin typeface="Arial" pitchFamily="34" charset="0"/>
              </a:rPr>
              <a:t>(R1)   </a:t>
            </a:r>
            <a:r>
              <a:rPr lang="en-US" altLang="zh-CN" sz="1600" b="1" dirty="0">
                <a:solidFill>
                  <a:srgbClr val="0563C1"/>
                </a:solidFill>
                <a:latin typeface="Arial" pitchFamily="34" charset="0"/>
              </a:rPr>
              <a:t>stall</a:t>
            </a:r>
            <a:r>
              <a:rPr lang="en-US" altLang="zh-CN" sz="1600" b="1" dirty="0">
                <a:solidFill>
                  <a:srgbClr val="000000"/>
                </a:solidFill>
                <a:latin typeface="Arial" pitchFamily="34" charset="0"/>
              </a:rPr>
              <a:t> </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1600" b="1" dirty="0">
                <a:solidFill>
                  <a:srgbClr val="000000"/>
                </a:solidFill>
                <a:latin typeface="Arial" pitchFamily="34" charset="0"/>
              </a:rPr>
              <a:t> 5	ADDD	F8,F6,F2    </a:t>
            </a:r>
            <a:r>
              <a:rPr lang="en-US" altLang="zh-CN" sz="1600" b="1" dirty="0">
                <a:solidFill>
                  <a:srgbClr val="0563C1"/>
                </a:solidFill>
                <a:latin typeface="Arial" pitchFamily="34" charset="0"/>
              </a:rPr>
              <a:t>stall </a:t>
            </a:r>
            <a:r>
              <a:rPr lang="en-US" altLang="zh-CN" sz="1600" b="1" dirty="0" err="1">
                <a:solidFill>
                  <a:srgbClr val="0563C1"/>
                </a:solidFill>
                <a:latin typeface="Arial" pitchFamily="34" charset="0"/>
              </a:rPr>
              <a:t>stall</a:t>
            </a:r>
            <a:endParaRPr lang="en-US" altLang="zh-CN" sz="1600" b="1" dirty="0">
              <a:solidFill>
                <a:srgbClr val="0563C1"/>
              </a:solidFill>
              <a:latin typeface="Arial" pitchFamily="34" charset="0"/>
            </a:endParaRP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1600" b="1" dirty="0">
                <a:solidFill>
                  <a:srgbClr val="000000"/>
                </a:solidFill>
                <a:latin typeface="Arial" pitchFamily="34" charset="0"/>
              </a:rPr>
              <a:t> 6	SD	</a:t>
            </a:r>
            <a:r>
              <a:rPr lang="en-US" altLang="zh-CN" sz="1600" b="1" dirty="0">
                <a:solidFill>
                  <a:srgbClr val="ED7D31"/>
                </a:solidFill>
                <a:latin typeface="Arial" pitchFamily="34" charset="0"/>
              </a:rPr>
              <a:t>-8</a:t>
            </a:r>
            <a:r>
              <a:rPr lang="en-US" altLang="zh-CN" sz="1600" b="1" dirty="0">
                <a:solidFill>
                  <a:srgbClr val="000000"/>
                </a:solidFill>
                <a:latin typeface="Arial" pitchFamily="34" charset="0"/>
              </a:rPr>
              <a:t>(R1),F8 	</a:t>
            </a:r>
            <a:r>
              <a:rPr lang="en-US" altLang="zh-CN" sz="1600" b="1" dirty="0">
                <a:solidFill>
                  <a:srgbClr val="ED7D31"/>
                </a:solidFill>
                <a:latin typeface="Arial" pitchFamily="34" charset="0"/>
              </a:rPr>
              <a:t>;drop SUBI &amp; BNEZ</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1600" b="1" dirty="0">
                <a:solidFill>
                  <a:srgbClr val="000000"/>
                </a:solidFill>
                <a:latin typeface="Arial" pitchFamily="34" charset="0"/>
              </a:rPr>
              <a:t> 7	LD	F10,</a:t>
            </a:r>
            <a:r>
              <a:rPr lang="en-US" altLang="zh-CN" sz="1600" b="1" dirty="0">
                <a:solidFill>
                  <a:srgbClr val="ED7D31"/>
                </a:solidFill>
                <a:latin typeface="Arial" pitchFamily="34" charset="0"/>
              </a:rPr>
              <a:t>-16</a:t>
            </a:r>
            <a:r>
              <a:rPr lang="en-US" altLang="zh-CN" sz="1600" b="1" dirty="0">
                <a:solidFill>
                  <a:srgbClr val="000000"/>
                </a:solidFill>
                <a:latin typeface="Arial" pitchFamily="34" charset="0"/>
              </a:rPr>
              <a:t>(R1)  </a:t>
            </a:r>
            <a:r>
              <a:rPr lang="en-US" altLang="zh-CN" sz="1600" b="1" dirty="0">
                <a:solidFill>
                  <a:srgbClr val="0563C1"/>
                </a:solidFill>
                <a:latin typeface="Arial" pitchFamily="34" charset="0"/>
              </a:rPr>
              <a:t>stall</a:t>
            </a:r>
            <a:r>
              <a:rPr lang="en-US" altLang="zh-CN" sz="1600" b="1" dirty="0">
                <a:solidFill>
                  <a:srgbClr val="000000"/>
                </a:solidFill>
                <a:latin typeface="Arial" pitchFamily="34" charset="0"/>
              </a:rPr>
              <a:t> </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1600" b="1" dirty="0">
                <a:solidFill>
                  <a:srgbClr val="000000"/>
                </a:solidFill>
                <a:latin typeface="Arial" pitchFamily="34" charset="0"/>
              </a:rPr>
              <a:t> 8	ADDD	F12,F10,F2</a:t>
            </a:r>
            <a:r>
              <a:rPr lang="en-US" altLang="zh-CN" sz="1600" b="1" dirty="0">
                <a:solidFill>
                  <a:srgbClr val="0563C1"/>
                </a:solidFill>
                <a:latin typeface="Arial" pitchFamily="34" charset="0"/>
              </a:rPr>
              <a:t>   stall </a:t>
            </a:r>
            <a:r>
              <a:rPr lang="en-US" altLang="zh-CN" sz="1600" b="1" dirty="0" err="1">
                <a:solidFill>
                  <a:srgbClr val="0563C1"/>
                </a:solidFill>
                <a:latin typeface="Arial" pitchFamily="34" charset="0"/>
              </a:rPr>
              <a:t>stall</a:t>
            </a:r>
            <a:endParaRPr lang="en-US" altLang="zh-CN" sz="1600" b="1" dirty="0">
              <a:solidFill>
                <a:srgbClr val="0563C1"/>
              </a:solidFill>
              <a:latin typeface="Arial" pitchFamily="34" charset="0"/>
            </a:endParaRP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1600" b="1" dirty="0">
                <a:solidFill>
                  <a:srgbClr val="000000"/>
                </a:solidFill>
                <a:latin typeface="Arial" pitchFamily="34" charset="0"/>
              </a:rPr>
              <a:t> 9	SD	</a:t>
            </a:r>
            <a:r>
              <a:rPr lang="en-US" altLang="zh-CN" sz="1600" b="1" dirty="0">
                <a:solidFill>
                  <a:srgbClr val="ED7D31"/>
                </a:solidFill>
                <a:latin typeface="Arial" pitchFamily="34" charset="0"/>
              </a:rPr>
              <a:t>-16</a:t>
            </a:r>
            <a:r>
              <a:rPr lang="en-US" altLang="zh-CN" sz="1600" b="1" dirty="0">
                <a:solidFill>
                  <a:srgbClr val="000000"/>
                </a:solidFill>
                <a:latin typeface="Arial" pitchFamily="34" charset="0"/>
              </a:rPr>
              <a:t>(R1),F12 	</a:t>
            </a:r>
            <a:r>
              <a:rPr lang="en-US" altLang="zh-CN" sz="1600" b="1" dirty="0">
                <a:solidFill>
                  <a:srgbClr val="ED7D31"/>
                </a:solidFill>
                <a:latin typeface="Arial" pitchFamily="34" charset="0"/>
              </a:rPr>
              <a:t>;drop SUBI &amp; BNEZ</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1600" b="1" dirty="0">
                <a:solidFill>
                  <a:srgbClr val="000000"/>
                </a:solidFill>
                <a:latin typeface="Arial" pitchFamily="34" charset="0"/>
              </a:rPr>
              <a:t> 10	LD	F14,</a:t>
            </a:r>
            <a:r>
              <a:rPr lang="en-US" altLang="zh-CN" sz="1600" b="1" dirty="0">
                <a:solidFill>
                  <a:srgbClr val="ED7D31"/>
                </a:solidFill>
                <a:latin typeface="Arial" pitchFamily="34" charset="0"/>
              </a:rPr>
              <a:t>-24</a:t>
            </a:r>
            <a:r>
              <a:rPr lang="en-US" altLang="zh-CN" sz="1600" b="1" dirty="0">
                <a:solidFill>
                  <a:srgbClr val="000000"/>
                </a:solidFill>
                <a:latin typeface="Arial" pitchFamily="34" charset="0"/>
              </a:rPr>
              <a:t>(R1)   </a:t>
            </a:r>
            <a:r>
              <a:rPr lang="en-US" altLang="zh-CN" sz="1600" b="1" dirty="0">
                <a:solidFill>
                  <a:srgbClr val="0563C1"/>
                </a:solidFill>
                <a:latin typeface="Arial" pitchFamily="34" charset="0"/>
              </a:rPr>
              <a:t>stall</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1600" b="1" dirty="0">
                <a:solidFill>
                  <a:srgbClr val="000000"/>
                </a:solidFill>
                <a:latin typeface="Arial" pitchFamily="34" charset="0"/>
              </a:rPr>
              <a:t> 11	ADDD	F16,F14,F2    </a:t>
            </a:r>
            <a:r>
              <a:rPr lang="en-US" altLang="zh-CN" sz="1600" b="1" dirty="0">
                <a:solidFill>
                  <a:srgbClr val="0563C1"/>
                </a:solidFill>
                <a:latin typeface="Arial" pitchFamily="34" charset="0"/>
              </a:rPr>
              <a:t>stall  </a:t>
            </a:r>
            <a:r>
              <a:rPr lang="en-US" altLang="zh-CN" sz="1600" b="1" dirty="0" err="1">
                <a:solidFill>
                  <a:srgbClr val="0563C1"/>
                </a:solidFill>
                <a:latin typeface="Arial" pitchFamily="34" charset="0"/>
              </a:rPr>
              <a:t>stall</a:t>
            </a:r>
            <a:endParaRPr lang="en-US" altLang="zh-CN" sz="1600" b="1" dirty="0">
              <a:solidFill>
                <a:srgbClr val="0563C1"/>
              </a:solidFill>
              <a:latin typeface="Arial" pitchFamily="34" charset="0"/>
            </a:endParaRP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1600" b="1" dirty="0">
                <a:solidFill>
                  <a:srgbClr val="000000"/>
                </a:solidFill>
                <a:latin typeface="Arial" pitchFamily="34" charset="0"/>
              </a:rPr>
              <a:t> 12	SD	</a:t>
            </a:r>
            <a:r>
              <a:rPr lang="en-US" altLang="zh-CN" sz="1600" b="1" dirty="0">
                <a:solidFill>
                  <a:srgbClr val="ED7D31"/>
                </a:solidFill>
                <a:latin typeface="Arial" pitchFamily="34" charset="0"/>
              </a:rPr>
              <a:t>-24</a:t>
            </a:r>
            <a:r>
              <a:rPr lang="en-US" altLang="zh-CN" sz="1600" b="1" dirty="0">
                <a:solidFill>
                  <a:srgbClr val="000000"/>
                </a:solidFill>
                <a:latin typeface="Arial" pitchFamily="34" charset="0"/>
              </a:rPr>
              <a:t>(R1),F16</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1600" b="1" dirty="0">
                <a:solidFill>
                  <a:srgbClr val="000000"/>
                </a:solidFill>
                <a:latin typeface="Arial" pitchFamily="34" charset="0"/>
              </a:rPr>
              <a:t> 13	SUBI	R1,R1,</a:t>
            </a:r>
            <a:r>
              <a:rPr lang="en-US" altLang="zh-CN" sz="1600" b="1" dirty="0">
                <a:solidFill>
                  <a:srgbClr val="ED7D31"/>
                </a:solidFill>
                <a:latin typeface="Arial" pitchFamily="34" charset="0"/>
              </a:rPr>
              <a:t>#32   </a:t>
            </a:r>
            <a:r>
              <a:rPr lang="en-US" altLang="zh-CN" sz="1600" b="1" dirty="0">
                <a:solidFill>
                  <a:srgbClr val="0563C1"/>
                </a:solidFill>
                <a:latin typeface="Arial" pitchFamily="34" charset="0"/>
              </a:rPr>
              <a:t>stall</a:t>
            </a:r>
            <a:r>
              <a:rPr lang="en-US" altLang="zh-CN" sz="1600" b="1" dirty="0">
                <a:solidFill>
                  <a:srgbClr val="ED7D31"/>
                </a:solidFill>
                <a:latin typeface="Arial" pitchFamily="34" charset="0"/>
              </a:rPr>
              <a:t>	   ;alter to 4*8  </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1600" b="1" dirty="0">
                <a:solidFill>
                  <a:srgbClr val="000000"/>
                </a:solidFill>
                <a:latin typeface="Arial" pitchFamily="34" charset="0"/>
              </a:rPr>
              <a:t> 14	BNEZ	R1,LOOP</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1200" b="1" dirty="0">
                <a:solidFill>
                  <a:srgbClr val="000000"/>
                </a:solidFill>
                <a:latin typeface="Arial" pitchFamily="34" charset="0"/>
              </a:rPr>
              <a:t> </a:t>
            </a:r>
            <a:r>
              <a:rPr lang="en-US" altLang="zh-CN" sz="1600" b="1" dirty="0">
                <a:solidFill>
                  <a:srgbClr val="000000"/>
                </a:solidFill>
                <a:latin typeface="Arial" pitchFamily="34" charset="0"/>
              </a:rPr>
              <a:t>15	NOP</a:t>
            </a:r>
            <a:br>
              <a:rPr lang="en-US" altLang="zh-CN" sz="1600" b="1" dirty="0">
                <a:solidFill>
                  <a:srgbClr val="000000"/>
                </a:solidFill>
                <a:latin typeface="Arial" pitchFamily="34" charset="0"/>
              </a:rPr>
            </a:br>
            <a:endParaRPr lang="en-US" altLang="zh-CN" sz="1600" b="1" dirty="0">
              <a:solidFill>
                <a:srgbClr val="000000"/>
              </a:solidFill>
              <a:latin typeface="Arial" pitchFamily="34" charset="0"/>
            </a:endParaRP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2000" b="1" dirty="0">
                <a:solidFill>
                  <a:srgbClr val="0563C1"/>
                </a:solidFill>
                <a:latin typeface="Courier New" pitchFamily="49" charset="0"/>
              </a:rPr>
              <a:t> </a:t>
            </a:r>
            <a:r>
              <a:rPr lang="en-US" altLang="zh-CN" sz="2000" b="1" dirty="0">
                <a:solidFill>
                  <a:srgbClr val="0563C1"/>
                </a:solidFill>
                <a:latin typeface="Arial" pitchFamily="34" charset="0"/>
              </a:rPr>
              <a:t>15 + 4 x (1+2) + 1 = 28 cycles, or 7 per iteration</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2000" b="1" dirty="0">
                <a:solidFill>
                  <a:srgbClr val="0563C1"/>
                </a:solidFill>
                <a:latin typeface="Arial" pitchFamily="34" charset="0"/>
              </a:rPr>
              <a:t>   Assumes R1 is multiple of 4</a:t>
            </a:r>
          </a:p>
        </p:txBody>
      </p:sp>
      <p:sp>
        <p:nvSpPr>
          <p:cNvPr id="71685" name="Text Box 4"/>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D1AEA113-D6B2-4B5F-B4A2-A1F683F3D2A2}"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71687" name="Text Box 6"/>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E9C280A-CCEC-4C19-8AB7-D6BE576A009E}"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14</a:t>
            </a:fld>
            <a:endParaRPr lang="zh-CN" altLang="zh-CN" sz="1200">
              <a:solidFill>
                <a:srgbClr val="898989"/>
              </a:solidFill>
            </a:endParaRPr>
          </a:p>
        </p:txBody>
      </p:sp>
      <p:sp>
        <p:nvSpPr>
          <p:cNvPr id="2" name="标题 1"/>
          <p:cNvSpPr>
            <a:spLocks noGrp="1"/>
          </p:cNvSpPr>
          <p:nvPr>
            <p:ph type="title"/>
          </p:nvPr>
        </p:nvSpPr>
        <p:spPr/>
        <p:txBody>
          <a:bodyPr/>
          <a:lstStyle/>
          <a:p>
            <a:r>
              <a:rPr lang="zh-CN" altLang="zh-CN" dirty="0" smtClean="0"/>
              <a:t>循环展开4次</a:t>
            </a:r>
            <a:r>
              <a:rPr lang="en-US" altLang="zh-CN" dirty="0" smtClean="0"/>
              <a:t>(</a:t>
            </a:r>
            <a:r>
              <a:rPr lang="en-US" altLang="zh-CN" dirty="0" smtClean="0"/>
              <a:t>straightforward </a:t>
            </a:r>
            <a:r>
              <a:rPr lang="en-US" altLang="zh-CN" dirty="0" smtClean="0"/>
              <a:t>way)</a:t>
            </a:r>
            <a:endParaRPr lang="zh-CN" altLang="en-US" dirty="0"/>
          </a:p>
        </p:txBody>
      </p:sp>
    </p:spTree>
    <p:extLst>
      <p:ext uri="{BB962C8B-B14F-4D97-AF65-F5344CB8AC3E}">
        <p14:creationId xmlns:p14="http://schemas.microsoft.com/office/powerpoint/2010/main" val="3280753860"/>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Text Box 1"/>
          <p:cNvSpPr txBox="1">
            <a:spLocks noChangeArrowheads="1"/>
          </p:cNvSpPr>
          <p:nvPr/>
        </p:nvSpPr>
        <p:spPr bwMode="auto">
          <a:xfrm>
            <a:off x="192088" y="-98425"/>
            <a:ext cx="8574087" cy="800100"/>
          </a:xfrm>
          <a:prstGeom prst="rect">
            <a:avLst/>
          </a:prstGeom>
          <a:noFill/>
          <a:ln w="9525">
            <a:noFill/>
            <a:round/>
            <a:headEnd/>
            <a:tailEnd/>
          </a:ln>
        </p:spPr>
        <p:txBody>
          <a:bodyPr anchor="ctr"/>
          <a:lstStyle/>
          <a:p>
            <a:pPr eaLnBrk="1" hangingPunct="1">
              <a:lnSpc>
                <a:spcPct val="90000"/>
              </a:lnSpc>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zh-CN" altLang="zh-CN" sz="3600" b="1">
              <a:solidFill>
                <a:srgbClr val="FF0000"/>
              </a:solidFill>
              <a:latin typeface="Calibri Light" pitchFamily="34" charset="0"/>
            </a:endParaRPr>
          </a:p>
        </p:txBody>
      </p:sp>
      <p:sp>
        <p:nvSpPr>
          <p:cNvPr id="154627" name="Text Box 2"/>
          <p:cNvSpPr txBox="1">
            <a:spLocks noChangeArrowheads="1"/>
          </p:cNvSpPr>
          <p:nvPr/>
        </p:nvSpPr>
        <p:spPr bwMode="auto">
          <a:xfrm>
            <a:off x="414338" y="958850"/>
            <a:ext cx="8418512" cy="5589588"/>
          </a:xfrm>
          <a:prstGeom prst="rect">
            <a:avLst/>
          </a:prstGeom>
          <a:noFill/>
          <a:ln w="9525">
            <a:noFill/>
            <a:round/>
            <a:headEnd/>
            <a:tailEnd/>
          </a:ln>
        </p:spPr>
        <p:txBody>
          <a:bodyPr/>
          <a:lstStyle/>
          <a:p>
            <a:pPr marL="228600" indent="-228600" eaLnBrk="1" hangingPunct="1">
              <a:lnSpc>
                <a:spcPct val="90000"/>
              </a:lnSpc>
              <a:spcBef>
                <a:spcPts val="10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zh-CN" altLang="zh-CN" sz="2000">
              <a:solidFill>
                <a:srgbClr val="000000"/>
              </a:solidFill>
            </a:endParaRPr>
          </a:p>
        </p:txBody>
      </p:sp>
      <p:sp>
        <p:nvSpPr>
          <p:cNvPr id="154628"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46E02E11-FA59-4951-B752-C8E6C4EE24ED}"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54629"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54630"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E881A7A-8B89-42D2-A2D4-505958144910}"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140</a:t>
            </a:fld>
            <a:endParaRPr lang="zh-CN" altLang="zh-CN" sz="1200">
              <a:solidFill>
                <a:srgbClr val="898989"/>
              </a:solidFill>
            </a:endParaRPr>
          </a:p>
        </p:txBody>
      </p:sp>
      <p:sp>
        <p:nvSpPr>
          <p:cNvPr id="154631" name="标题 1"/>
          <p:cNvSpPr>
            <a:spLocks noGrp="1"/>
          </p:cNvSpPr>
          <p:nvPr>
            <p:ph type="title"/>
          </p:nvPr>
        </p:nvSpPr>
        <p:spPr/>
        <p:txBody>
          <a:bodyPr/>
          <a:lstStyle/>
          <a:p>
            <a:r>
              <a:rPr lang="zh-CN" altLang="zh-CN" smtClean="0"/>
              <a:t>关于异常处理???</a:t>
            </a:r>
            <a:endParaRPr lang="zh-CN" altLang="en-US" smtClean="0"/>
          </a:p>
        </p:txBody>
      </p:sp>
      <p:sp>
        <p:nvSpPr>
          <p:cNvPr id="3" name="内容占位符 2"/>
          <p:cNvSpPr>
            <a:spLocks noGrp="1"/>
          </p:cNvSpPr>
          <p:nvPr>
            <p:ph idx="1"/>
          </p:nvPr>
        </p:nvSpPr>
        <p:spPr/>
        <p:txBody>
          <a:bodyPr>
            <a:normAutofit fontScale="92500" lnSpcReduction="20000"/>
          </a:bodyPr>
          <a:lstStyle/>
          <a:p>
            <a:r>
              <a:rPr lang="zh-CN" altLang="zh-CN" dirty="0" smtClean="0"/>
              <a:t>乱序完成加大了实现精确中断的难度</a:t>
            </a:r>
            <a:endParaRPr lang="en-US" altLang="zh-CN" dirty="0" smtClean="0"/>
          </a:p>
          <a:p>
            <a:pPr lvl="1"/>
            <a:r>
              <a:rPr lang="zh-CN" altLang="zh-CN" dirty="0" smtClean="0"/>
              <a:t>在前面指令还没有完成时，寄存器文件中可能会有后面指令的运行结果</a:t>
            </a:r>
            <a:r>
              <a:rPr lang="en-US" altLang="zh-CN" dirty="0" smtClean="0"/>
              <a:t>.</a:t>
            </a:r>
          </a:p>
          <a:p>
            <a:pPr lvl="1"/>
            <a:r>
              <a:rPr lang="zh-CN" altLang="zh-CN" dirty="0" smtClean="0"/>
              <a:t>如果这些前面的指令执行时有中断产生，怎么办？</a:t>
            </a:r>
          </a:p>
          <a:p>
            <a:pPr lvl="1"/>
            <a:r>
              <a:rPr lang="en-US" altLang="zh-CN" dirty="0" smtClean="0"/>
              <a:t>     </a:t>
            </a:r>
            <a:r>
              <a:rPr lang="zh-CN" altLang="zh-CN" dirty="0" smtClean="0"/>
              <a:t>例如：</a:t>
            </a:r>
            <a:r>
              <a:rPr lang="en-US" altLang="zh-CN" dirty="0" smtClean="0"/>
              <a:t>DIVD F10, F0, F2</a:t>
            </a:r>
          </a:p>
          <a:p>
            <a:pPr lvl="2"/>
            <a:r>
              <a:rPr lang="en-US" altLang="zh-CN" dirty="0" smtClean="0"/>
              <a:t>           SUBD F4, F6, F8</a:t>
            </a:r>
          </a:p>
          <a:p>
            <a:pPr lvl="2"/>
            <a:r>
              <a:rPr lang="en-US" altLang="zh-CN" dirty="0" smtClean="0"/>
              <a:t>           ADDD F12, F14, F16</a:t>
            </a:r>
          </a:p>
          <a:p>
            <a:r>
              <a:rPr lang="zh-CN" altLang="zh-CN" dirty="0" smtClean="0"/>
              <a:t>需要</a:t>
            </a:r>
            <a:r>
              <a:rPr lang="en-US" altLang="zh-CN" dirty="0" smtClean="0"/>
              <a:t>“rollback” </a:t>
            </a:r>
            <a:r>
              <a:rPr lang="zh-CN" altLang="zh-CN" dirty="0" smtClean="0"/>
              <a:t>寄存器文件到原来的状态</a:t>
            </a:r>
            <a:r>
              <a:rPr lang="en-US" altLang="zh-CN" dirty="0" smtClean="0"/>
              <a:t>:</a:t>
            </a:r>
          </a:p>
          <a:p>
            <a:pPr lvl="1"/>
            <a:r>
              <a:rPr lang="zh-CN" altLang="zh-CN" dirty="0" smtClean="0"/>
              <a:t>精确中断的含义是其返回地址为：</a:t>
            </a:r>
            <a:endParaRPr lang="en-US" altLang="zh-CN" dirty="0" smtClean="0"/>
          </a:p>
          <a:p>
            <a:pPr lvl="2"/>
            <a:r>
              <a:rPr lang="zh-CN" altLang="zh-CN" dirty="0" smtClean="0"/>
              <a:t>该地址之前的所有指令都已完成</a:t>
            </a:r>
            <a:endParaRPr lang="en-US" altLang="zh-CN" dirty="0" smtClean="0"/>
          </a:p>
          <a:p>
            <a:pPr lvl="2"/>
            <a:r>
              <a:rPr lang="zh-CN" altLang="zh-CN" dirty="0" smtClean="0"/>
              <a:t>其后的指令还都没有完成</a:t>
            </a:r>
          </a:p>
          <a:p>
            <a:r>
              <a:rPr lang="zh-CN" altLang="zh-CN" dirty="0" smtClean="0"/>
              <a:t>实现精确中断的技术：顺序完成（或提交）</a:t>
            </a:r>
            <a:endParaRPr lang="en-US" altLang="zh-CN" dirty="0" smtClean="0"/>
          </a:p>
          <a:p>
            <a:pPr lvl="1"/>
            <a:r>
              <a:rPr lang="zh-CN" altLang="zh-CN" dirty="0" smtClean="0"/>
              <a:t>即提交指令完成的顺序必须与指令发射的顺序相同</a:t>
            </a:r>
          </a:p>
          <a:p>
            <a:endParaRPr lang="zh-CN" altLang="en-US" dirty="0"/>
          </a:p>
        </p:txBody>
      </p:sp>
    </p:spTree>
    <p:extLst>
      <p:ext uri="{BB962C8B-B14F-4D97-AF65-F5344CB8AC3E}">
        <p14:creationId xmlns:p14="http://schemas.microsoft.com/office/powerpoint/2010/main" val="31251544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D8AB4518-2844-4A41-9942-FFFF081002A7}"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55651"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55652"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D4D9CAE-1EDC-44D3-BA47-4ADD8DD43D12}"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141</a:t>
            </a:fld>
            <a:endParaRPr lang="zh-CN" altLang="zh-CN" sz="1200">
              <a:solidFill>
                <a:srgbClr val="898989"/>
              </a:solidFill>
            </a:endParaRPr>
          </a:p>
        </p:txBody>
      </p:sp>
      <p:sp>
        <p:nvSpPr>
          <p:cNvPr id="155653" name="标题 1"/>
          <p:cNvSpPr>
            <a:spLocks noGrp="1"/>
          </p:cNvSpPr>
          <p:nvPr>
            <p:ph type="title"/>
          </p:nvPr>
        </p:nvSpPr>
        <p:spPr/>
        <p:txBody>
          <a:bodyPr>
            <a:normAutofit fontScale="90000"/>
          </a:bodyPr>
          <a:lstStyle/>
          <a:p>
            <a:r>
              <a:rPr lang="zh-CN" altLang="zh-CN" smtClean="0"/>
              <a:t>进行循环重叠执行需要尽快解决分支问题</a:t>
            </a:r>
            <a:r>
              <a:rPr lang="en-US" altLang="zh-CN" smtClean="0"/>
              <a:t>!</a:t>
            </a:r>
            <a:endParaRPr lang="zh-CN" altLang="en-US" smtClean="0"/>
          </a:p>
        </p:txBody>
      </p:sp>
      <p:sp>
        <p:nvSpPr>
          <p:cNvPr id="155654" name="内容占位符 2"/>
          <p:cNvSpPr>
            <a:spLocks noGrp="1"/>
          </p:cNvSpPr>
          <p:nvPr>
            <p:ph idx="1"/>
          </p:nvPr>
        </p:nvSpPr>
        <p:spPr/>
        <p:txBody>
          <a:bodyPr>
            <a:normAutofit fontScale="92500" lnSpcReduction="20000"/>
          </a:bodyPr>
          <a:lstStyle/>
          <a:p>
            <a:r>
              <a:rPr lang="zh-CN" altLang="zh-CN" smtClean="0"/>
              <a:t>在循环展开的例子中，我们假设整数部件可以快速解决分支问题，以便进行循环重叠执行</a:t>
            </a:r>
            <a:r>
              <a:rPr lang="en-US" altLang="zh-CN" smtClean="0"/>
              <a:t>!  </a:t>
            </a:r>
            <a:br>
              <a:rPr lang="en-US" altLang="zh-CN" smtClean="0"/>
            </a:br>
            <a:r>
              <a:rPr lang="en-US" altLang="zh-CN" smtClean="0"/>
              <a:t/>
            </a:r>
            <a:br>
              <a:rPr lang="en-US" altLang="zh-CN" smtClean="0"/>
            </a:br>
            <a:r>
              <a:rPr lang="en-US" altLang="zh-CN" smtClean="0"/>
              <a:t>Loop:	LD		F0	0	R1</a:t>
            </a:r>
            <a:br>
              <a:rPr lang="en-US" altLang="zh-CN" smtClean="0"/>
            </a:br>
            <a:r>
              <a:rPr lang="en-US" altLang="zh-CN" smtClean="0"/>
              <a:t>		MULTD	F4	F0	F2</a:t>
            </a:r>
            <a:br>
              <a:rPr lang="en-US" altLang="zh-CN" smtClean="0"/>
            </a:br>
            <a:r>
              <a:rPr lang="en-US" altLang="zh-CN" smtClean="0"/>
              <a:t>		SD		F4	0	R1</a:t>
            </a:r>
            <a:br>
              <a:rPr lang="en-US" altLang="zh-CN" smtClean="0"/>
            </a:br>
            <a:r>
              <a:rPr lang="en-US" altLang="zh-CN" smtClean="0"/>
              <a:t>		SUBI		R1	R1	#8</a:t>
            </a:r>
            <a:br>
              <a:rPr lang="en-US" altLang="zh-CN" smtClean="0"/>
            </a:br>
            <a:r>
              <a:rPr lang="en-US" altLang="zh-CN" smtClean="0"/>
              <a:t>		BNEZ		R1	Loop</a:t>
            </a:r>
          </a:p>
          <a:p>
            <a:r>
              <a:rPr lang="zh-CN" altLang="zh-CN" smtClean="0"/>
              <a:t>如果分支依赖于</a:t>
            </a:r>
            <a:r>
              <a:rPr lang="en-US" altLang="zh-CN" smtClean="0"/>
              <a:t>multd,</a:t>
            </a:r>
            <a:r>
              <a:rPr lang="zh-CN" altLang="zh-CN" smtClean="0"/>
              <a:t>怎么办</a:t>
            </a:r>
            <a:r>
              <a:rPr lang="en-US" altLang="zh-CN" smtClean="0"/>
              <a:t>??</a:t>
            </a:r>
          </a:p>
          <a:p>
            <a:pPr lvl="1"/>
            <a:r>
              <a:rPr lang="zh-CN" altLang="zh-CN" smtClean="0"/>
              <a:t>需要能预测分支方向</a:t>
            </a:r>
            <a:endParaRPr lang="en-US" altLang="zh-CN" smtClean="0"/>
          </a:p>
          <a:p>
            <a:pPr lvl="1"/>
            <a:r>
              <a:rPr lang="zh-CN" altLang="zh-CN" smtClean="0"/>
              <a:t>如果分支成功，我们就可以重叠执行循环</a:t>
            </a:r>
          </a:p>
          <a:p>
            <a:r>
              <a:rPr lang="zh-CN" altLang="zh-CN" smtClean="0"/>
              <a:t>对于</a:t>
            </a:r>
            <a:r>
              <a:rPr lang="en-US" altLang="zh-CN" smtClean="0"/>
              <a:t>superscalar</a:t>
            </a:r>
            <a:r>
              <a:rPr lang="zh-CN" altLang="zh-CN" smtClean="0"/>
              <a:t>机器这一问题更加突出</a:t>
            </a:r>
          </a:p>
          <a:p>
            <a:endParaRPr lang="zh-CN" altLang="en-US" smtClean="0"/>
          </a:p>
        </p:txBody>
      </p:sp>
    </p:spTree>
    <p:extLst>
      <p:ext uri="{BB962C8B-B14F-4D97-AF65-F5344CB8AC3E}">
        <p14:creationId xmlns:p14="http://schemas.microsoft.com/office/powerpoint/2010/main" val="131832743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F385983-278A-41F5-94DF-D30842981387}"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56675"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56676"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6E5F5D8-5136-480B-974E-7F8207D958F7}"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142</a:t>
            </a:fld>
            <a:endParaRPr lang="zh-CN" altLang="zh-CN" sz="1200">
              <a:solidFill>
                <a:srgbClr val="898989"/>
              </a:solidFill>
            </a:endParaRPr>
          </a:p>
        </p:txBody>
      </p:sp>
      <p:sp>
        <p:nvSpPr>
          <p:cNvPr id="156677" name="标题 1"/>
          <p:cNvSpPr>
            <a:spLocks noGrp="1"/>
          </p:cNvSpPr>
          <p:nvPr>
            <p:ph type="title"/>
          </p:nvPr>
        </p:nvSpPr>
        <p:spPr/>
        <p:txBody>
          <a:bodyPr/>
          <a:lstStyle/>
          <a:p>
            <a:r>
              <a:rPr lang="zh-CN" altLang="zh-CN" smtClean="0"/>
              <a:t>控制相关的动态解决技术</a:t>
            </a:r>
            <a:endParaRPr lang="zh-CN" altLang="en-US" smtClean="0"/>
          </a:p>
        </p:txBody>
      </p:sp>
      <p:sp>
        <p:nvSpPr>
          <p:cNvPr id="156678" name="内容占位符 2"/>
          <p:cNvSpPr>
            <a:spLocks noGrp="1"/>
          </p:cNvSpPr>
          <p:nvPr>
            <p:ph idx="1"/>
          </p:nvPr>
        </p:nvSpPr>
        <p:spPr/>
        <p:txBody>
          <a:bodyPr>
            <a:normAutofit fontScale="92500" lnSpcReduction="10000"/>
          </a:bodyPr>
          <a:lstStyle/>
          <a:p>
            <a:r>
              <a:rPr lang="zh-CN" altLang="zh-CN" smtClean="0"/>
              <a:t>控制相关：</a:t>
            </a:r>
            <a:endParaRPr lang="en-US" altLang="zh-CN" smtClean="0"/>
          </a:p>
          <a:p>
            <a:pPr lvl="1"/>
            <a:r>
              <a:rPr lang="zh-CN" altLang="zh-CN" smtClean="0"/>
              <a:t>由条件转移或程序中断引起的相关，也称全局相关。</a:t>
            </a:r>
            <a:endParaRPr lang="en-US" altLang="zh-CN" smtClean="0"/>
          </a:p>
          <a:p>
            <a:pPr lvl="1"/>
            <a:r>
              <a:rPr lang="zh-CN" altLang="zh-CN" smtClean="0"/>
              <a:t>控制相关对流水线的吞吐率和效率影响相对于数据相关要大得多</a:t>
            </a:r>
            <a:endParaRPr lang="en-US" altLang="zh-CN" smtClean="0"/>
          </a:p>
          <a:p>
            <a:pPr lvl="2"/>
            <a:r>
              <a:rPr lang="zh-CN" altLang="zh-CN" smtClean="0"/>
              <a:t>条件指令在一般程序中所占的比例相当大</a:t>
            </a:r>
            <a:endParaRPr lang="en-US" altLang="zh-CN" smtClean="0"/>
          </a:p>
          <a:p>
            <a:pPr lvl="2"/>
            <a:r>
              <a:rPr lang="zh-CN" altLang="zh-CN" smtClean="0"/>
              <a:t>中断虽然在程序中所占的比例不大，但中断发生在程序中的哪条指令，发生在一条指令执行过程中的哪个功能段都是不确定的</a:t>
            </a:r>
          </a:p>
          <a:p>
            <a:r>
              <a:rPr lang="zh-CN" altLang="zh-CN" smtClean="0"/>
              <a:t>处理条件转移和中断引起的控制相关的关键问题：</a:t>
            </a:r>
            <a:endParaRPr lang="en-US" altLang="zh-CN" smtClean="0"/>
          </a:p>
          <a:p>
            <a:pPr lvl="1"/>
            <a:r>
              <a:rPr lang="zh-CN" altLang="zh-CN" smtClean="0"/>
              <a:t>要确保流水线能够正常工作</a:t>
            </a:r>
            <a:endParaRPr lang="en-US" altLang="zh-CN" smtClean="0"/>
          </a:p>
          <a:p>
            <a:pPr lvl="1"/>
            <a:r>
              <a:rPr lang="zh-CN" altLang="zh-CN" smtClean="0"/>
              <a:t>减少因断流引起的吞吐率和效率的下降</a:t>
            </a:r>
          </a:p>
          <a:p>
            <a:endParaRPr lang="zh-CN" altLang="en-US" dirty="0" smtClean="0"/>
          </a:p>
        </p:txBody>
      </p:sp>
    </p:spTree>
    <p:extLst>
      <p:ext uri="{BB962C8B-B14F-4D97-AF65-F5344CB8AC3E}">
        <p14:creationId xmlns:p14="http://schemas.microsoft.com/office/powerpoint/2010/main" val="50636562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ext Box 2"/>
          <p:cNvSpPr txBox="1">
            <a:spLocks noChangeArrowheads="1"/>
          </p:cNvSpPr>
          <p:nvPr/>
        </p:nvSpPr>
        <p:spPr bwMode="auto">
          <a:xfrm>
            <a:off x="293688" y="1120775"/>
            <a:ext cx="8401050" cy="5056188"/>
          </a:xfrm>
          <a:prstGeom prst="rect">
            <a:avLst/>
          </a:prstGeom>
          <a:noFill/>
          <a:ln w="9525">
            <a:noFill/>
            <a:round/>
            <a:headEnd/>
            <a:tailEnd/>
          </a:ln>
        </p:spPr>
        <p:txBody>
          <a:bodyPr/>
          <a:lstStyle/>
          <a:p>
            <a:pPr marL="228600" indent="-228600" eaLnBrk="1" hangingPunct="1">
              <a:lnSpc>
                <a:spcPct val="90000"/>
              </a:lnSpc>
              <a:spcBef>
                <a:spcPts val="1000"/>
              </a:spcBef>
              <a:buClr>
                <a:srgbClr val="000000"/>
              </a:buClr>
              <a:buSzPct val="100000"/>
              <a:buFont typeface="Arial" pitchFamily="34" charset="0"/>
              <a:buNone/>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zh-CN" altLang="zh-CN" sz="2800">
              <a:solidFill>
                <a:srgbClr val="000000"/>
              </a:solidFill>
            </a:endParaRPr>
          </a:p>
        </p:txBody>
      </p:sp>
      <p:grpSp>
        <p:nvGrpSpPr>
          <p:cNvPr id="157699" name="Group 3"/>
          <p:cNvGrpSpPr>
            <a:grpSpLocks/>
          </p:cNvGrpSpPr>
          <p:nvPr/>
        </p:nvGrpSpPr>
        <p:grpSpPr bwMode="auto">
          <a:xfrm>
            <a:off x="609600" y="1766888"/>
            <a:ext cx="7923213" cy="1524000"/>
            <a:chOff x="384" y="1113"/>
            <a:chExt cx="4991" cy="960"/>
          </a:xfrm>
        </p:grpSpPr>
        <p:sp>
          <p:nvSpPr>
            <p:cNvPr id="157705" name="Rectangle 4"/>
            <p:cNvSpPr>
              <a:spLocks noChangeArrowheads="1"/>
            </p:cNvSpPr>
            <p:nvPr/>
          </p:nvSpPr>
          <p:spPr bwMode="auto">
            <a:xfrm>
              <a:off x="384" y="1497"/>
              <a:ext cx="431" cy="191"/>
            </a:xfrm>
            <a:prstGeom prst="rect">
              <a:avLst/>
            </a:prstGeom>
            <a:noFill/>
            <a:ln w="12600" cap="sq">
              <a:solidFill>
                <a:srgbClr val="000000"/>
              </a:solidFill>
              <a:miter lim="800000"/>
              <a:headEnd/>
              <a:tailEnd/>
            </a:ln>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pitchFamily="34" charset="0"/>
                </a:rPr>
                <a:t>i-1</a:t>
              </a:r>
            </a:p>
          </p:txBody>
        </p:sp>
        <p:sp>
          <p:nvSpPr>
            <p:cNvPr id="157706" name="Rectangle 5"/>
            <p:cNvSpPr>
              <a:spLocks noChangeArrowheads="1"/>
            </p:cNvSpPr>
            <p:nvPr/>
          </p:nvSpPr>
          <p:spPr bwMode="auto">
            <a:xfrm>
              <a:off x="961" y="1502"/>
              <a:ext cx="431" cy="191"/>
            </a:xfrm>
            <a:prstGeom prst="rect">
              <a:avLst/>
            </a:prstGeom>
            <a:noFill/>
            <a:ln w="12600" cap="sq">
              <a:solidFill>
                <a:srgbClr val="000000"/>
              </a:solidFill>
              <a:miter lim="800000"/>
              <a:headEnd/>
              <a:tailEnd/>
            </a:ln>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pitchFamily="34" charset="0"/>
                </a:rPr>
                <a:t>i</a:t>
              </a:r>
            </a:p>
          </p:txBody>
        </p:sp>
        <p:sp>
          <p:nvSpPr>
            <p:cNvPr id="157707" name="Rectangle 6"/>
            <p:cNvSpPr>
              <a:spLocks noChangeArrowheads="1"/>
            </p:cNvSpPr>
            <p:nvPr/>
          </p:nvSpPr>
          <p:spPr bwMode="auto">
            <a:xfrm>
              <a:off x="1632" y="1209"/>
              <a:ext cx="431" cy="191"/>
            </a:xfrm>
            <a:prstGeom prst="rect">
              <a:avLst/>
            </a:prstGeom>
            <a:noFill/>
            <a:ln w="12600" cap="sq">
              <a:solidFill>
                <a:srgbClr val="000000"/>
              </a:solidFill>
              <a:miter lim="800000"/>
              <a:headEnd/>
              <a:tailEnd/>
            </a:ln>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pitchFamily="34" charset="0"/>
                </a:rPr>
                <a:t>i+1</a:t>
              </a:r>
            </a:p>
          </p:txBody>
        </p:sp>
        <p:sp>
          <p:nvSpPr>
            <p:cNvPr id="157708" name="Rectangle 7"/>
            <p:cNvSpPr>
              <a:spLocks noChangeArrowheads="1"/>
            </p:cNvSpPr>
            <p:nvPr/>
          </p:nvSpPr>
          <p:spPr bwMode="auto">
            <a:xfrm>
              <a:off x="2261" y="1203"/>
              <a:ext cx="431" cy="191"/>
            </a:xfrm>
            <a:prstGeom prst="rect">
              <a:avLst/>
            </a:prstGeom>
            <a:noFill/>
            <a:ln w="12600" cap="sq">
              <a:solidFill>
                <a:srgbClr val="000000"/>
              </a:solidFill>
              <a:miter lim="800000"/>
              <a:headEnd/>
              <a:tailEnd/>
            </a:ln>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pitchFamily="34" charset="0"/>
                </a:rPr>
                <a:t>i+2</a:t>
              </a:r>
            </a:p>
          </p:txBody>
        </p:sp>
        <p:sp>
          <p:nvSpPr>
            <p:cNvPr id="157709" name="Rectangle 8"/>
            <p:cNvSpPr>
              <a:spLocks noChangeArrowheads="1"/>
            </p:cNvSpPr>
            <p:nvPr/>
          </p:nvSpPr>
          <p:spPr bwMode="auto">
            <a:xfrm>
              <a:off x="3210" y="1209"/>
              <a:ext cx="431" cy="191"/>
            </a:xfrm>
            <a:prstGeom prst="rect">
              <a:avLst/>
            </a:prstGeom>
            <a:noFill/>
            <a:ln w="12600" cap="sq">
              <a:solidFill>
                <a:srgbClr val="000000"/>
              </a:solidFill>
              <a:miter lim="800000"/>
              <a:headEnd/>
              <a:tailEnd/>
            </a:ln>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pitchFamily="34" charset="0"/>
                </a:rPr>
                <a:t>i+k-3</a:t>
              </a:r>
            </a:p>
          </p:txBody>
        </p:sp>
        <p:sp>
          <p:nvSpPr>
            <p:cNvPr id="157710" name="Rectangle 9"/>
            <p:cNvSpPr>
              <a:spLocks noChangeArrowheads="1"/>
            </p:cNvSpPr>
            <p:nvPr/>
          </p:nvSpPr>
          <p:spPr bwMode="auto">
            <a:xfrm>
              <a:off x="1632" y="1881"/>
              <a:ext cx="431" cy="191"/>
            </a:xfrm>
            <a:prstGeom prst="rect">
              <a:avLst/>
            </a:prstGeom>
            <a:noFill/>
            <a:ln w="12600" cap="sq">
              <a:solidFill>
                <a:srgbClr val="000000"/>
              </a:solidFill>
              <a:miter lim="800000"/>
              <a:headEnd/>
              <a:tailEnd/>
            </a:ln>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pitchFamily="34" charset="0"/>
                </a:rPr>
                <a:t>p+1</a:t>
              </a:r>
            </a:p>
          </p:txBody>
        </p:sp>
        <p:sp>
          <p:nvSpPr>
            <p:cNvPr id="157711" name="Rectangle 10"/>
            <p:cNvSpPr>
              <a:spLocks noChangeArrowheads="1"/>
            </p:cNvSpPr>
            <p:nvPr/>
          </p:nvSpPr>
          <p:spPr bwMode="auto">
            <a:xfrm>
              <a:off x="2256" y="1881"/>
              <a:ext cx="431" cy="191"/>
            </a:xfrm>
            <a:prstGeom prst="rect">
              <a:avLst/>
            </a:prstGeom>
            <a:noFill/>
            <a:ln w="12600" cap="sq">
              <a:solidFill>
                <a:srgbClr val="000000"/>
              </a:solidFill>
              <a:miter lim="800000"/>
              <a:headEnd/>
              <a:tailEnd/>
            </a:ln>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pitchFamily="34" charset="0"/>
                </a:rPr>
                <a:t>p+2</a:t>
              </a:r>
            </a:p>
          </p:txBody>
        </p:sp>
        <p:sp>
          <p:nvSpPr>
            <p:cNvPr id="157712" name="Rectangle 11"/>
            <p:cNvSpPr>
              <a:spLocks noChangeArrowheads="1"/>
            </p:cNvSpPr>
            <p:nvPr/>
          </p:nvSpPr>
          <p:spPr bwMode="auto">
            <a:xfrm>
              <a:off x="3216" y="1881"/>
              <a:ext cx="431" cy="191"/>
            </a:xfrm>
            <a:prstGeom prst="rect">
              <a:avLst/>
            </a:prstGeom>
            <a:noFill/>
            <a:ln w="12600" cap="sq">
              <a:solidFill>
                <a:srgbClr val="000000"/>
              </a:solidFill>
              <a:miter lim="800000"/>
              <a:headEnd/>
              <a:tailEnd/>
            </a:ln>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pitchFamily="34" charset="0"/>
                </a:rPr>
                <a:t>p+k-3</a:t>
              </a:r>
            </a:p>
          </p:txBody>
        </p:sp>
        <p:sp>
          <p:nvSpPr>
            <p:cNvPr id="157713" name="Rectangle 12"/>
            <p:cNvSpPr>
              <a:spLocks noChangeArrowheads="1"/>
            </p:cNvSpPr>
            <p:nvPr/>
          </p:nvSpPr>
          <p:spPr bwMode="auto">
            <a:xfrm>
              <a:off x="3936" y="1209"/>
              <a:ext cx="431" cy="191"/>
            </a:xfrm>
            <a:prstGeom prst="rect">
              <a:avLst/>
            </a:prstGeom>
            <a:noFill/>
            <a:ln w="12600" cap="sq">
              <a:solidFill>
                <a:srgbClr val="000000"/>
              </a:solidFill>
              <a:miter lim="800000"/>
              <a:headEnd/>
              <a:tailEnd/>
            </a:ln>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pitchFamily="34" charset="0"/>
                </a:rPr>
                <a:t>i+k-2</a:t>
              </a:r>
            </a:p>
          </p:txBody>
        </p:sp>
        <p:sp>
          <p:nvSpPr>
            <p:cNvPr id="157714" name="Rectangle 13"/>
            <p:cNvSpPr>
              <a:spLocks noChangeArrowheads="1"/>
            </p:cNvSpPr>
            <p:nvPr/>
          </p:nvSpPr>
          <p:spPr bwMode="auto">
            <a:xfrm>
              <a:off x="3936" y="1881"/>
              <a:ext cx="431" cy="191"/>
            </a:xfrm>
            <a:prstGeom prst="rect">
              <a:avLst/>
            </a:prstGeom>
            <a:noFill/>
            <a:ln w="12600" cap="sq">
              <a:solidFill>
                <a:srgbClr val="000000"/>
              </a:solidFill>
              <a:miter lim="800000"/>
              <a:headEnd/>
              <a:tailEnd/>
            </a:ln>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pitchFamily="34" charset="0"/>
                </a:rPr>
                <a:t>p+k-2</a:t>
              </a:r>
            </a:p>
          </p:txBody>
        </p:sp>
        <p:sp>
          <p:nvSpPr>
            <p:cNvPr id="157715" name="Line 14"/>
            <p:cNvSpPr>
              <a:spLocks noChangeShapeType="1"/>
            </p:cNvSpPr>
            <p:nvPr/>
          </p:nvSpPr>
          <p:spPr bwMode="auto">
            <a:xfrm>
              <a:off x="4377" y="1296"/>
              <a:ext cx="287" cy="0"/>
            </a:xfrm>
            <a:prstGeom prst="line">
              <a:avLst/>
            </a:prstGeom>
            <a:noFill/>
            <a:ln w="12600" cap="sq">
              <a:solidFill>
                <a:srgbClr val="000000"/>
              </a:solidFill>
              <a:miter lim="800000"/>
              <a:headEnd/>
              <a:tailEnd type="triangle" w="med" len="med"/>
            </a:ln>
          </p:spPr>
          <p:txBody>
            <a:bodyPr/>
            <a:lstStyle/>
            <a:p>
              <a:endParaRPr lang="zh-CN" altLang="en-US"/>
            </a:p>
          </p:txBody>
        </p:sp>
        <p:sp>
          <p:nvSpPr>
            <p:cNvPr id="157716" name="Text Box 15"/>
            <p:cNvSpPr txBox="1">
              <a:spLocks noChangeArrowheads="1"/>
            </p:cNvSpPr>
            <p:nvPr/>
          </p:nvSpPr>
          <p:spPr bwMode="auto">
            <a:xfrm>
              <a:off x="4704" y="1113"/>
              <a:ext cx="671" cy="231"/>
            </a:xfrm>
            <a:prstGeom prst="rect">
              <a:avLst/>
            </a:prstGeom>
            <a:noFill/>
            <a:ln w="9525">
              <a:noFill/>
              <a:round/>
              <a:headEnd/>
              <a:tailEnd/>
            </a:ln>
          </p:spPr>
          <p:txBody>
            <a:bodyPr lIns="90000" tIns="46800" rIns="90000" bIns="46800">
              <a:spAutoFit/>
            </a:bodyPr>
            <a:lstStyle/>
            <a:p>
              <a:pPr eaLnBrk="1" hangingPunct="1">
                <a:spcBef>
                  <a:spcPts val="1125"/>
                </a:spcBef>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pitchFamily="34" charset="0"/>
                </a:rPr>
                <a:t>Output</a:t>
              </a:r>
            </a:p>
          </p:txBody>
        </p:sp>
        <p:sp>
          <p:nvSpPr>
            <p:cNvPr id="157717" name="Line 16"/>
            <p:cNvSpPr>
              <a:spLocks noChangeShapeType="1"/>
            </p:cNvSpPr>
            <p:nvPr/>
          </p:nvSpPr>
          <p:spPr bwMode="auto">
            <a:xfrm flipV="1">
              <a:off x="1440" y="1304"/>
              <a:ext cx="143" cy="193"/>
            </a:xfrm>
            <a:prstGeom prst="line">
              <a:avLst/>
            </a:prstGeom>
            <a:noFill/>
            <a:ln w="12600" cap="sq">
              <a:solidFill>
                <a:srgbClr val="000000"/>
              </a:solidFill>
              <a:miter lim="800000"/>
              <a:headEnd/>
              <a:tailEnd/>
            </a:ln>
          </p:spPr>
          <p:txBody>
            <a:bodyPr/>
            <a:lstStyle/>
            <a:p>
              <a:endParaRPr lang="zh-CN" altLang="en-US"/>
            </a:p>
          </p:txBody>
        </p:sp>
        <p:sp>
          <p:nvSpPr>
            <p:cNvPr id="157718" name="Line 17"/>
            <p:cNvSpPr>
              <a:spLocks noChangeShapeType="1"/>
            </p:cNvSpPr>
            <p:nvPr/>
          </p:nvSpPr>
          <p:spPr bwMode="auto">
            <a:xfrm>
              <a:off x="2064" y="1305"/>
              <a:ext cx="191" cy="0"/>
            </a:xfrm>
            <a:prstGeom prst="line">
              <a:avLst/>
            </a:prstGeom>
            <a:noFill/>
            <a:ln w="12600" cap="sq">
              <a:solidFill>
                <a:srgbClr val="000000"/>
              </a:solidFill>
              <a:miter lim="800000"/>
              <a:headEnd/>
              <a:tailEnd/>
            </a:ln>
          </p:spPr>
          <p:txBody>
            <a:bodyPr/>
            <a:lstStyle/>
            <a:p>
              <a:endParaRPr lang="zh-CN" altLang="en-US"/>
            </a:p>
          </p:txBody>
        </p:sp>
        <p:sp>
          <p:nvSpPr>
            <p:cNvPr id="157719" name="Line 18"/>
            <p:cNvSpPr>
              <a:spLocks noChangeShapeType="1"/>
            </p:cNvSpPr>
            <p:nvPr/>
          </p:nvSpPr>
          <p:spPr bwMode="auto">
            <a:xfrm>
              <a:off x="2688" y="1305"/>
              <a:ext cx="143" cy="0"/>
            </a:xfrm>
            <a:prstGeom prst="line">
              <a:avLst/>
            </a:prstGeom>
            <a:noFill/>
            <a:ln w="12600" cap="sq">
              <a:solidFill>
                <a:srgbClr val="000000"/>
              </a:solidFill>
              <a:miter lim="800000"/>
              <a:headEnd/>
              <a:tailEnd/>
            </a:ln>
          </p:spPr>
          <p:txBody>
            <a:bodyPr/>
            <a:lstStyle/>
            <a:p>
              <a:endParaRPr lang="zh-CN" altLang="en-US"/>
            </a:p>
          </p:txBody>
        </p:sp>
        <p:sp>
          <p:nvSpPr>
            <p:cNvPr id="157720" name="Line 19"/>
            <p:cNvSpPr>
              <a:spLocks noChangeShapeType="1"/>
            </p:cNvSpPr>
            <p:nvPr/>
          </p:nvSpPr>
          <p:spPr bwMode="auto">
            <a:xfrm>
              <a:off x="3024" y="1309"/>
              <a:ext cx="191" cy="0"/>
            </a:xfrm>
            <a:prstGeom prst="line">
              <a:avLst/>
            </a:prstGeom>
            <a:noFill/>
            <a:ln w="12600" cap="sq">
              <a:solidFill>
                <a:srgbClr val="000000"/>
              </a:solidFill>
              <a:miter lim="800000"/>
              <a:headEnd/>
              <a:tailEnd/>
            </a:ln>
          </p:spPr>
          <p:txBody>
            <a:bodyPr/>
            <a:lstStyle/>
            <a:p>
              <a:endParaRPr lang="zh-CN" altLang="en-US"/>
            </a:p>
          </p:txBody>
        </p:sp>
        <p:sp>
          <p:nvSpPr>
            <p:cNvPr id="157721" name="Line 20"/>
            <p:cNvSpPr>
              <a:spLocks noChangeShapeType="1"/>
            </p:cNvSpPr>
            <p:nvPr/>
          </p:nvSpPr>
          <p:spPr bwMode="auto">
            <a:xfrm>
              <a:off x="3648" y="1305"/>
              <a:ext cx="287" cy="0"/>
            </a:xfrm>
            <a:prstGeom prst="line">
              <a:avLst/>
            </a:prstGeom>
            <a:noFill/>
            <a:ln w="12600" cap="sq">
              <a:solidFill>
                <a:srgbClr val="000000"/>
              </a:solidFill>
              <a:miter lim="800000"/>
              <a:headEnd/>
              <a:tailEnd/>
            </a:ln>
          </p:spPr>
          <p:txBody>
            <a:bodyPr/>
            <a:lstStyle/>
            <a:p>
              <a:endParaRPr lang="zh-CN" altLang="en-US"/>
            </a:p>
          </p:txBody>
        </p:sp>
        <p:sp>
          <p:nvSpPr>
            <p:cNvPr id="157722" name="Line 21"/>
            <p:cNvSpPr>
              <a:spLocks noChangeShapeType="1"/>
            </p:cNvSpPr>
            <p:nvPr/>
          </p:nvSpPr>
          <p:spPr bwMode="auto">
            <a:xfrm>
              <a:off x="1392" y="1641"/>
              <a:ext cx="239" cy="335"/>
            </a:xfrm>
            <a:prstGeom prst="line">
              <a:avLst/>
            </a:prstGeom>
            <a:noFill/>
            <a:ln w="12600" cap="sq">
              <a:solidFill>
                <a:srgbClr val="000000"/>
              </a:solidFill>
              <a:miter lim="800000"/>
              <a:headEnd/>
              <a:tailEnd/>
            </a:ln>
          </p:spPr>
          <p:txBody>
            <a:bodyPr/>
            <a:lstStyle/>
            <a:p>
              <a:endParaRPr lang="zh-CN" altLang="en-US"/>
            </a:p>
          </p:txBody>
        </p:sp>
        <p:sp>
          <p:nvSpPr>
            <p:cNvPr id="157723" name="Line 22"/>
            <p:cNvSpPr>
              <a:spLocks noChangeShapeType="1"/>
            </p:cNvSpPr>
            <p:nvPr/>
          </p:nvSpPr>
          <p:spPr bwMode="auto">
            <a:xfrm>
              <a:off x="2064" y="1977"/>
              <a:ext cx="191" cy="0"/>
            </a:xfrm>
            <a:prstGeom prst="line">
              <a:avLst/>
            </a:prstGeom>
            <a:noFill/>
            <a:ln w="12600" cap="sq">
              <a:solidFill>
                <a:srgbClr val="000000"/>
              </a:solidFill>
              <a:miter lim="800000"/>
              <a:headEnd/>
              <a:tailEnd/>
            </a:ln>
          </p:spPr>
          <p:txBody>
            <a:bodyPr/>
            <a:lstStyle/>
            <a:p>
              <a:endParaRPr lang="zh-CN" altLang="en-US"/>
            </a:p>
          </p:txBody>
        </p:sp>
        <p:sp>
          <p:nvSpPr>
            <p:cNvPr id="157724" name="Line 23"/>
            <p:cNvSpPr>
              <a:spLocks noChangeShapeType="1"/>
            </p:cNvSpPr>
            <p:nvPr/>
          </p:nvSpPr>
          <p:spPr bwMode="auto">
            <a:xfrm>
              <a:off x="2688" y="1977"/>
              <a:ext cx="191" cy="0"/>
            </a:xfrm>
            <a:prstGeom prst="line">
              <a:avLst/>
            </a:prstGeom>
            <a:noFill/>
            <a:ln w="12600" cap="sq">
              <a:solidFill>
                <a:srgbClr val="000000"/>
              </a:solidFill>
              <a:miter lim="800000"/>
              <a:headEnd/>
              <a:tailEnd/>
            </a:ln>
          </p:spPr>
          <p:txBody>
            <a:bodyPr/>
            <a:lstStyle/>
            <a:p>
              <a:endParaRPr lang="zh-CN" altLang="en-US"/>
            </a:p>
          </p:txBody>
        </p:sp>
        <p:sp>
          <p:nvSpPr>
            <p:cNvPr id="157725" name="Line 24"/>
            <p:cNvSpPr>
              <a:spLocks noChangeShapeType="1"/>
            </p:cNvSpPr>
            <p:nvPr/>
          </p:nvSpPr>
          <p:spPr bwMode="auto">
            <a:xfrm>
              <a:off x="3024" y="1977"/>
              <a:ext cx="191" cy="0"/>
            </a:xfrm>
            <a:prstGeom prst="line">
              <a:avLst/>
            </a:prstGeom>
            <a:noFill/>
            <a:ln w="12600" cap="sq">
              <a:solidFill>
                <a:srgbClr val="000000"/>
              </a:solidFill>
              <a:miter lim="800000"/>
              <a:headEnd/>
              <a:tailEnd/>
            </a:ln>
          </p:spPr>
          <p:txBody>
            <a:bodyPr/>
            <a:lstStyle/>
            <a:p>
              <a:endParaRPr lang="zh-CN" altLang="en-US"/>
            </a:p>
          </p:txBody>
        </p:sp>
        <p:sp>
          <p:nvSpPr>
            <p:cNvPr id="157726" name="Line 25"/>
            <p:cNvSpPr>
              <a:spLocks noChangeShapeType="1"/>
            </p:cNvSpPr>
            <p:nvPr/>
          </p:nvSpPr>
          <p:spPr bwMode="auto">
            <a:xfrm>
              <a:off x="3648" y="1977"/>
              <a:ext cx="287" cy="0"/>
            </a:xfrm>
            <a:prstGeom prst="line">
              <a:avLst/>
            </a:prstGeom>
            <a:noFill/>
            <a:ln w="12600" cap="sq">
              <a:solidFill>
                <a:srgbClr val="000000"/>
              </a:solidFill>
              <a:miter lim="800000"/>
              <a:headEnd/>
              <a:tailEnd/>
            </a:ln>
          </p:spPr>
          <p:txBody>
            <a:bodyPr/>
            <a:lstStyle/>
            <a:p>
              <a:endParaRPr lang="zh-CN" altLang="en-US"/>
            </a:p>
          </p:txBody>
        </p:sp>
        <p:sp>
          <p:nvSpPr>
            <p:cNvPr id="157727" name="Line 26"/>
            <p:cNvSpPr>
              <a:spLocks noChangeShapeType="1"/>
            </p:cNvSpPr>
            <p:nvPr/>
          </p:nvSpPr>
          <p:spPr bwMode="auto">
            <a:xfrm>
              <a:off x="4368" y="1977"/>
              <a:ext cx="287" cy="0"/>
            </a:xfrm>
            <a:prstGeom prst="line">
              <a:avLst/>
            </a:prstGeom>
            <a:noFill/>
            <a:ln w="12600" cap="sq">
              <a:solidFill>
                <a:srgbClr val="000000"/>
              </a:solidFill>
              <a:miter lim="800000"/>
              <a:headEnd/>
              <a:tailEnd type="triangle" w="med" len="med"/>
            </a:ln>
          </p:spPr>
          <p:txBody>
            <a:bodyPr/>
            <a:lstStyle/>
            <a:p>
              <a:endParaRPr lang="zh-CN" altLang="en-US"/>
            </a:p>
          </p:txBody>
        </p:sp>
        <p:sp>
          <p:nvSpPr>
            <p:cNvPr id="157728" name="Text Box 27"/>
            <p:cNvSpPr txBox="1">
              <a:spLocks noChangeArrowheads="1"/>
            </p:cNvSpPr>
            <p:nvPr/>
          </p:nvSpPr>
          <p:spPr bwMode="auto">
            <a:xfrm>
              <a:off x="4656" y="1842"/>
              <a:ext cx="671" cy="231"/>
            </a:xfrm>
            <a:prstGeom prst="rect">
              <a:avLst/>
            </a:prstGeom>
            <a:noFill/>
            <a:ln w="9525">
              <a:noFill/>
              <a:round/>
              <a:headEnd/>
              <a:tailEnd/>
            </a:ln>
          </p:spPr>
          <p:txBody>
            <a:bodyPr lIns="90000" tIns="46800" rIns="90000" bIns="46800">
              <a:spAutoFit/>
            </a:bodyPr>
            <a:lstStyle/>
            <a:p>
              <a:pPr eaLnBrk="1" hangingPunct="1">
                <a:spcBef>
                  <a:spcPts val="1125"/>
                </a:spcBef>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pitchFamily="34" charset="0"/>
                </a:rPr>
                <a:t>Output</a:t>
              </a:r>
            </a:p>
          </p:txBody>
        </p:sp>
      </p:grpSp>
      <p:sp>
        <p:nvSpPr>
          <p:cNvPr id="157700" name="Text Box 28"/>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1DF059D-D311-48B8-A25A-2D3926CB0AA1}"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57701" name="Text Box 29"/>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57702" name="Text Box 30"/>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EA878460-0AD7-41C4-A3AC-361529D733DD}"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143</a:t>
            </a:fld>
            <a:endParaRPr lang="zh-CN" altLang="zh-CN" sz="1200">
              <a:solidFill>
                <a:srgbClr val="898989"/>
              </a:solidFill>
            </a:endParaRPr>
          </a:p>
        </p:txBody>
      </p:sp>
      <p:sp>
        <p:nvSpPr>
          <p:cNvPr id="157703" name="标题 1"/>
          <p:cNvSpPr>
            <a:spLocks noGrp="1"/>
          </p:cNvSpPr>
          <p:nvPr>
            <p:ph type="title"/>
          </p:nvPr>
        </p:nvSpPr>
        <p:spPr/>
        <p:txBody>
          <a:bodyPr/>
          <a:lstStyle/>
          <a:p>
            <a:r>
              <a:rPr lang="zh-CN" altLang="zh-CN" smtClean="0"/>
              <a:t>分支对性能的影响</a:t>
            </a:r>
            <a:endParaRPr lang="zh-CN" altLang="en-US" smtClean="0"/>
          </a:p>
        </p:txBody>
      </p:sp>
      <p:sp>
        <p:nvSpPr>
          <p:cNvPr id="3" name="内容占位符 2"/>
          <p:cNvSpPr>
            <a:spLocks noGrp="1"/>
          </p:cNvSpPr>
          <p:nvPr>
            <p:ph idx="1"/>
          </p:nvPr>
        </p:nvSpPr>
        <p:spPr>
          <a:xfrm>
            <a:off x="457199" y="1042301"/>
            <a:ext cx="8229600" cy="5051833"/>
          </a:xfrm>
        </p:spPr>
        <p:txBody>
          <a:bodyPr>
            <a:normAutofit fontScale="92500" lnSpcReduction="10000"/>
          </a:bodyPr>
          <a:lstStyle/>
          <a:p>
            <a:r>
              <a:rPr lang="zh-CN" altLang="zh-CN" dirty="0" smtClean="0"/>
              <a:t>假设在一条有</a:t>
            </a:r>
            <a:r>
              <a:rPr lang="en-US" altLang="zh-CN" dirty="0" smtClean="0"/>
              <a:t>K</a:t>
            </a:r>
            <a:r>
              <a:rPr lang="zh-CN" altLang="zh-CN" dirty="0" smtClean="0"/>
              <a:t>段的流水线中，在最后一段才能确定目标地址</a:t>
            </a:r>
          </a:p>
          <a:p>
            <a:endParaRPr lang="en-US" altLang="zh-CN" dirty="0" smtClean="0"/>
          </a:p>
          <a:p>
            <a:endParaRPr lang="en-US" altLang="zh-CN" dirty="0" smtClean="0"/>
          </a:p>
          <a:p>
            <a:endParaRPr lang="en-US" altLang="zh-CN" dirty="0" smtClean="0"/>
          </a:p>
          <a:p>
            <a:r>
              <a:rPr lang="zh-CN" altLang="zh-CN" dirty="0" smtClean="0"/>
              <a:t>当分支方向预测错误时</a:t>
            </a:r>
            <a:endParaRPr lang="en-US" altLang="zh-CN" dirty="0" smtClean="0"/>
          </a:p>
          <a:p>
            <a:pPr lvl="1"/>
            <a:r>
              <a:rPr lang="zh-CN" altLang="zh-CN" dirty="0" smtClean="0"/>
              <a:t>流水线中有多个功能段要浪费</a:t>
            </a:r>
            <a:endParaRPr lang="en-US" altLang="zh-CN" dirty="0" smtClean="0"/>
          </a:p>
          <a:p>
            <a:pPr lvl="1"/>
            <a:r>
              <a:rPr lang="zh-CN" altLang="zh-CN" dirty="0" smtClean="0"/>
              <a:t>可能造成程序执行结果发生错误</a:t>
            </a:r>
            <a:endParaRPr lang="en-US" altLang="zh-CN" dirty="0" smtClean="0"/>
          </a:p>
          <a:p>
            <a:pPr lvl="1"/>
            <a:endParaRPr lang="en-US" altLang="zh-CN" dirty="0" smtClean="0"/>
          </a:p>
          <a:p>
            <a:pPr lvl="1"/>
            <a:r>
              <a:rPr lang="zh-CN" altLang="zh-CN" dirty="0" smtClean="0"/>
              <a:t>因此当程序沿着错误方向运行后，作废这些程序时，一定不能破坏通用寄存器和主存储器的内容。</a:t>
            </a:r>
          </a:p>
          <a:p>
            <a:endParaRPr lang="zh-CN" altLang="en-US" dirty="0"/>
          </a:p>
        </p:txBody>
      </p:sp>
    </p:spTree>
    <p:extLst>
      <p:ext uri="{BB962C8B-B14F-4D97-AF65-F5344CB8AC3E}">
        <p14:creationId xmlns:p14="http://schemas.microsoft.com/office/powerpoint/2010/main" val="134564424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A30EBAAC-76B1-4162-817E-55F9FD1364C2}"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58723"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58724"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46F945C-C6FC-4F46-AF5E-0E0A6B9AEBB1}"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144</a:t>
            </a:fld>
            <a:endParaRPr lang="zh-CN" altLang="zh-CN" sz="1200">
              <a:solidFill>
                <a:srgbClr val="898989"/>
              </a:solidFill>
            </a:endParaRPr>
          </a:p>
        </p:txBody>
      </p:sp>
      <p:sp>
        <p:nvSpPr>
          <p:cNvPr id="158725" name="标题 1"/>
          <p:cNvSpPr>
            <a:spLocks noGrp="1"/>
          </p:cNvSpPr>
          <p:nvPr>
            <p:ph type="title"/>
          </p:nvPr>
        </p:nvSpPr>
        <p:spPr/>
        <p:txBody>
          <a:bodyPr/>
          <a:lstStyle/>
          <a:p>
            <a:r>
              <a:rPr lang="zh-CN" altLang="zh-CN" smtClean="0"/>
              <a:t>条件转移指令对流水线性能的影响</a:t>
            </a:r>
            <a:endParaRPr lang="zh-CN" altLang="en-US" smtClean="0"/>
          </a:p>
        </p:txBody>
      </p:sp>
      <p:sp>
        <p:nvSpPr>
          <p:cNvPr id="158726" name="内容占位符 2"/>
          <p:cNvSpPr>
            <a:spLocks noGrp="1"/>
          </p:cNvSpPr>
          <p:nvPr>
            <p:ph idx="1"/>
          </p:nvPr>
        </p:nvSpPr>
        <p:spPr/>
        <p:txBody>
          <a:bodyPr>
            <a:normAutofit fontScale="85000" lnSpcReduction="10000"/>
          </a:bodyPr>
          <a:lstStyle/>
          <a:p>
            <a:r>
              <a:rPr lang="zh-CN" altLang="zh-CN" smtClean="0"/>
              <a:t>假设对于一条有</a:t>
            </a:r>
            <a:r>
              <a:rPr lang="en-US" altLang="zh-CN" smtClean="0"/>
              <a:t>K</a:t>
            </a:r>
            <a:r>
              <a:rPr lang="zh-CN" altLang="zh-CN" smtClean="0"/>
              <a:t>段的流水线，由于条件分支的影响，在最坏情况下，每次条件转移将造成</a:t>
            </a:r>
            <a:r>
              <a:rPr lang="en-US" altLang="zh-CN" smtClean="0"/>
              <a:t>k-1</a:t>
            </a:r>
            <a:r>
              <a:rPr lang="zh-CN" altLang="zh-CN" smtClean="0"/>
              <a:t>个时钟周期的断流。假设条件分支在一般程序中所占的比例为</a:t>
            </a:r>
            <a:r>
              <a:rPr lang="en-US" altLang="zh-CN" smtClean="0"/>
              <a:t>p, </a:t>
            </a:r>
            <a:r>
              <a:rPr lang="zh-CN" altLang="en-US" smtClean="0"/>
              <a:t>采用分支预测失败策略，</a:t>
            </a:r>
            <a:r>
              <a:rPr lang="zh-CN" altLang="zh-CN" smtClean="0"/>
              <a:t>条件成功的概率为</a:t>
            </a:r>
            <a:r>
              <a:rPr lang="en-US" altLang="zh-CN" smtClean="0"/>
              <a:t>q。</a:t>
            </a:r>
            <a:r>
              <a:rPr lang="zh-CN" altLang="zh-CN" smtClean="0"/>
              <a:t>试分析分支对流水线的影响。</a:t>
            </a:r>
          </a:p>
          <a:p>
            <a:r>
              <a:rPr lang="zh-CN" altLang="zh-CN" smtClean="0"/>
              <a:t>结论：条件转移指令对流水线的影响很大，必须采取相关措施来减少这种影响。</a:t>
            </a:r>
          </a:p>
          <a:p>
            <a:r>
              <a:rPr lang="zh-CN" altLang="zh-CN" smtClean="0"/>
              <a:t>预测可以是静态预测</a:t>
            </a:r>
            <a:r>
              <a:rPr lang="en-US" altLang="zh-CN" smtClean="0"/>
              <a:t>“Static” (at compile time) </a:t>
            </a:r>
            <a:r>
              <a:rPr lang="zh-CN" altLang="zh-CN" smtClean="0"/>
              <a:t>或动态预测 “</a:t>
            </a:r>
            <a:r>
              <a:rPr lang="en-US" altLang="zh-CN" smtClean="0"/>
              <a:t>Dynamic” (at runtime)</a:t>
            </a:r>
          </a:p>
          <a:p>
            <a:pPr lvl="1"/>
            <a:r>
              <a:rPr lang="zh-CN" altLang="zh-CN" smtClean="0"/>
              <a:t>例</a:t>
            </a:r>
            <a:r>
              <a:rPr lang="zh-CN" altLang="en-US" smtClean="0"/>
              <a:t>如</a:t>
            </a:r>
            <a:r>
              <a:rPr lang="zh-CN" altLang="zh-CN" smtClean="0"/>
              <a:t>：一个循环供循环</a:t>
            </a:r>
            <a:r>
              <a:rPr lang="en-US" altLang="zh-CN" smtClean="0"/>
              <a:t>10</a:t>
            </a:r>
            <a:r>
              <a:rPr lang="zh-CN" altLang="zh-CN" smtClean="0"/>
              <a:t>次，它将分支成功</a:t>
            </a:r>
            <a:r>
              <a:rPr lang="en-US" altLang="zh-CN" smtClean="0"/>
              <a:t>9</a:t>
            </a:r>
            <a:r>
              <a:rPr lang="zh-CN" altLang="zh-CN" smtClean="0"/>
              <a:t>次，</a:t>
            </a:r>
            <a:r>
              <a:rPr lang="en-US" altLang="zh-CN" smtClean="0"/>
              <a:t>1</a:t>
            </a:r>
            <a:r>
              <a:rPr lang="zh-CN" altLang="zh-CN" smtClean="0"/>
              <a:t>次不成功。</a:t>
            </a:r>
            <a:endParaRPr lang="en-US" altLang="zh-CN" smtClean="0"/>
          </a:p>
          <a:p>
            <a:pPr lvl="1"/>
            <a:r>
              <a:rPr lang="zh-CN" altLang="zh-CN" smtClean="0"/>
              <a:t>动态分支预测 </a:t>
            </a:r>
            <a:r>
              <a:rPr lang="en-US" altLang="zh-CN" smtClean="0"/>
              <a:t>vs. </a:t>
            </a:r>
            <a:r>
              <a:rPr lang="zh-CN" altLang="zh-CN" smtClean="0"/>
              <a:t>静态分支预测，哪个好？</a:t>
            </a:r>
          </a:p>
          <a:p>
            <a:endParaRPr lang="zh-CN" altLang="en-US" smtClean="0"/>
          </a:p>
        </p:txBody>
      </p:sp>
    </p:spTree>
    <p:extLst>
      <p:ext uri="{BB962C8B-B14F-4D97-AF65-F5344CB8AC3E}">
        <p14:creationId xmlns:p14="http://schemas.microsoft.com/office/powerpoint/2010/main" val="3349582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
          <p:cNvSpPr>
            <a:spLocks noGrp="1" noChangeArrowheads="1"/>
          </p:cNvSpPr>
          <p:nvPr>
            <p:ph type="title"/>
          </p:nvPr>
        </p:nvSpPr>
        <p:spPr/>
        <p:txBody>
          <a:bodyPr/>
          <a:lstStyle/>
          <a:p>
            <a:r>
              <a:rPr lang="zh-CN" altLang="en-US" dirty="0" smtClean="0"/>
              <a:t>分支预测</a:t>
            </a:r>
            <a:endParaRPr lang="en-US" altLang="zh-CN" dirty="0" smtClean="0"/>
          </a:p>
        </p:txBody>
      </p:sp>
      <p:sp>
        <p:nvSpPr>
          <p:cNvPr id="165891" name="Rectangle 2"/>
          <p:cNvSpPr>
            <a:spLocks noGrp="1" noChangeArrowheads="1"/>
          </p:cNvSpPr>
          <p:nvPr>
            <p:ph idx="1"/>
          </p:nvPr>
        </p:nvSpPr>
        <p:spPr/>
        <p:txBody>
          <a:bodyPr>
            <a:normAutofit fontScale="77500" lnSpcReduction="20000"/>
          </a:bodyPr>
          <a:lstStyle/>
          <a:p>
            <a:r>
              <a:rPr lang="zh-CN" altLang="zh-CN" dirty="0" smtClean="0"/>
              <a:t>分支预测对提高性能是非常重要的</a:t>
            </a:r>
            <a:endParaRPr lang="en-US" altLang="zh-CN" dirty="0" smtClean="0"/>
          </a:p>
          <a:p>
            <a:pPr lvl="1"/>
            <a:r>
              <a:rPr lang="zh-CN" altLang="en-US" dirty="0" smtClean="0"/>
              <a:t>分支预测在哪个阶段完成？</a:t>
            </a:r>
            <a:endParaRPr lang="en-US" altLang="zh-CN" dirty="0" smtClean="0"/>
          </a:p>
          <a:p>
            <a:pPr lvl="1"/>
            <a:r>
              <a:rPr lang="zh-CN" altLang="en-US" dirty="0"/>
              <a:t>预测器设计的核心问题是什么？</a:t>
            </a:r>
            <a:endParaRPr lang="en-US" altLang="zh-CN" dirty="0"/>
          </a:p>
          <a:p>
            <a:pPr lvl="1"/>
            <a:r>
              <a:rPr lang="zh-CN" altLang="en-US" dirty="0" smtClean="0"/>
              <a:t>预测器的基本结构及输入输出？</a:t>
            </a:r>
            <a:endParaRPr lang="en-US" altLang="zh-CN" dirty="0" smtClean="0"/>
          </a:p>
          <a:p>
            <a:r>
              <a:rPr lang="zh-CN" altLang="en-US" dirty="0" smtClean="0"/>
              <a:t>预测器的分类</a:t>
            </a:r>
            <a:endParaRPr lang="zh-CN" altLang="zh-CN" dirty="0" smtClean="0"/>
          </a:p>
          <a:p>
            <a:pPr lvl="1"/>
            <a:r>
              <a:rPr lang="zh-CN" altLang="zh-CN" dirty="0" smtClean="0"/>
              <a:t>基于BHT表的预测器:</a:t>
            </a:r>
          </a:p>
          <a:p>
            <a:pPr lvl="2"/>
            <a:r>
              <a:rPr lang="en-US" altLang="zh-CN" dirty="0" smtClean="0"/>
              <a:t>Basic 2-bit predictor:</a:t>
            </a:r>
          </a:p>
          <a:p>
            <a:pPr lvl="2"/>
            <a:r>
              <a:rPr lang="en-US" altLang="zh-CN" dirty="0" smtClean="0"/>
              <a:t>Correlating predictor:</a:t>
            </a:r>
          </a:p>
          <a:p>
            <a:pPr lvl="3"/>
            <a:r>
              <a:rPr lang="en-US" altLang="zh-CN" dirty="0" smtClean="0"/>
              <a:t>Multiple 2-bit predictors for each branch</a:t>
            </a:r>
          </a:p>
          <a:p>
            <a:pPr lvl="3"/>
            <a:r>
              <a:rPr lang="en-US" altLang="zh-CN" dirty="0" smtClean="0"/>
              <a:t>One for each possible combination of outcomes of preceding n branches</a:t>
            </a:r>
          </a:p>
          <a:p>
            <a:pPr lvl="2"/>
            <a:r>
              <a:rPr lang="en-US" altLang="zh-CN" dirty="0" smtClean="0"/>
              <a:t>Local predictor:</a:t>
            </a:r>
          </a:p>
          <a:p>
            <a:pPr lvl="3"/>
            <a:r>
              <a:rPr lang="en-US" altLang="zh-CN" dirty="0" smtClean="0"/>
              <a:t>Multiple 2-bit predictors for each branch</a:t>
            </a:r>
          </a:p>
          <a:p>
            <a:pPr lvl="3"/>
            <a:r>
              <a:rPr lang="en-US" altLang="zh-CN" dirty="0" smtClean="0"/>
              <a:t>One for each possible combination of outcomes for the last n occurrences of this branch</a:t>
            </a:r>
          </a:p>
          <a:p>
            <a:pPr lvl="2"/>
            <a:r>
              <a:rPr lang="en-US" altLang="zh-CN" dirty="0" smtClean="0"/>
              <a:t>Tournament predictor: Combine correlating predictor with local predictor</a:t>
            </a:r>
          </a:p>
          <a:p>
            <a:pPr lvl="1"/>
            <a:r>
              <a:rPr lang="zh-CN" altLang="zh-CN" dirty="0" smtClean="0"/>
              <a:t>基于BTB的分支预测器</a:t>
            </a:r>
          </a:p>
        </p:txBody>
      </p:sp>
      <p:sp>
        <p:nvSpPr>
          <p:cNvPr id="165892" name="文本框 2"/>
          <p:cNvSpPr txBox="1">
            <a:spLocks noChangeArrowheads="1"/>
          </p:cNvSpPr>
          <p:nvPr/>
        </p:nvSpPr>
        <p:spPr bwMode="auto">
          <a:xfrm>
            <a:off x="6948488" y="5803900"/>
            <a:ext cx="1439862" cy="369888"/>
          </a:xfrm>
          <a:prstGeom prst="rect">
            <a:avLst/>
          </a:prstGeom>
          <a:noFill/>
          <a:ln w="9525">
            <a:noFill/>
            <a:miter lim="800000"/>
            <a:headEnd/>
            <a:tailEnd/>
          </a:ln>
        </p:spPr>
        <p:txBody>
          <a:bodyPr>
            <a:spAutoFit/>
          </a:bodyPr>
          <a:lstStyle/>
          <a:p>
            <a:r>
              <a:rPr lang="en-US" altLang="zh-CN">
                <a:solidFill>
                  <a:schemeClr val="tx1"/>
                </a:solidFill>
              </a:rPr>
              <a:t>CH. 3.3</a:t>
            </a:r>
            <a:endParaRPr lang="zh-CN" altLang="en-US">
              <a:solidFill>
                <a:schemeClr val="tx1"/>
              </a:solidFill>
            </a:endParaRPr>
          </a:p>
        </p:txBody>
      </p:sp>
    </p:spTree>
    <p:extLst>
      <p:ext uri="{BB962C8B-B14F-4D97-AF65-F5344CB8AC3E}">
        <p14:creationId xmlns:p14="http://schemas.microsoft.com/office/powerpoint/2010/main" val="1577748617"/>
      </p:ext>
    </p:extLst>
  </p:cSld>
  <p:clrMapOvr>
    <a:masterClrMapping/>
  </p:clrMapOvr>
  <p:transition>
    <p:wip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标题 1"/>
          <p:cNvSpPr>
            <a:spLocks noGrp="1"/>
          </p:cNvSpPr>
          <p:nvPr>
            <p:ph type="title"/>
          </p:nvPr>
        </p:nvSpPr>
        <p:spPr/>
        <p:txBody>
          <a:bodyPr/>
          <a:lstStyle/>
          <a:p>
            <a:r>
              <a:rPr lang="en-US" altLang="zh-CN" smtClean="0"/>
              <a:t>Instruction Fetch Unit</a:t>
            </a:r>
            <a:endParaRPr lang="zh-CN" altLang="en-US" smtClean="0"/>
          </a:p>
        </p:txBody>
      </p:sp>
      <p:pic>
        <p:nvPicPr>
          <p:cNvPr id="166917" name="图片 5"/>
          <p:cNvPicPr>
            <a:picLocks noChangeAspect="1"/>
          </p:cNvPicPr>
          <p:nvPr/>
        </p:nvPicPr>
        <p:blipFill>
          <a:blip r:embed="rId2"/>
          <a:srcRect/>
          <a:stretch>
            <a:fillRect/>
          </a:stretch>
        </p:blipFill>
        <p:spPr bwMode="auto">
          <a:xfrm>
            <a:off x="755650" y="1150938"/>
            <a:ext cx="7229475" cy="5195887"/>
          </a:xfrm>
          <a:prstGeom prst="rect">
            <a:avLst/>
          </a:prstGeom>
          <a:noFill/>
          <a:ln w="9525">
            <a:noFill/>
            <a:miter lim="800000"/>
            <a:headEnd/>
            <a:tailEnd/>
          </a:ln>
        </p:spPr>
      </p:pic>
    </p:spTree>
    <p:extLst>
      <p:ext uri="{BB962C8B-B14F-4D97-AF65-F5344CB8AC3E}">
        <p14:creationId xmlns:p14="http://schemas.microsoft.com/office/powerpoint/2010/main" val="102983"/>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标题 1"/>
          <p:cNvSpPr>
            <a:spLocks noGrp="1"/>
          </p:cNvSpPr>
          <p:nvPr>
            <p:ph type="title"/>
          </p:nvPr>
        </p:nvSpPr>
        <p:spPr/>
        <p:txBody>
          <a:bodyPr/>
          <a:lstStyle/>
          <a:p>
            <a:r>
              <a:rPr lang="zh-CN" altLang="en-US" smtClean="0"/>
              <a:t>预测器的基本结构及输入输出</a:t>
            </a:r>
          </a:p>
        </p:txBody>
      </p:sp>
      <p:sp>
        <p:nvSpPr>
          <p:cNvPr id="167939" name="内容占位符 23"/>
          <p:cNvSpPr>
            <a:spLocks noGrp="1"/>
          </p:cNvSpPr>
          <p:nvPr>
            <p:ph idx="1"/>
          </p:nvPr>
        </p:nvSpPr>
        <p:spPr/>
        <p:txBody>
          <a:bodyPr/>
          <a:lstStyle/>
          <a:p>
            <a:endParaRPr lang="en-US" altLang="zh-CN" dirty="0" smtClean="0"/>
          </a:p>
          <a:p>
            <a:endParaRPr lang="en-US" altLang="zh-CN" dirty="0" smtClean="0"/>
          </a:p>
          <a:p>
            <a:endParaRPr lang="en-US" altLang="zh-CN" dirty="0" smtClean="0"/>
          </a:p>
          <a:p>
            <a:endParaRPr lang="en-US" altLang="zh-CN" dirty="0" smtClean="0"/>
          </a:p>
          <a:p>
            <a:r>
              <a:rPr lang="zh-CN" altLang="en-US" dirty="0" smtClean="0"/>
              <a:t>根据</a:t>
            </a:r>
            <a:r>
              <a:rPr lang="en-US" altLang="zh-CN" dirty="0" smtClean="0"/>
              <a:t>outcomes</a:t>
            </a:r>
            <a:r>
              <a:rPr lang="zh-CN" altLang="en-US" dirty="0" smtClean="0"/>
              <a:t>来更新状态信息</a:t>
            </a:r>
            <a:endParaRPr lang="en-US" altLang="zh-CN" dirty="0" smtClean="0"/>
          </a:p>
          <a:p>
            <a:r>
              <a:rPr lang="zh-CN" altLang="en-US" dirty="0" smtClean="0"/>
              <a:t>使用</a:t>
            </a:r>
            <a:r>
              <a:rPr lang="en-US" altLang="zh-CN" dirty="0" smtClean="0"/>
              <a:t>FSM</a:t>
            </a:r>
            <a:r>
              <a:rPr lang="zh-CN" altLang="en-US" dirty="0" smtClean="0"/>
              <a:t>来完成决策</a:t>
            </a:r>
            <a:endParaRPr lang="en-US" altLang="zh-CN" dirty="0" smtClean="0"/>
          </a:p>
          <a:p>
            <a:pPr lvl="1"/>
            <a:r>
              <a:rPr lang="zh-CN" altLang="en-US" dirty="0" smtClean="0"/>
              <a:t>根据</a:t>
            </a:r>
            <a:r>
              <a:rPr lang="en-US" altLang="zh-CN" dirty="0" smtClean="0"/>
              <a:t>Branch History</a:t>
            </a:r>
            <a:r>
              <a:rPr lang="zh-CN" altLang="en-US" dirty="0" smtClean="0"/>
              <a:t>和</a:t>
            </a:r>
            <a:r>
              <a:rPr lang="en-US" altLang="zh-CN" dirty="0" smtClean="0"/>
              <a:t>PC</a:t>
            </a:r>
            <a:r>
              <a:rPr lang="zh-CN" altLang="en-US" dirty="0" smtClean="0"/>
              <a:t>来选择状态</a:t>
            </a:r>
            <a:endParaRPr lang="en-US" altLang="zh-CN" dirty="0" smtClean="0"/>
          </a:p>
          <a:p>
            <a:pPr lvl="1"/>
            <a:r>
              <a:rPr lang="zh-CN" altLang="en-US" dirty="0" smtClean="0"/>
              <a:t>由状态决定输出</a:t>
            </a:r>
          </a:p>
        </p:txBody>
      </p:sp>
      <p:grpSp>
        <p:nvGrpSpPr>
          <p:cNvPr id="167942" name="组合 24"/>
          <p:cNvGrpSpPr>
            <a:grpSpLocks/>
          </p:cNvGrpSpPr>
          <p:nvPr/>
        </p:nvGrpSpPr>
        <p:grpSpPr bwMode="auto">
          <a:xfrm>
            <a:off x="2233613" y="1397000"/>
            <a:ext cx="4675187" cy="1920875"/>
            <a:chOff x="2417320" y="1868024"/>
            <a:chExt cx="4674960" cy="1921016"/>
          </a:xfrm>
        </p:grpSpPr>
        <p:sp>
          <p:nvSpPr>
            <p:cNvPr id="167943" name="矩形 9"/>
            <p:cNvSpPr>
              <a:spLocks noChangeArrowheads="1"/>
            </p:cNvSpPr>
            <p:nvPr/>
          </p:nvSpPr>
          <p:spPr bwMode="auto">
            <a:xfrm>
              <a:off x="3986722" y="1916832"/>
              <a:ext cx="1584970" cy="1872208"/>
            </a:xfrm>
            <a:prstGeom prst="rect">
              <a:avLst/>
            </a:prstGeom>
            <a:solidFill>
              <a:srgbClr val="00B0F0"/>
            </a:solidFill>
            <a:ln w="9525" algn="ctr">
              <a:solidFill>
                <a:schemeClr val="tx1"/>
              </a:solidFill>
              <a:round/>
              <a:headEnd/>
              <a:tailEnd/>
            </a:ln>
          </p:spPr>
          <p:txBody>
            <a:bodyPr/>
            <a:lstStyle/>
            <a:p>
              <a:pPr>
                <a:buClr>
                  <a:srgbClr val="000000"/>
                </a:buClr>
                <a:buSzPct val="100000"/>
                <a:buFont typeface="Times New Roman" pitchFamily="18" charset="0"/>
                <a:buNone/>
              </a:pPr>
              <a:r>
                <a:rPr lang="zh-CN" altLang="en-US" sz="2800"/>
                <a:t>预测器</a:t>
              </a:r>
              <a:endParaRPr lang="en-US" altLang="zh-CN" sz="2800"/>
            </a:p>
            <a:p>
              <a:pPr>
                <a:buClr>
                  <a:srgbClr val="000000"/>
                </a:buClr>
                <a:buSzPct val="100000"/>
                <a:buFont typeface="Times New Roman" pitchFamily="18" charset="0"/>
                <a:buNone/>
              </a:pPr>
              <a:r>
                <a:rPr lang="en-US" altLang="zh-CN" sz="2800"/>
                <a:t>--</a:t>
              </a:r>
              <a:r>
                <a:rPr lang="zh-CN" altLang="en-US" sz="2000"/>
                <a:t>状态信息</a:t>
              </a:r>
              <a:endParaRPr lang="en-US" altLang="zh-CN" sz="2000"/>
            </a:p>
            <a:p>
              <a:pPr>
                <a:buClr>
                  <a:srgbClr val="000000"/>
                </a:buClr>
                <a:buSzPct val="100000"/>
              </a:pPr>
              <a:r>
                <a:rPr lang="en-US" altLang="zh-CN" sz="2000"/>
                <a:t>--</a:t>
              </a:r>
              <a:r>
                <a:rPr lang="zh-CN" altLang="en-US" sz="2000"/>
                <a:t>决策机制</a:t>
              </a:r>
            </a:p>
          </p:txBody>
        </p:sp>
        <p:sp>
          <p:nvSpPr>
            <p:cNvPr id="167944" name="右箭头 12"/>
            <p:cNvSpPr>
              <a:spLocks noChangeArrowheads="1"/>
            </p:cNvSpPr>
            <p:nvPr/>
          </p:nvSpPr>
          <p:spPr bwMode="auto">
            <a:xfrm>
              <a:off x="2483769" y="3429000"/>
              <a:ext cx="1511374" cy="360040"/>
            </a:xfrm>
            <a:prstGeom prst="rightArrow">
              <a:avLst>
                <a:gd name="adj1" fmla="val 50000"/>
                <a:gd name="adj2" fmla="val 50004"/>
              </a:avLst>
            </a:prstGeom>
            <a:solidFill>
              <a:schemeClr val="bg1"/>
            </a:solidFill>
            <a:ln w="9525" algn="ctr">
              <a:solidFill>
                <a:schemeClr val="tx1"/>
              </a:solidFill>
              <a:round/>
              <a:headEnd/>
              <a:tailEnd/>
            </a:ln>
          </p:spPr>
          <p:txBody>
            <a:bodyPr/>
            <a:lstStyle/>
            <a:p>
              <a:pPr>
                <a:buClr>
                  <a:srgbClr val="000000"/>
                </a:buClr>
                <a:buSzPct val="100000"/>
                <a:buFont typeface="Times New Roman" pitchFamily="18" charset="0"/>
                <a:buNone/>
              </a:pPr>
              <a:endParaRPr lang="zh-CN" altLang="en-US"/>
            </a:p>
          </p:txBody>
        </p:sp>
        <p:sp>
          <p:nvSpPr>
            <p:cNvPr id="167945" name="右箭头 13"/>
            <p:cNvSpPr>
              <a:spLocks noChangeArrowheads="1"/>
            </p:cNvSpPr>
            <p:nvPr/>
          </p:nvSpPr>
          <p:spPr bwMode="auto">
            <a:xfrm>
              <a:off x="2448275" y="2672916"/>
              <a:ext cx="1511374" cy="360040"/>
            </a:xfrm>
            <a:prstGeom prst="rightArrow">
              <a:avLst>
                <a:gd name="adj1" fmla="val 50000"/>
                <a:gd name="adj2" fmla="val 50004"/>
              </a:avLst>
            </a:prstGeom>
            <a:solidFill>
              <a:schemeClr val="bg1"/>
            </a:solidFill>
            <a:ln w="9525" algn="ctr">
              <a:solidFill>
                <a:schemeClr val="tx1"/>
              </a:solidFill>
              <a:round/>
              <a:headEnd/>
              <a:tailEnd/>
            </a:ln>
          </p:spPr>
          <p:txBody>
            <a:bodyPr/>
            <a:lstStyle/>
            <a:p>
              <a:pPr>
                <a:buClr>
                  <a:srgbClr val="000000"/>
                </a:buClr>
                <a:buSzPct val="100000"/>
                <a:buFont typeface="Times New Roman" pitchFamily="18" charset="0"/>
                <a:buNone/>
              </a:pPr>
              <a:endParaRPr lang="zh-CN" altLang="en-US"/>
            </a:p>
          </p:txBody>
        </p:sp>
        <p:cxnSp>
          <p:nvCxnSpPr>
            <p:cNvPr id="167946" name="直接箭头连接符 15"/>
            <p:cNvCxnSpPr>
              <a:cxnSpLocks noChangeShapeType="1"/>
            </p:cNvCxnSpPr>
            <p:nvPr/>
          </p:nvCxnSpPr>
          <p:spPr bwMode="auto">
            <a:xfrm>
              <a:off x="2483769" y="2204864"/>
              <a:ext cx="1502953" cy="0"/>
            </a:xfrm>
            <a:prstGeom prst="straightConnector1">
              <a:avLst/>
            </a:prstGeom>
            <a:noFill/>
            <a:ln w="9525" algn="ctr">
              <a:solidFill>
                <a:schemeClr val="tx1"/>
              </a:solidFill>
              <a:round/>
              <a:headEnd/>
              <a:tailEnd type="triangle" w="med" len="med"/>
            </a:ln>
          </p:spPr>
        </p:cxnSp>
        <p:sp>
          <p:nvSpPr>
            <p:cNvPr id="167947" name="文本框 17"/>
            <p:cNvSpPr txBox="1">
              <a:spLocks noChangeArrowheads="1"/>
            </p:cNvSpPr>
            <p:nvPr/>
          </p:nvSpPr>
          <p:spPr bwMode="auto">
            <a:xfrm>
              <a:off x="2448274" y="1868024"/>
              <a:ext cx="1204713" cy="338554"/>
            </a:xfrm>
            <a:prstGeom prst="rect">
              <a:avLst/>
            </a:prstGeom>
            <a:noFill/>
            <a:ln w="9525">
              <a:noFill/>
              <a:miter lim="800000"/>
              <a:headEnd/>
              <a:tailEnd/>
            </a:ln>
          </p:spPr>
          <p:txBody>
            <a:bodyPr wrap="square">
              <a:spAutoFit/>
            </a:bodyPr>
            <a:lstStyle/>
            <a:p>
              <a:r>
                <a:rPr lang="en-US" altLang="zh-CN" sz="1600" dirty="0">
                  <a:solidFill>
                    <a:schemeClr val="tx1"/>
                  </a:solidFill>
                </a:rPr>
                <a:t>outcomes</a:t>
              </a:r>
              <a:endParaRPr lang="zh-CN" altLang="en-US" sz="1600" dirty="0">
                <a:solidFill>
                  <a:schemeClr val="tx1"/>
                </a:solidFill>
              </a:endParaRPr>
            </a:p>
          </p:txBody>
        </p:sp>
        <p:sp>
          <p:nvSpPr>
            <p:cNvPr id="167948" name="文本框 18"/>
            <p:cNvSpPr txBox="1">
              <a:spLocks noChangeArrowheads="1"/>
            </p:cNvSpPr>
            <p:nvPr/>
          </p:nvSpPr>
          <p:spPr bwMode="auto">
            <a:xfrm>
              <a:off x="2417320" y="2501926"/>
              <a:ext cx="1448656" cy="338554"/>
            </a:xfrm>
            <a:prstGeom prst="rect">
              <a:avLst/>
            </a:prstGeom>
            <a:noFill/>
            <a:ln w="9525">
              <a:noFill/>
              <a:miter lim="800000"/>
              <a:headEnd/>
              <a:tailEnd/>
            </a:ln>
          </p:spPr>
          <p:txBody>
            <a:bodyPr>
              <a:spAutoFit/>
            </a:bodyPr>
            <a:lstStyle/>
            <a:p>
              <a:r>
                <a:rPr lang="en-US" altLang="zh-CN" sz="1600">
                  <a:solidFill>
                    <a:schemeClr val="tx1"/>
                  </a:solidFill>
                </a:rPr>
                <a:t>Branch History</a:t>
              </a:r>
              <a:endParaRPr lang="zh-CN" altLang="en-US" sz="1600">
                <a:solidFill>
                  <a:schemeClr val="tx1"/>
                </a:solidFill>
              </a:endParaRPr>
            </a:p>
          </p:txBody>
        </p:sp>
        <p:sp>
          <p:nvSpPr>
            <p:cNvPr id="167949" name="文本框 19"/>
            <p:cNvSpPr txBox="1">
              <a:spLocks noChangeArrowheads="1"/>
            </p:cNvSpPr>
            <p:nvPr/>
          </p:nvSpPr>
          <p:spPr bwMode="auto">
            <a:xfrm>
              <a:off x="2483768" y="3242066"/>
              <a:ext cx="1008113" cy="338554"/>
            </a:xfrm>
            <a:prstGeom prst="rect">
              <a:avLst/>
            </a:prstGeom>
            <a:noFill/>
            <a:ln w="9525">
              <a:noFill/>
              <a:miter lim="800000"/>
              <a:headEnd/>
              <a:tailEnd/>
            </a:ln>
          </p:spPr>
          <p:txBody>
            <a:bodyPr>
              <a:spAutoFit/>
            </a:bodyPr>
            <a:lstStyle/>
            <a:p>
              <a:r>
                <a:rPr lang="en-US" altLang="zh-CN" sz="1600">
                  <a:solidFill>
                    <a:schemeClr val="tx1"/>
                  </a:solidFill>
                </a:rPr>
                <a:t>PC</a:t>
              </a:r>
              <a:endParaRPr lang="zh-CN" altLang="en-US" sz="1600">
                <a:solidFill>
                  <a:schemeClr val="tx1"/>
                </a:solidFill>
              </a:endParaRPr>
            </a:p>
          </p:txBody>
        </p:sp>
        <p:cxnSp>
          <p:nvCxnSpPr>
            <p:cNvPr id="167950" name="直接箭头连接符 21"/>
            <p:cNvCxnSpPr>
              <a:cxnSpLocks noChangeShapeType="1"/>
              <a:stCxn id="167943" idx="3"/>
            </p:cNvCxnSpPr>
            <p:nvPr/>
          </p:nvCxnSpPr>
          <p:spPr bwMode="auto">
            <a:xfrm>
              <a:off x="5571692" y="2852936"/>
              <a:ext cx="1520588" cy="0"/>
            </a:xfrm>
            <a:prstGeom prst="straightConnector1">
              <a:avLst/>
            </a:prstGeom>
            <a:noFill/>
            <a:ln w="9525" algn="ctr">
              <a:solidFill>
                <a:schemeClr val="tx1"/>
              </a:solidFill>
              <a:round/>
              <a:headEnd/>
              <a:tailEnd type="triangle" w="med" len="med"/>
            </a:ln>
          </p:spPr>
        </p:cxnSp>
        <p:sp>
          <p:nvSpPr>
            <p:cNvPr id="167951" name="文本框 22"/>
            <p:cNvSpPr txBox="1">
              <a:spLocks noChangeArrowheads="1"/>
            </p:cNvSpPr>
            <p:nvPr/>
          </p:nvSpPr>
          <p:spPr bwMode="auto">
            <a:xfrm>
              <a:off x="5827929" y="2492896"/>
              <a:ext cx="1008113" cy="338554"/>
            </a:xfrm>
            <a:prstGeom prst="rect">
              <a:avLst/>
            </a:prstGeom>
            <a:noFill/>
            <a:ln w="9525">
              <a:noFill/>
              <a:miter lim="800000"/>
              <a:headEnd/>
              <a:tailEnd/>
            </a:ln>
          </p:spPr>
          <p:txBody>
            <a:bodyPr>
              <a:spAutoFit/>
            </a:bodyPr>
            <a:lstStyle/>
            <a:p>
              <a:r>
                <a:rPr lang="en-US" altLang="zh-CN" sz="1600">
                  <a:solidFill>
                    <a:schemeClr val="tx1"/>
                  </a:solidFill>
                </a:rPr>
                <a:t>NT or T</a:t>
              </a:r>
              <a:endParaRPr lang="zh-CN" altLang="en-US" sz="1600">
                <a:solidFill>
                  <a:schemeClr val="tx1"/>
                </a:solidFill>
              </a:endParaRPr>
            </a:p>
          </p:txBody>
        </p:sp>
      </p:grpSp>
    </p:spTree>
    <p:extLst>
      <p:ext uri="{BB962C8B-B14F-4D97-AF65-F5344CB8AC3E}">
        <p14:creationId xmlns:p14="http://schemas.microsoft.com/office/powerpoint/2010/main" val="1797073229"/>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89B4AC3-6EFC-4FA4-94C9-CB97DD19E142}"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59747"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59748"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A27B1DC-CD2F-4191-A90C-ACAEE47393FF}"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148</a:t>
            </a:fld>
            <a:endParaRPr lang="zh-CN" altLang="zh-CN" sz="1200">
              <a:solidFill>
                <a:srgbClr val="898989"/>
              </a:solidFill>
            </a:endParaRPr>
          </a:p>
        </p:txBody>
      </p:sp>
      <p:sp>
        <p:nvSpPr>
          <p:cNvPr id="159749" name="标题 1"/>
          <p:cNvSpPr>
            <a:spLocks noGrp="1"/>
          </p:cNvSpPr>
          <p:nvPr>
            <p:ph type="title"/>
          </p:nvPr>
        </p:nvSpPr>
        <p:spPr/>
        <p:txBody>
          <a:bodyPr/>
          <a:lstStyle/>
          <a:p>
            <a:r>
              <a:rPr lang="en-US" altLang="zh-CN" smtClean="0"/>
              <a:t>Dynamic Branch Prediction</a:t>
            </a:r>
            <a:endParaRPr lang="zh-CN" altLang="en-US" smtClean="0"/>
          </a:p>
        </p:txBody>
      </p:sp>
      <p:sp>
        <p:nvSpPr>
          <p:cNvPr id="159750" name="内容占位符 2"/>
          <p:cNvSpPr>
            <a:spLocks noGrp="1"/>
          </p:cNvSpPr>
          <p:nvPr>
            <p:ph idx="1"/>
          </p:nvPr>
        </p:nvSpPr>
        <p:spPr/>
        <p:txBody>
          <a:bodyPr>
            <a:normAutofit fontScale="70000" lnSpcReduction="20000"/>
          </a:bodyPr>
          <a:lstStyle/>
          <a:p>
            <a:r>
              <a:rPr lang="zh-CN" altLang="zh-CN" smtClean="0"/>
              <a:t>动态分支预测：预测分支的方向在程序运行时刻动态确定</a:t>
            </a:r>
          </a:p>
          <a:p>
            <a:r>
              <a:rPr lang="zh-CN" altLang="zh-CN" smtClean="0"/>
              <a:t>需解决的关键问题是：</a:t>
            </a:r>
            <a:endParaRPr lang="en-US" altLang="zh-CN" smtClean="0"/>
          </a:p>
          <a:p>
            <a:pPr lvl="1"/>
            <a:r>
              <a:rPr lang="zh-CN" altLang="zh-CN" smtClean="0"/>
              <a:t>如何记录转移历史信息</a:t>
            </a:r>
            <a:endParaRPr lang="en-US" altLang="zh-CN" smtClean="0"/>
          </a:p>
          <a:p>
            <a:pPr lvl="1"/>
            <a:r>
              <a:rPr lang="zh-CN" altLang="zh-CN" smtClean="0"/>
              <a:t>如何根据所记录的转移历史信息，预测转移的方向</a:t>
            </a:r>
          </a:p>
          <a:p>
            <a:r>
              <a:rPr lang="zh-CN" altLang="zh-CN" smtClean="0"/>
              <a:t>主要方法</a:t>
            </a:r>
            <a:endParaRPr lang="en-US" altLang="zh-CN" smtClean="0"/>
          </a:p>
          <a:p>
            <a:pPr lvl="1"/>
            <a:r>
              <a:rPr lang="zh-CN" altLang="zh-CN" smtClean="0"/>
              <a:t>基于</a:t>
            </a:r>
            <a:r>
              <a:rPr lang="en-US" altLang="zh-CN" smtClean="0"/>
              <a:t>BPB(Branch Prediction Buffer)</a:t>
            </a:r>
            <a:r>
              <a:rPr lang="zh-CN" altLang="zh-CN" smtClean="0"/>
              <a:t>或</a:t>
            </a:r>
            <a:r>
              <a:rPr lang="en-US" altLang="zh-CN" smtClean="0"/>
              <a:t>BHT(Branch History Table)</a:t>
            </a:r>
          </a:p>
          <a:p>
            <a:pPr lvl="2"/>
            <a:r>
              <a:rPr lang="en-US" altLang="zh-CN" smtClean="0"/>
              <a:t>1-bit BHT</a:t>
            </a:r>
            <a:r>
              <a:rPr lang="zh-CN" altLang="zh-CN" smtClean="0"/>
              <a:t>和</a:t>
            </a:r>
            <a:r>
              <a:rPr lang="en-US" altLang="zh-CN" smtClean="0"/>
              <a:t>2-bit BHT</a:t>
            </a:r>
          </a:p>
          <a:p>
            <a:pPr lvl="2"/>
            <a:r>
              <a:rPr lang="en-US" altLang="zh-CN" smtClean="0"/>
              <a:t>Correlating Branch Predictors</a:t>
            </a:r>
          </a:p>
          <a:p>
            <a:pPr lvl="2"/>
            <a:r>
              <a:rPr lang="en-US" altLang="zh-CN" smtClean="0"/>
              <a:t>Tournament Predictors: Adaptively Combining Local and Global Predictors</a:t>
            </a:r>
          </a:p>
          <a:p>
            <a:pPr lvl="1"/>
            <a:r>
              <a:rPr lang="en-US" altLang="zh-CN" smtClean="0"/>
              <a:t>High Performance Instruction Delivery</a:t>
            </a:r>
          </a:p>
          <a:p>
            <a:pPr lvl="2"/>
            <a:r>
              <a:rPr lang="en-US" altLang="zh-CN" smtClean="0"/>
              <a:t>BTB</a:t>
            </a:r>
          </a:p>
          <a:p>
            <a:pPr lvl="2"/>
            <a:r>
              <a:rPr lang="en-US" altLang="zh-CN" smtClean="0"/>
              <a:t>Integrated Instruction Fetch Units</a:t>
            </a:r>
          </a:p>
          <a:p>
            <a:pPr lvl="2"/>
            <a:r>
              <a:rPr lang="en-US" altLang="zh-CN" smtClean="0"/>
              <a:t>Return Address Predictors</a:t>
            </a:r>
          </a:p>
          <a:p>
            <a:r>
              <a:rPr lang="en-US" altLang="zh-CN" smtClean="0"/>
              <a:t>Performance = ƒ(accuracy, cost of misprediction)</a:t>
            </a:r>
          </a:p>
          <a:p>
            <a:pPr lvl="1"/>
            <a:r>
              <a:rPr lang="en-US" altLang="zh-CN" smtClean="0"/>
              <a:t>Misprediction  Flush Reorder Buffer</a:t>
            </a:r>
          </a:p>
          <a:p>
            <a:endParaRPr lang="zh-CN" altLang="en-US" smtClean="0"/>
          </a:p>
        </p:txBody>
      </p:sp>
    </p:spTree>
    <p:extLst>
      <p:ext uri="{BB962C8B-B14F-4D97-AF65-F5344CB8AC3E}">
        <p14:creationId xmlns:p14="http://schemas.microsoft.com/office/powerpoint/2010/main" val="405487640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3988B284-34D3-442E-B596-CA47B9073F4E}"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60771"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60772"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4C702E6-803E-4B46-8E7E-CAE47B12981F}"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149</a:t>
            </a:fld>
            <a:endParaRPr lang="zh-CN" altLang="zh-CN" sz="1200">
              <a:solidFill>
                <a:srgbClr val="898989"/>
              </a:solidFill>
            </a:endParaRPr>
          </a:p>
        </p:txBody>
      </p:sp>
      <p:sp>
        <p:nvSpPr>
          <p:cNvPr id="160773" name="标题 1"/>
          <p:cNvSpPr>
            <a:spLocks noGrp="1"/>
          </p:cNvSpPr>
          <p:nvPr>
            <p:ph type="title"/>
          </p:nvPr>
        </p:nvSpPr>
        <p:spPr/>
        <p:txBody>
          <a:bodyPr/>
          <a:lstStyle/>
          <a:p>
            <a:r>
              <a:rPr lang="en-US" altLang="zh-CN" smtClean="0"/>
              <a:t>1-bit BHT</a:t>
            </a:r>
            <a:endParaRPr lang="zh-CN" altLang="en-US" dirty="0" smtClean="0"/>
          </a:p>
        </p:txBody>
      </p:sp>
      <p:sp>
        <p:nvSpPr>
          <p:cNvPr id="160774" name="内容占位符 2"/>
          <p:cNvSpPr>
            <a:spLocks noGrp="1"/>
          </p:cNvSpPr>
          <p:nvPr>
            <p:ph idx="1"/>
          </p:nvPr>
        </p:nvSpPr>
        <p:spPr>
          <a:xfrm>
            <a:off x="457200" y="2491485"/>
            <a:ext cx="8229600" cy="3818780"/>
          </a:xfrm>
        </p:spPr>
        <p:txBody>
          <a:bodyPr>
            <a:normAutofit fontScale="70000" lnSpcReduction="20000"/>
          </a:bodyPr>
          <a:lstStyle/>
          <a:p>
            <a:r>
              <a:rPr lang="en-US" altLang="zh-CN" dirty="0" smtClean="0"/>
              <a:t>Branch History Table: </a:t>
            </a:r>
          </a:p>
          <a:p>
            <a:pPr lvl="1"/>
            <a:r>
              <a:rPr lang="zh-CN" altLang="zh-CN" dirty="0" smtClean="0"/>
              <a:t>分支指令的</a:t>
            </a:r>
            <a:r>
              <a:rPr lang="en-US" altLang="zh-CN" dirty="0" smtClean="0"/>
              <a:t>PC</a:t>
            </a:r>
            <a:r>
              <a:rPr lang="zh-CN" altLang="zh-CN" dirty="0" smtClean="0"/>
              <a:t>的低位索引</a:t>
            </a:r>
            <a:endParaRPr lang="en-US" altLang="zh-CN" dirty="0" smtClean="0"/>
          </a:p>
          <a:p>
            <a:pPr lvl="1"/>
            <a:r>
              <a:rPr lang="zh-CN" altLang="zh-CN" dirty="0" smtClean="0"/>
              <a:t>该表记录上一次转移是否成功</a:t>
            </a:r>
            <a:endParaRPr lang="en-US" altLang="zh-CN" dirty="0" smtClean="0"/>
          </a:p>
          <a:p>
            <a:pPr lvl="1"/>
            <a:r>
              <a:rPr lang="zh-CN" altLang="zh-CN" dirty="0" smtClean="0"/>
              <a:t>不做地址检查</a:t>
            </a:r>
            <a:endParaRPr lang="en-US" altLang="zh-CN" dirty="0" smtClean="0"/>
          </a:p>
          <a:p>
            <a:pPr lvl="1"/>
            <a:r>
              <a:rPr lang="en-US" altLang="zh-CN" dirty="0" smtClean="0"/>
              <a:t>1-bit BHT</a:t>
            </a:r>
            <a:endParaRPr lang="zh-CN" altLang="zh-CN" dirty="0" smtClean="0"/>
          </a:p>
          <a:p>
            <a:endParaRPr lang="en-US" altLang="zh-CN" dirty="0" smtClean="0"/>
          </a:p>
          <a:p>
            <a:r>
              <a:rPr lang="zh-CN" altLang="zh-CN" dirty="0" smtClean="0"/>
              <a:t>问题</a:t>
            </a:r>
            <a:r>
              <a:rPr lang="en-US" altLang="zh-CN" dirty="0" smtClean="0"/>
              <a:t>: </a:t>
            </a:r>
            <a:r>
              <a:rPr lang="zh-CN" altLang="zh-CN" dirty="0" smtClean="0"/>
              <a:t>在一个循环中</a:t>
            </a:r>
            <a:r>
              <a:rPr lang="en-US" altLang="zh-CN" dirty="0" smtClean="0"/>
              <a:t>, 1-bit BHT </a:t>
            </a:r>
            <a:r>
              <a:rPr lang="zh-CN" altLang="zh-CN" dirty="0" smtClean="0"/>
              <a:t>将导致2次分支预测错误</a:t>
            </a:r>
            <a:endParaRPr lang="en-US" altLang="zh-CN" dirty="0" smtClean="0"/>
          </a:p>
          <a:p>
            <a:pPr lvl="1"/>
            <a:r>
              <a:rPr lang="zh-CN" altLang="en-US" dirty="0" smtClean="0"/>
              <a:t>假设一循环次数为</a:t>
            </a:r>
            <a:r>
              <a:rPr lang="en-US" altLang="zh-CN" dirty="0" smtClean="0"/>
              <a:t>10</a:t>
            </a:r>
            <a:r>
              <a:rPr lang="zh-CN" altLang="en-US" dirty="0" smtClean="0"/>
              <a:t>次的简单程序段</a:t>
            </a:r>
            <a:endParaRPr lang="en-US" altLang="zh-CN" dirty="0" smtClean="0"/>
          </a:p>
          <a:p>
            <a:pPr lvl="1"/>
            <a:r>
              <a:rPr lang="zh-CN" altLang="zh-CN" dirty="0" smtClean="0"/>
              <a:t>最后一次循环</a:t>
            </a:r>
            <a:r>
              <a:rPr lang="en-US" altLang="zh-CN" dirty="0" smtClean="0"/>
              <a:t> </a:t>
            </a:r>
          </a:p>
          <a:p>
            <a:pPr lvl="2"/>
            <a:r>
              <a:rPr lang="zh-CN" altLang="en-US" dirty="0" smtClean="0"/>
              <a:t>前面为</a:t>
            </a:r>
            <a:r>
              <a:rPr lang="zh-CN" altLang="zh-CN" dirty="0" smtClean="0"/>
              <a:t>预测成功，</a:t>
            </a:r>
            <a:r>
              <a:rPr lang="zh-CN" altLang="en-US" dirty="0" smtClean="0"/>
              <a:t>最后一次</a:t>
            </a:r>
            <a:r>
              <a:rPr lang="zh-CN" altLang="zh-CN" dirty="0" smtClean="0"/>
              <a:t>需要退出循环</a:t>
            </a:r>
            <a:endParaRPr lang="en-US" altLang="zh-CN" dirty="0" smtClean="0"/>
          </a:p>
          <a:p>
            <a:pPr lvl="1"/>
            <a:r>
              <a:rPr lang="zh-CN" altLang="zh-CN" dirty="0" smtClean="0"/>
              <a:t>首次循环</a:t>
            </a:r>
            <a:endParaRPr lang="en-US" altLang="zh-CN" dirty="0" smtClean="0"/>
          </a:p>
          <a:p>
            <a:pPr lvl="2"/>
            <a:r>
              <a:rPr lang="zh-CN" altLang="zh-CN" dirty="0" smtClean="0"/>
              <a:t>前面</a:t>
            </a:r>
            <a:r>
              <a:rPr lang="zh-CN" altLang="en-US" dirty="0" smtClean="0"/>
              <a:t>为</a:t>
            </a:r>
            <a:r>
              <a:rPr lang="zh-CN" altLang="zh-CN" dirty="0" smtClean="0"/>
              <a:t>预测为失败，这次实际上为成功</a:t>
            </a:r>
          </a:p>
          <a:p>
            <a:endParaRPr lang="zh-CN" altLang="en-US" dirty="0" smtClean="0"/>
          </a:p>
        </p:txBody>
      </p:sp>
      <p:grpSp>
        <p:nvGrpSpPr>
          <p:cNvPr id="4" name="组合 3"/>
          <p:cNvGrpSpPr/>
          <p:nvPr/>
        </p:nvGrpSpPr>
        <p:grpSpPr>
          <a:xfrm>
            <a:off x="2181182" y="978591"/>
            <a:ext cx="4929187" cy="1239023"/>
            <a:chOff x="4071938" y="1258432"/>
            <a:chExt cx="4929187" cy="1239023"/>
          </a:xfrm>
        </p:grpSpPr>
        <p:sp>
          <p:nvSpPr>
            <p:cNvPr id="160775" name="椭圆 6"/>
            <p:cNvSpPr>
              <a:spLocks noChangeArrowheads="1"/>
            </p:cNvSpPr>
            <p:nvPr/>
          </p:nvSpPr>
          <p:spPr bwMode="auto">
            <a:xfrm>
              <a:off x="5214938" y="1668780"/>
              <a:ext cx="1000125" cy="428625"/>
            </a:xfrm>
            <a:prstGeom prst="ellipse">
              <a:avLst/>
            </a:prstGeom>
            <a:solidFill>
              <a:schemeClr val="bg1"/>
            </a:solidFill>
            <a:ln w="9525" algn="ctr">
              <a:solidFill>
                <a:schemeClr val="tx1"/>
              </a:solidFill>
              <a:round/>
              <a:headEnd/>
              <a:tailEnd/>
            </a:ln>
          </p:spPr>
          <p:txBody>
            <a:bodyPr/>
            <a:lstStyle/>
            <a:p>
              <a:pPr algn="ctr">
                <a:buClr>
                  <a:srgbClr val="000000"/>
                </a:buClr>
                <a:buSzPct val="100000"/>
                <a:buFont typeface="Times New Roman" pitchFamily="18" charset="0"/>
                <a:buNone/>
              </a:pPr>
              <a:r>
                <a:rPr lang="en-US" altLang="zh-CN">
                  <a:solidFill>
                    <a:schemeClr val="tx1"/>
                  </a:solidFill>
                </a:rPr>
                <a:t>0</a:t>
              </a:r>
              <a:endParaRPr lang="zh-CN" altLang="en-US">
                <a:solidFill>
                  <a:schemeClr val="tx1"/>
                </a:solidFill>
              </a:endParaRPr>
            </a:p>
          </p:txBody>
        </p:sp>
        <p:sp>
          <p:nvSpPr>
            <p:cNvPr id="160776" name="椭圆 7"/>
            <p:cNvSpPr>
              <a:spLocks noChangeArrowheads="1"/>
            </p:cNvSpPr>
            <p:nvPr/>
          </p:nvSpPr>
          <p:spPr bwMode="auto">
            <a:xfrm>
              <a:off x="7000875" y="1668780"/>
              <a:ext cx="1000125" cy="428625"/>
            </a:xfrm>
            <a:prstGeom prst="ellipse">
              <a:avLst/>
            </a:prstGeom>
            <a:solidFill>
              <a:schemeClr val="bg1"/>
            </a:solidFill>
            <a:ln w="9525" algn="ctr">
              <a:solidFill>
                <a:schemeClr val="tx1"/>
              </a:solidFill>
              <a:round/>
              <a:headEnd/>
              <a:tailEnd/>
            </a:ln>
          </p:spPr>
          <p:txBody>
            <a:bodyPr/>
            <a:lstStyle/>
            <a:p>
              <a:pPr algn="ctr">
                <a:buClr>
                  <a:srgbClr val="000000"/>
                </a:buClr>
                <a:buSzPct val="100000"/>
                <a:buFont typeface="Times New Roman" pitchFamily="18" charset="0"/>
                <a:buNone/>
              </a:pPr>
              <a:r>
                <a:rPr lang="en-US" altLang="zh-CN">
                  <a:solidFill>
                    <a:schemeClr val="tx1"/>
                  </a:solidFill>
                </a:rPr>
                <a:t>1</a:t>
              </a:r>
              <a:endParaRPr lang="zh-CN" altLang="en-US">
                <a:solidFill>
                  <a:schemeClr val="tx1"/>
                </a:solidFill>
              </a:endParaRPr>
            </a:p>
          </p:txBody>
        </p:sp>
        <p:cxnSp>
          <p:nvCxnSpPr>
            <p:cNvPr id="160777" name="直接箭头连接符 9"/>
            <p:cNvCxnSpPr>
              <a:cxnSpLocks noChangeShapeType="1"/>
              <a:stCxn id="160775" idx="7"/>
              <a:endCxn id="160776" idx="1"/>
            </p:cNvCxnSpPr>
            <p:nvPr/>
          </p:nvCxnSpPr>
          <p:spPr bwMode="auto">
            <a:xfrm rot="5400000" flipH="1" flipV="1">
              <a:off x="6607969" y="1191737"/>
              <a:ext cx="1587" cy="1079500"/>
            </a:xfrm>
            <a:prstGeom prst="straightConnector1">
              <a:avLst/>
            </a:prstGeom>
            <a:noFill/>
            <a:ln w="9525" algn="ctr">
              <a:solidFill>
                <a:schemeClr val="tx1"/>
              </a:solidFill>
              <a:round/>
              <a:headEnd/>
              <a:tailEnd type="arrow" w="med" len="med"/>
            </a:ln>
          </p:spPr>
        </p:cxnSp>
        <p:sp>
          <p:nvSpPr>
            <p:cNvPr id="160778" name="TextBox 12"/>
            <p:cNvSpPr txBox="1">
              <a:spLocks noChangeArrowheads="1"/>
            </p:cNvSpPr>
            <p:nvPr/>
          </p:nvSpPr>
          <p:spPr bwMode="auto">
            <a:xfrm>
              <a:off x="6354762" y="1258432"/>
              <a:ext cx="428625" cy="400050"/>
            </a:xfrm>
            <a:prstGeom prst="rect">
              <a:avLst/>
            </a:prstGeom>
            <a:noFill/>
            <a:ln w="9525">
              <a:noFill/>
              <a:miter lim="800000"/>
              <a:headEnd/>
              <a:tailEnd/>
            </a:ln>
          </p:spPr>
          <p:txBody>
            <a:bodyPr>
              <a:spAutoFit/>
            </a:bodyPr>
            <a:lstStyle/>
            <a:p>
              <a:r>
                <a:rPr lang="en-US" altLang="zh-CN" sz="2000" b="1" dirty="0">
                  <a:solidFill>
                    <a:srgbClr val="00B0F0"/>
                  </a:solidFill>
                </a:rPr>
                <a:t>T</a:t>
              </a:r>
              <a:endParaRPr lang="zh-CN" altLang="en-US" sz="2000" b="1" dirty="0">
                <a:solidFill>
                  <a:srgbClr val="00B0F0"/>
                </a:solidFill>
              </a:endParaRPr>
            </a:p>
          </p:txBody>
        </p:sp>
        <p:cxnSp>
          <p:nvCxnSpPr>
            <p:cNvPr id="160779" name="直接箭头连接符 16"/>
            <p:cNvCxnSpPr>
              <a:cxnSpLocks noChangeShapeType="1"/>
              <a:stCxn id="160776" idx="3"/>
              <a:endCxn id="160775" idx="5"/>
            </p:cNvCxnSpPr>
            <p:nvPr/>
          </p:nvCxnSpPr>
          <p:spPr bwMode="auto">
            <a:xfrm rot="5400000">
              <a:off x="6607969" y="1494949"/>
              <a:ext cx="1588" cy="1079500"/>
            </a:xfrm>
            <a:prstGeom prst="straightConnector1">
              <a:avLst/>
            </a:prstGeom>
            <a:noFill/>
            <a:ln w="9525" algn="ctr">
              <a:solidFill>
                <a:schemeClr val="tx1"/>
              </a:solidFill>
              <a:round/>
              <a:headEnd/>
              <a:tailEnd type="arrow" w="med" len="med"/>
            </a:ln>
          </p:spPr>
        </p:cxnSp>
        <p:sp>
          <p:nvSpPr>
            <p:cNvPr id="160780" name="TextBox 17"/>
            <p:cNvSpPr txBox="1">
              <a:spLocks noChangeArrowheads="1"/>
            </p:cNvSpPr>
            <p:nvPr/>
          </p:nvSpPr>
          <p:spPr bwMode="auto">
            <a:xfrm>
              <a:off x="6211888" y="2097405"/>
              <a:ext cx="714375" cy="400050"/>
            </a:xfrm>
            <a:prstGeom prst="rect">
              <a:avLst/>
            </a:prstGeom>
            <a:noFill/>
            <a:ln w="9525">
              <a:noFill/>
              <a:miter lim="800000"/>
              <a:headEnd/>
              <a:tailEnd/>
            </a:ln>
          </p:spPr>
          <p:txBody>
            <a:bodyPr>
              <a:spAutoFit/>
            </a:bodyPr>
            <a:lstStyle/>
            <a:p>
              <a:pPr algn="ctr"/>
              <a:r>
                <a:rPr lang="en-US" altLang="zh-CN" sz="2000" b="1">
                  <a:solidFill>
                    <a:srgbClr val="00B0F0"/>
                  </a:solidFill>
                </a:rPr>
                <a:t>NT</a:t>
              </a:r>
              <a:endParaRPr lang="zh-CN" altLang="en-US" sz="2000" b="1">
                <a:solidFill>
                  <a:srgbClr val="00B0F0"/>
                </a:solidFill>
              </a:endParaRPr>
            </a:p>
          </p:txBody>
        </p:sp>
        <p:sp>
          <p:nvSpPr>
            <p:cNvPr id="160781" name="TextBox 18"/>
            <p:cNvSpPr txBox="1">
              <a:spLocks noChangeArrowheads="1"/>
            </p:cNvSpPr>
            <p:nvPr/>
          </p:nvSpPr>
          <p:spPr bwMode="auto">
            <a:xfrm>
              <a:off x="8072438" y="1668780"/>
              <a:ext cx="928687" cy="646113"/>
            </a:xfrm>
            <a:prstGeom prst="rect">
              <a:avLst/>
            </a:prstGeom>
            <a:noFill/>
            <a:ln w="9525">
              <a:noFill/>
              <a:miter lim="800000"/>
              <a:headEnd/>
              <a:tailEnd/>
            </a:ln>
          </p:spPr>
          <p:txBody>
            <a:bodyPr>
              <a:spAutoFit/>
            </a:bodyPr>
            <a:lstStyle/>
            <a:p>
              <a:r>
                <a:rPr lang="en-US" altLang="zh-CN" dirty="0">
                  <a:solidFill>
                    <a:schemeClr val="tx1"/>
                  </a:solidFill>
                </a:rPr>
                <a:t>Predict taken</a:t>
              </a:r>
              <a:endParaRPr lang="zh-CN" altLang="en-US" dirty="0">
                <a:solidFill>
                  <a:schemeClr val="tx1"/>
                </a:solidFill>
              </a:endParaRPr>
            </a:p>
          </p:txBody>
        </p:sp>
        <p:sp>
          <p:nvSpPr>
            <p:cNvPr id="160782" name="TextBox 19"/>
            <p:cNvSpPr txBox="1">
              <a:spLocks noChangeArrowheads="1"/>
            </p:cNvSpPr>
            <p:nvPr/>
          </p:nvSpPr>
          <p:spPr bwMode="auto">
            <a:xfrm>
              <a:off x="4071938" y="1668780"/>
              <a:ext cx="1285875" cy="646113"/>
            </a:xfrm>
            <a:prstGeom prst="rect">
              <a:avLst/>
            </a:prstGeom>
            <a:noFill/>
            <a:ln w="9525">
              <a:noFill/>
              <a:miter lim="800000"/>
              <a:headEnd/>
              <a:tailEnd/>
            </a:ln>
          </p:spPr>
          <p:txBody>
            <a:bodyPr>
              <a:spAutoFit/>
            </a:bodyPr>
            <a:lstStyle/>
            <a:p>
              <a:r>
                <a:rPr lang="en-US" altLang="zh-CN" dirty="0">
                  <a:solidFill>
                    <a:schemeClr val="tx1"/>
                  </a:solidFill>
                </a:rPr>
                <a:t>Predict Not taken</a:t>
              </a:r>
              <a:endParaRPr lang="zh-CN" altLang="en-US" dirty="0">
                <a:solidFill>
                  <a:schemeClr val="tx1"/>
                </a:solidFill>
              </a:endParaRPr>
            </a:p>
          </p:txBody>
        </p:sp>
      </p:grpSp>
    </p:spTree>
    <p:extLst>
      <p:ext uri="{BB962C8B-B14F-4D97-AF65-F5344CB8AC3E}">
        <p14:creationId xmlns:p14="http://schemas.microsoft.com/office/powerpoint/2010/main" val="224699953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4572000" y="1979613"/>
            <a:ext cx="4316413" cy="1736725"/>
          </a:xfrm>
          <a:prstGeom prst="rect">
            <a:avLst/>
          </a:prstGeom>
          <a:noFill/>
          <a:ln>
            <a:noFill/>
          </a:ln>
          <a:effectLst/>
          <a:extLst/>
        </p:spPr>
        <p:txBody>
          <a:bodyPr/>
          <a:lstStyle>
            <a:lvl1pPr marL="228600" indent="-228600">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宋体" panose="02010600030101010101" pitchFamily="2" charset="-122"/>
              </a:defRPr>
            </a:lvl1pPr>
            <a:lvl2pPr marL="685800" indent="-228600">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宋体" panose="02010600030101010101" pitchFamily="2" charset="-122"/>
              </a:defRPr>
            </a:lvl2pPr>
            <a:lvl3pPr>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宋体" panose="02010600030101010101" pitchFamily="2" charset="-122"/>
              </a:defRPr>
            </a:lvl3pPr>
            <a:lvl4pPr>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宋体" panose="02010600030101010101" pitchFamily="2" charset="-122"/>
              </a:defRPr>
            </a:lvl4pPr>
            <a:lvl5pPr>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宋体" panose="02010600030101010101" pitchFamily="2"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宋体" panose="02010600030101010101" pitchFamily="2"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宋体" panose="02010600030101010101" pitchFamily="2"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宋体" panose="02010600030101010101" pitchFamily="2"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宋体" panose="02010600030101010101" pitchFamily="2" charset="-122"/>
              </a:defRPr>
            </a:lvl9pPr>
          </a:lstStyle>
          <a:p>
            <a:pPr eaLnBrk="1" hangingPunct="1">
              <a:lnSpc>
                <a:spcPct val="90000"/>
              </a:lnSpc>
              <a:spcBef>
                <a:spcPts val="1000"/>
              </a:spcBef>
              <a:buClr>
                <a:srgbClr val="0563C1"/>
              </a:buClr>
              <a:buSzPct val="100000"/>
              <a:buFont typeface="Arial" panose="020B0604020202020204" pitchFamily="34" charset="0"/>
              <a:buChar char="•"/>
              <a:defRPr/>
            </a:pPr>
            <a:r>
              <a:rPr lang="zh-CN" altLang="zh-CN" sz="2400" dirty="0" smtClean="0">
                <a:solidFill>
                  <a:srgbClr val="0563C1"/>
                </a:solidFill>
              </a:rPr>
              <a:t>代码移动后</a:t>
            </a:r>
          </a:p>
          <a:p>
            <a:pPr lvl="1" eaLnBrk="1" hangingPunct="1">
              <a:lnSpc>
                <a:spcPct val="90000"/>
              </a:lnSpc>
              <a:spcBef>
                <a:spcPts val="500"/>
              </a:spcBef>
              <a:buClr>
                <a:srgbClr val="000000"/>
              </a:buClr>
              <a:buSzPct val="100000"/>
              <a:buFont typeface="Arial" panose="020B0604020202020204" pitchFamily="34" charset="0"/>
              <a:buChar char="•"/>
              <a:defRPr/>
            </a:pPr>
            <a:r>
              <a:rPr lang="en-US" altLang="zh-CN" sz="2000" dirty="0" smtClean="0"/>
              <a:t>SD</a:t>
            </a:r>
            <a:r>
              <a:rPr lang="zh-CN" altLang="zh-CN" sz="2000" dirty="0" smtClean="0"/>
              <a:t>移动到</a:t>
            </a:r>
            <a:r>
              <a:rPr lang="en-US" altLang="zh-CN" sz="2000" dirty="0" smtClean="0"/>
              <a:t>SUBI</a:t>
            </a:r>
            <a:r>
              <a:rPr lang="zh-CN" altLang="zh-CN" sz="2000" dirty="0" smtClean="0"/>
              <a:t>后，注意偏移量的修改</a:t>
            </a:r>
          </a:p>
          <a:p>
            <a:pPr lvl="1" eaLnBrk="1" hangingPunct="1">
              <a:lnSpc>
                <a:spcPct val="90000"/>
              </a:lnSpc>
              <a:spcBef>
                <a:spcPts val="500"/>
              </a:spcBef>
              <a:buClr>
                <a:srgbClr val="000000"/>
              </a:buClr>
              <a:buSzPct val="100000"/>
              <a:buFont typeface="Arial" panose="020B0604020202020204" pitchFamily="34" charset="0"/>
              <a:buChar char="•"/>
              <a:defRPr/>
            </a:pPr>
            <a:r>
              <a:rPr lang="en-US" altLang="zh-CN" sz="2000" dirty="0" smtClean="0"/>
              <a:t>Loads</a:t>
            </a:r>
            <a:r>
              <a:rPr lang="zh-CN" altLang="zh-CN" sz="2000" dirty="0" smtClean="0"/>
              <a:t>移动到</a:t>
            </a:r>
            <a:r>
              <a:rPr lang="en-US" altLang="zh-CN" sz="2000" dirty="0" smtClean="0"/>
              <a:t>SD</a:t>
            </a:r>
            <a:r>
              <a:rPr lang="zh-CN" altLang="zh-CN" sz="2000" dirty="0" smtClean="0"/>
              <a:t>前，注意偏移量的修改</a:t>
            </a:r>
          </a:p>
          <a:p>
            <a:pPr lvl="1" indent="-227013" eaLnBrk="1" hangingPunct="1">
              <a:lnSpc>
                <a:spcPct val="90000"/>
              </a:lnSpc>
              <a:spcBef>
                <a:spcPts val="500"/>
              </a:spcBef>
              <a:buSzPct val="100000"/>
              <a:defRPr/>
            </a:pPr>
            <a:endParaRPr lang="zh-CN" altLang="zh-CN" sz="2000" dirty="0" smtClean="0"/>
          </a:p>
        </p:txBody>
      </p:sp>
      <p:sp>
        <p:nvSpPr>
          <p:cNvPr id="72708" name="Rectangle 3"/>
          <p:cNvSpPr>
            <a:spLocks noChangeArrowheads="1"/>
          </p:cNvSpPr>
          <p:nvPr/>
        </p:nvSpPr>
        <p:spPr bwMode="auto">
          <a:xfrm>
            <a:off x="673100" y="1143000"/>
            <a:ext cx="8458200" cy="223520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
        <p:nvSpPr>
          <p:cNvPr id="72709" name="Rectangle 4"/>
          <p:cNvSpPr>
            <a:spLocks noChangeArrowheads="1"/>
          </p:cNvSpPr>
          <p:nvPr/>
        </p:nvSpPr>
        <p:spPr bwMode="auto">
          <a:xfrm>
            <a:off x="444500" y="1270000"/>
            <a:ext cx="5422900" cy="4935538"/>
          </a:xfrm>
          <a:prstGeom prst="rect">
            <a:avLst/>
          </a:prstGeom>
          <a:noFill/>
          <a:ln w="9525">
            <a:noFill/>
            <a:round/>
            <a:headEnd/>
            <a:tailEnd/>
          </a:ln>
        </p:spPr>
        <p:txBody>
          <a:bodyPr lIns="90360" tIns="44280" rIns="90360" bIns="44280">
            <a:spAutoFit/>
          </a:bodyPr>
          <a:lstStyle/>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Arial" pitchFamily="34" charset="0"/>
              </a:rPr>
              <a:t>1 Loop:	LD	F0,0(R1)</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Arial" pitchFamily="34" charset="0"/>
              </a:rPr>
              <a:t>2	LD	F6,-8(R1)</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Arial" pitchFamily="34" charset="0"/>
              </a:rPr>
              <a:t>3	LD	F10,-16(R1)</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Arial" pitchFamily="34" charset="0"/>
              </a:rPr>
              <a:t>4	LD	F14,-24(R1)</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Arial" pitchFamily="34" charset="0"/>
              </a:rPr>
              <a:t>5	ADDD	F4,F0,F2</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Arial" pitchFamily="34" charset="0"/>
              </a:rPr>
              <a:t>6	ADDD	F8,F6,F2</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Arial" pitchFamily="34" charset="0"/>
              </a:rPr>
              <a:t>7	ADDD	F12,F10,F2</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Arial" pitchFamily="34" charset="0"/>
              </a:rPr>
              <a:t>8	ADDD	F16,F14,F2</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Arial" pitchFamily="34" charset="0"/>
              </a:rPr>
              <a:t>9	SD	0(R1),F4</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Arial" pitchFamily="34" charset="0"/>
              </a:rPr>
              <a:t>10	SD	-8(R1),F8</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b="1" dirty="0">
                <a:solidFill>
                  <a:srgbClr val="0563C1"/>
                </a:solidFill>
                <a:latin typeface="Arial" pitchFamily="34" charset="0"/>
              </a:rPr>
              <a:t>11	SUBI	R1,R1,#32</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b="1" dirty="0">
                <a:solidFill>
                  <a:srgbClr val="0563C1"/>
                </a:solidFill>
                <a:latin typeface="Arial" pitchFamily="34" charset="0"/>
              </a:rPr>
              <a:t>12	SD	16(R1),F12</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Arial" pitchFamily="34" charset="0"/>
              </a:rPr>
              <a:t>13	BNEZ	R1,LOOP</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Arial" pitchFamily="34" charset="0"/>
              </a:rPr>
              <a:t>14	SD	</a:t>
            </a:r>
            <a:r>
              <a:rPr lang="en-US" altLang="zh-CN" b="1" dirty="0">
                <a:solidFill>
                  <a:srgbClr val="ED7D31"/>
                </a:solidFill>
                <a:latin typeface="Arial" pitchFamily="34" charset="0"/>
              </a:rPr>
              <a:t>8</a:t>
            </a:r>
            <a:r>
              <a:rPr lang="en-US" altLang="zh-CN" b="1" dirty="0">
                <a:solidFill>
                  <a:srgbClr val="000000"/>
                </a:solidFill>
                <a:latin typeface="Arial" pitchFamily="34" charset="0"/>
              </a:rPr>
              <a:t>(R1),F16	</a:t>
            </a:r>
            <a:r>
              <a:rPr lang="en-US" altLang="zh-CN" b="1" dirty="0">
                <a:solidFill>
                  <a:srgbClr val="ED7D31"/>
                </a:solidFill>
                <a:latin typeface="Arial" pitchFamily="34" charset="0"/>
              </a:rPr>
              <a:t>; 8-32 = -24</a:t>
            </a:r>
            <a:br>
              <a:rPr lang="en-US" altLang="zh-CN" b="1" dirty="0">
                <a:solidFill>
                  <a:srgbClr val="ED7D31"/>
                </a:solidFill>
                <a:latin typeface="Arial" pitchFamily="34" charset="0"/>
              </a:rPr>
            </a:br>
            <a:endParaRPr lang="en-US" altLang="zh-CN" b="1" dirty="0">
              <a:solidFill>
                <a:srgbClr val="ED7D31"/>
              </a:solidFill>
              <a:latin typeface="Arial" pitchFamily="34" charset="0"/>
            </a:endParaRP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2400" b="1" dirty="0">
                <a:solidFill>
                  <a:srgbClr val="000000"/>
                </a:solidFill>
                <a:latin typeface="Arial" pitchFamily="34" charset="0"/>
              </a:rPr>
              <a:t> 14 clock cycles, or 3.5 per iteration</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endParaRPr lang="en-US" altLang="zh-CN" sz="2400" b="1" dirty="0">
              <a:solidFill>
                <a:srgbClr val="000000"/>
              </a:solidFill>
              <a:latin typeface="Arial" pitchFamily="34" charset="0"/>
            </a:endParaRPr>
          </a:p>
        </p:txBody>
      </p:sp>
      <p:sp>
        <p:nvSpPr>
          <p:cNvPr id="72710" name="Text Box 5"/>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42F24FD-C637-4234-B3B2-82E3A9754BFC}"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72711" name="Text Box 6"/>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72712" name="Text Box 7"/>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FA76C68-9CD6-4709-99DE-C5A176C4D809}"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15</a:t>
            </a:fld>
            <a:endParaRPr lang="zh-CN" altLang="zh-CN" sz="1200">
              <a:solidFill>
                <a:srgbClr val="898989"/>
              </a:solidFill>
            </a:endParaRPr>
          </a:p>
        </p:txBody>
      </p:sp>
      <p:sp>
        <p:nvSpPr>
          <p:cNvPr id="3" name="标题 2"/>
          <p:cNvSpPr>
            <a:spLocks noGrp="1"/>
          </p:cNvSpPr>
          <p:nvPr>
            <p:ph type="title"/>
          </p:nvPr>
        </p:nvSpPr>
        <p:spPr/>
        <p:txBody>
          <a:bodyPr/>
          <a:lstStyle/>
          <a:p>
            <a:r>
              <a:rPr lang="en-US" altLang="zh-CN" dirty="0" smtClean="0"/>
              <a:t>Stalls</a:t>
            </a:r>
            <a:r>
              <a:rPr lang="zh-CN" altLang="zh-CN" dirty="0" smtClean="0"/>
              <a:t>数最小的循环展开</a:t>
            </a:r>
            <a:endParaRPr lang="zh-CN" altLang="en-US" dirty="0"/>
          </a:p>
        </p:txBody>
      </p:sp>
    </p:spTree>
    <p:extLst>
      <p:ext uri="{BB962C8B-B14F-4D97-AF65-F5344CB8AC3E}">
        <p14:creationId xmlns:p14="http://schemas.microsoft.com/office/powerpoint/2010/main" val="2971759275"/>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ext Box 1"/>
          <p:cNvSpPr txBox="1">
            <a:spLocks noChangeArrowheads="1"/>
          </p:cNvSpPr>
          <p:nvPr/>
        </p:nvSpPr>
        <p:spPr bwMode="auto">
          <a:xfrm>
            <a:off x="669925" y="233363"/>
            <a:ext cx="8066088" cy="755650"/>
          </a:xfrm>
          <a:prstGeom prst="rect">
            <a:avLst/>
          </a:prstGeom>
          <a:noFill/>
          <a:ln w="9525">
            <a:noFill/>
            <a:round/>
            <a:headEnd/>
            <a:tailEnd/>
          </a:ln>
        </p:spPr>
        <p:txBody>
          <a:bodyPr anchor="ctr"/>
          <a:lstStyle/>
          <a:p>
            <a:pPr eaLnBrk="1" hangingPunct="1">
              <a:lnSpc>
                <a:spcPct val="90000"/>
              </a:lnSpc>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3600" b="1">
              <a:solidFill>
                <a:srgbClr val="FF0000"/>
              </a:solidFill>
              <a:latin typeface="Calibri Light" pitchFamily="34" charset="0"/>
            </a:endParaRPr>
          </a:p>
        </p:txBody>
      </p:sp>
      <p:sp>
        <p:nvSpPr>
          <p:cNvPr id="161801" name="Text Box 32"/>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AEFF72C-710E-4F76-B9EE-80BBBCD0B4B9}"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61802" name="Text Box 33"/>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61803" name="Text Box 34"/>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CC6F868-942E-45B6-9146-D317FBE0C405}"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150</a:t>
            </a:fld>
            <a:endParaRPr lang="zh-CN" altLang="zh-CN" sz="1200">
              <a:solidFill>
                <a:srgbClr val="898989"/>
              </a:solidFill>
            </a:endParaRPr>
          </a:p>
        </p:txBody>
      </p:sp>
      <p:sp>
        <p:nvSpPr>
          <p:cNvPr id="161804" name="标题 2"/>
          <p:cNvSpPr>
            <a:spLocks noGrp="1"/>
          </p:cNvSpPr>
          <p:nvPr>
            <p:ph type="title"/>
          </p:nvPr>
        </p:nvSpPr>
        <p:spPr/>
        <p:txBody>
          <a:bodyPr/>
          <a:lstStyle/>
          <a:p>
            <a:r>
              <a:rPr lang="en-US" altLang="zh-CN" smtClean="0"/>
              <a:t>2-bit BHT</a:t>
            </a:r>
            <a:endParaRPr lang="zh-CN" altLang="en-US" smtClean="0"/>
          </a:p>
        </p:txBody>
      </p:sp>
      <p:sp>
        <p:nvSpPr>
          <p:cNvPr id="4" name="内容占位符 3"/>
          <p:cNvSpPr>
            <a:spLocks noGrp="1"/>
          </p:cNvSpPr>
          <p:nvPr>
            <p:ph idx="1"/>
          </p:nvPr>
        </p:nvSpPr>
        <p:spPr>
          <a:xfrm>
            <a:off x="457200" y="4510480"/>
            <a:ext cx="8229600" cy="1799785"/>
          </a:xfrm>
        </p:spPr>
        <p:txBody>
          <a:bodyPr>
            <a:normAutofit/>
          </a:bodyPr>
          <a:lstStyle/>
          <a:p>
            <a:r>
              <a:rPr lang="zh-CN" altLang="zh-CN" dirty="0" smtClean="0"/>
              <a:t>解决办法: 2位记录分支历史</a:t>
            </a:r>
          </a:p>
          <a:p>
            <a:r>
              <a:rPr lang="en-US" altLang="zh-CN" dirty="0" smtClean="0"/>
              <a:t>Blue: stop, not taken</a:t>
            </a:r>
          </a:p>
          <a:p>
            <a:r>
              <a:rPr lang="en-US" altLang="zh-CN" dirty="0" smtClean="0"/>
              <a:t>Green: go, taken</a:t>
            </a:r>
            <a:endParaRPr lang="zh-CN" altLang="en-US" dirty="0"/>
          </a:p>
        </p:txBody>
      </p:sp>
      <p:grpSp>
        <p:nvGrpSpPr>
          <p:cNvPr id="5" name="组合 4"/>
          <p:cNvGrpSpPr/>
          <p:nvPr/>
        </p:nvGrpSpPr>
        <p:grpSpPr>
          <a:xfrm>
            <a:off x="1032094" y="968102"/>
            <a:ext cx="6942137" cy="3425825"/>
            <a:chOff x="1020763" y="1682750"/>
            <a:chExt cx="6942137" cy="3425825"/>
          </a:xfrm>
        </p:grpSpPr>
        <p:sp>
          <p:nvSpPr>
            <p:cNvPr id="161795" name="Rectangle 3"/>
            <p:cNvSpPr>
              <a:spLocks noChangeArrowheads="1"/>
            </p:cNvSpPr>
            <p:nvPr/>
          </p:nvSpPr>
          <p:spPr bwMode="auto">
            <a:xfrm>
              <a:off x="2419350" y="2044700"/>
              <a:ext cx="1588" cy="1588"/>
            </a:xfrm>
            <a:prstGeom prst="rect">
              <a:avLst/>
            </a:prstGeom>
            <a:solidFill>
              <a:srgbClr val="FFFFFF"/>
            </a:solid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
          <p:nvSpPr>
            <p:cNvPr id="161796" name="Rectangle 4"/>
            <p:cNvSpPr>
              <a:spLocks noChangeArrowheads="1"/>
            </p:cNvSpPr>
            <p:nvPr/>
          </p:nvSpPr>
          <p:spPr bwMode="auto">
            <a:xfrm>
              <a:off x="2419350" y="2044700"/>
              <a:ext cx="1588" cy="1588"/>
            </a:xfrm>
            <a:prstGeom prst="rect">
              <a:avLst/>
            </a:prstGeom>
            <a:solidFill>
              <a:srgbClr val="FFFFFF"/>
            </a:solid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
          <p:nvSpPr>
            <p:cNvPr id="161797" name="Rectangle 5"/>
            <p:cNvSpPr>
              <a:spLocks noChangeArrowheads="1"/>
            </p:cNvSpPr>
            <p:nvPr/>
          </p:nvSpPr>
          <p:spPr bwMode="auto">
            <a:xfrm>
              <a:off x="2419350" y="2044700"/>
              <a:ext cx="1588" cy="1588"/>
            </a:xfrm>
            <a:prstGeom prst="rect">
              <a:avLst/>
            </a:prstGeom>
            <a:solidFill>
              <a:srgbClr val="FFFFFF"/>
            </a:solid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
          <p:nvSpPr>
            <p:cNvPr id="161798" name="Rectangle 6"/>
            <p:cNvSpPr>
              <a:spLocks noChangeArrowheads="1"/>
            </p:cNvSpPr>
            <p:nvPr/>
          </p:nvSpPr>
          <p:spPr bwMode="auto">
            <a:xfrm>
              <a:off x="2419350" y="2044700"/>
              <a:ext cx="1588" cy="1588"/>
            </a:xfrm>
            <a:prstGeom prst="rect">
              <a:avLst/>
            </a:prstGeom>
            <a:solidFill>
              <a:srgbClr val="FFFFFF"/>
            </a:solid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
          <p:nvSpPr>
            <p:cNvPr id="161799" name="Rectangle 7"/>
            <p:cNvSpPr>
              <a:spLocks noChangeArrowheads="1"/>
            </p:cNvSpPr>
            <p:nvPr/>
          </p:nvSpPr>
          <p:spPr bwMode="auto">
            <a:xfrm>
              <a:off x="5286375" y="4714875"/>
              <a:ext cx="520700" cy="393700"/>
            </a:xfrm>
            <a:prstGeom prst="rect">
              <a:avLst/>
            </a:prstGeom>
            <a:no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a:solidFill>
                    <a:srgbClr val="5B9BD5"/>
                  </a:solidFill>
                  <a:latin typeface="Arial" pitchFamily="34" charset="0"/>
                </a:rPr>
                <a:t>NT</a:t>
              </a:r>
            </a:p>
          </p:txBody>
        </p:sp>
        <p:grpSp>
          <p:nvGrpSpPr>
            <p:cNvPr id="161800" name="Group 8"/>
            <p:cNvGrpSpPr>
              <a:grpSpLocks/>
            </p:cNvGrpSpPr>
            <p:nvPr/>
          </p:nvGrpSpPr>
          <p:grpSpPr bwMode="auto">
            <a:xfrm>
              <a:off x="1020763" y="1682750"/>
              <a:ext cx="6942137" cy="2786063"/>
              <a:chOff x="643" y="1060"/>
              <a:chExt cx="4373" cy="1755"/>
            </a:xfrm>
          </p:grpSpPr>
          <p:sp>
            <p:nvSpPr>
              <p:cNvPr id="161808" name="Rectangle 9"/>
              <p:cNvSpPr>
                <a:spLocks noChangeArrowheads="1"/>
              </p:cNvSpPr>
              <p:nvPr/>
            </p:nvSpPr>
            <p:spPr bwMode="auto">
              <a:xfrm>
                <a:off x="2288" y="1060"/>
                <a:ext cx="211" cy="247"/>
              </a:xfrm>
              <a:prstGeom prst="rect">
                <a:avLst/>
              </a:prstGeom>
              <a:no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a:solidFill>
                      <a:srgbClr val="00FF00"/>
                    </a:solidFill>
                    <a:latin typeface="Arial" pitchFamily="34" charset="0"/>
                  </a:rPr>
                  <a:t>T</a:t>
                </a:r>
              </a:p>
            </p:txBody>
          </p:sp>
          <p:sp>
            <p:nvSpPr>
              <p:cNvPr id="161809" name="Rectangle 10"/>
              <p:cNvSpPr>
                <a:spLocks noChangeArrowheads="1"/>
              </p:cNvSpPr>
              <p:nvPr/>
            </p:nvSpPr>
            <p:spPr bwMode="auto">
              <a:xfrm>
                <a:off x="2928" y="2064"/>
                <a:ext cx="211" cy="247"/>
              </a:xfrm>
              <a:prstGeom prst="rect">
                <a:avLst/>
              </a:prstGeom>
              <a:no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a:solidFill>
                      <a:srgbClr val="00FF00"/>
                    </a:solidFill>
                    <a:latin typeface="Arial" pitchFamily="34" charset="0"/>
                  </a:rPr>
                  <a:t>T</a:t>
                </a:r>
              </a:p>
            </p:txBody>
          </p:sp>
          <p:sp>
            <p:nvSpPr>
              <p:cNvPr id="161810" name="Rectangle 11"/>
              <p:cNvSpPr>
                <a:spLocks noChangeArrowheads="1"/>
              </p:cNvSpPr>
              <p:nvPr/>
            </p:nvSpPr>
            <p:spPr bwMode="auto">
              <a:xfrm>
                <a:off x="2496" y="1920"/>
                <a:ext cx="327" cy="247"/>
              </a:xfrm>
              <a:prstGeom prst="rect">
                <a:avLst/>
              </a:prstGeom>
              <a:no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a:solidFill>
                      <a:srgbClr val="5B9BD5"/>
                    </a:solidFill>
                    <a:latin typeface="Arial" pitchFamily="34" charset="0"/>
                  </a:rPr>
                  <a:t>NT</a:t>
                </a:r>
              </a:p>
            </p:txBody>
          </p:sp>
          <p:sp>
            <p:nvSpPr>
              <p:cNvPr id="161811" name="Rectangle 12"/>
              <p:cNvSpPr>
                <a:spLocks noChangeArrowheads="1"/>
              </p:cNvSpPr>
              <p:nvPr/>
            </p:nvSpPr>
            <p:spPr bwMode="auto">
              <a:xfrm>
                <a:off x="643" y="1684"/>
                <a:ext cx="1165" cy="247"/>
              </a:xfrm>
              <a:prstGeom prst="rect">
                <a:avLst/>
              </a:prstGeom>
              <a:no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a:solidFill>
                      <a:srgbClr val="00FF00"/>
                    </a:solidFill>
                    <a:latin typeface="Arial" pitchFamily="34" charset="0"/>
                  </a:rPr>
                  <a:t>Predict Taken</a:t>
                </a:r>
              </a:p>
            </p:txBody>
          </p:sp>
          <p:sp>
            <p:nvSpPr>
              <p:cNvPr id="161812" name="Rectangle 13"/>
              <p:cNvSpPr>
                <a:spLocks noChangeArrowheads="1"/>
              </p:cNvSpPr>
              <p:nvPr/>
            </p:nvSpPr>
            <p:spPr bwMode="auto">
              <a:xfrm>
                <a:off x="813" y="2376"/>
                <a:ext cx="1013" cy="439"/>
              </a:xfrm>
              <a:prstGeom prst="rect">
                <a:avLst/>
              </a:prstGeom>
              <a:noFill/>
              <a:ln w="9525">
                <a:noFill/>
                <a:round/>
                <a:headEnd/>
                <a:tailEnd/>
              </a:ln>
            </p:spPr>
            <p:txBody>
              <a:bodyPr wrap="none" lIns="90360" tIns="44280" rIns="90360" bIns="44280">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a:solidFill>
                      <a:srgbClr val="5B9BD5"/>
                    </a:solidFill>
                    <a:latin typeface="Arial" pitchFamily="34" charset="0"/>
                  </a:rPr>
                  <a:t>Predict Not </a:t>
                </a:r>
              </a:p>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a:solidFill>
                      <a:srgbClr val="5B9BD5"/>
                    </a:solidFill>
                    <a:latin typeface="Arial" pitchFamily="34" charset="0"/>
                  </a:rPr>
                  <a:t>Taken</a:t>
                </a:r>
              </a:p>
            </p:txBody>
          </p:sp>
          <p:sp>
            <p:nvSpPr>
              <p:cNvPr id="161813" name="Rectangle 14"/>
              <p:cNvSpPr>
                <a:spLocks noChangeArrowheads="1"/>
              </p:cNvSpPr>
              <p:nvPr/>
            </p:nvSpPr>
            <p:spPr bwMode="auto">
              <a:xfrm>
                <a:off x="3851" y="1684"/>
                <a:ext cx="1165" cy="247"/>
              </a:xfrm>
              <a:prstGeom prst="rect">
                <a:avLst/>
              </a:prstGeom>
              <a:no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a:solidFill>
                      <a:srgbClr val="00FF00"/>
                    </a:solidFill>
                    <a:latin typeface="Arial" pitchFamily="34" charset="0"/>
                  </a:rPr>
                  <a:t>Predict Taken</a:t>
                </a:r>
              </a:p>
            </p:txBody>
          </p:sp>
          <p:sp>
            <p:nvSpPr>
              <p:cNvPr id="161814" name="Rectangle 15"/>
              <p:cNvSpPr>
                <a:spLocks noChangeArrowheads="1"/>
              </p:cNvSpPr>
              <p:nvPr/>
            </p:nvSpPr>
            <p:spPr bwMode="auto">
              <a:xfrm>
                <a:off x="3829" y="2352"/>
                <a:ext cx="1013" cy="439"/>
              </a:xfrm>
              <a:prstGeom prst="rect">
                <a:avLst/>
              </a:prstGeom>
              <a:noFill/>
              <a:ln w="9525">
                <a:noFill/>
                <a:round/>
                <a:headEnd/>
                <a:tailEnd/>
              </a:ln>
            </p:spPr>
            <p:txBody>
              <a:bodyPr wrap="none" lIns="90360" tIns="44280" rIns="90360" bIns="44280">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dirty="0">
                    <a:solidFill>
                      <a:srgbClr val="5B9BD5"/>
                    </a:solidFill>
                    <a:latin typeface="Arial" pitchFamily="34" charset="0"/>
                  </a:rPr>
                  <a:t>Predict Not </a:t>
                </a:r>
              </a:p>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dirty="0">
                    <a:solidFill>
                      <a:srgbClr val="5B9BD5"/>
                    </a:solidFill>
                    <a:latin typeface="Arial" pitchFamily="34" charset="0"/>
                  </a:rPr>
                  <a:t>Taken</a:t>
                </a:r>
              </a:p>
            </p:txBody>
          </p:sp>
          <p:sp>
            <p:nvSpPr>
              <p:cNvPr id="161815" name="Oval 16"/>
              <p:cNvSpPr>
                <a:spLocks noChangeArrowheads="1"/>
              </p:cNvSpPr>
              <p:nvPr/>
            </p:nvSpPr>
            <p:spPr bwMode="auto">
              <a:xfrm>
                <a:off x="1800" y="1636"/>
                <a:ext cx="819" cy="309"/>
              </a:xfrm>
              <a:prstGeom prst="ellipse">
                <a:avLst/>
              </a:prstGeom>
              <a:solidFill>
                <a:srgbClr val="00FF00"/>
              </a:solid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61816" name="Oval 17"/>
              <p:cNvSpPr>
                <a:spLocks noChangeArrowheads="1"/>
              </p:cNvSpPr>
              <p:nvPr/>
            </p:nvSpPr>
            <p:spPr bwMode="auto">
              <a:xfrm>
                <a:off x="3072" y="1644"/>
                <a:ext cx="819" cy="309"/>
              </a:xfrm>
              <a:prstGeom prst="ellipse">
                <a:avLst/>
              </a:prstGeom>
              <a:solidFill>
                <a:srgbClr val="00FF00"/>
              </a:solid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61817" name="Oval 18"/>
              <p:cNvSpPr>
                <a:spLocks noChangeArrowheads="1"/>
              </p:cNvSpPr>
              <p:nvPr/>
            </p:nvSpPr>
            <p:spPr bwMode="auto">
              <a:xfrm>
                <a:off x="1808" y="2304"/>
                <a:ext cx="819" cy="309"/>
              </a:xfrm>
              <a:prstGeom prst="ellipse">
                <a:avLst/>
              </a:prstGeom>
              <a:solidFill>
                <a:srgbClr val="5B9BD5"/>
              </a:solid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61818" name="Oval 19"/>
              <p:cNvSpPr>
                <a:spLocks noChangeArrowheads="1"/>
              </p:cNvSpPr>
              <p:nvPr/>
            </p:nvSpPr>
            <p:spPr bwMode="auto">
              <a:xfrm>
                <a:off x="3072" y="2304"/>
                <a:ext cx="819" cy="309"/>
              </a:xfrm>
              <a:prstGeom prst="ellipse">
                <a:avLst/>
              </a:prstGeom>
              <a:solidFill>
                <a:srgbClr val="5B9BD5"/>
              </a:solid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61819" name="Line 22"/>
              <p:cNvSpPr>
                <a:spLocks noChangeShapeType="1"/>
              </p:cNvSpPr>
              <p:nvPr/>
            </p:nvSpPr>
            <p:spPr bwMode="auto">
              <a:xfrm flipH="1">
                <a:off x="2615" y="2504"/>
                <a:ext cx="493" cy="0"/>
              </a:xfrm>
              <a:prstGeom prst="line">
                <a:avLst/>
              </a:prstGeom>
              <a:noFill/>
              <a:ln w="28440" cap="sq">
                <a:solidFill>
                  <a:srgbClr val="00FF00"/>
                </a:solidFill>
                <a:miter lim="800000"/>
                <a:headEnd/>
                <a:tailEnd type="triangle" w="med" len="med"/>
              </a:ln>
            </p:spPr>
            <p:txBody>
              <a:bodyPr/>
              <a:lstStyle/>
              <a:p>
                <a:endParaRPr lang="zh-CN" altLang="en-US"/>
              </a:p>
            </p:txBody>
          </p:sp>
          <p:sp>
            <p:nvSpPr>
              <p:cNvPr id="161820" name="Rectangle 23"/>
              <p:cNvSpPr>
                <a:spLocks noChangeArrowheads="1"/>
              </p:cNvSpPr>
              <p:nvPr/>
            </p:nvSpPr>
            <p:spPr bwMode="auto">
              <a:xfrm>
                <a:off x="2738" y="2481"/>
                <a:ext cx="211" cy="247"/>
              </a:xfrm>
              <a:prstGeom prst="rect">
                <a:avLst/>
              </a:prstGeom>
              <a:no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dirty="0">
                    <a:solidFill>
                      <a:srgbClr val="00FF00"/>
                    </a:solidFill>
                    <a:latin typeface="Arial" pitchFamily="34" charset="0"/>
                  </a:rPr>
                  <a:t>T</a:t>
                </a:r>
              </a:p>
            </p:txBody>
          </p:sp>
          <p:sp>
            <p:nvSpPr>
              <p:cNvPr id="161821" name="Rectangle 24"/>
              <p:cNvSpPr>
                <a:spLocks noChangeArrowheads="1"/>
              </p:cNvSpPr>
              <p:nvPr/>
            </p:nvSpPr>
            <p:spPr bwMode="auto">
              <a:xfrm>
                <a:off x="2680" y="2184"/>
                <a:ext cx="327" cy="247"/>
              </a:xfrm>
              <a:prstGeom prst="rect">
                <a:avLst/>
              </a:prstGeom>
              <a:no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a:solidFill>
                      <a:srgbClr val="5B9BD5"/>
                    </a:solidFill>
                    <a:latin typeface="Arial" pitchFamily="34" charset="0"/>
                  </a:rPr>
                  <a:t>NT</a:t>
                </a:r>
              </a:p>
            </p:txBody>
          </p:sp>
          <p:sp>
            <p:nvSpPr>
              <p:cNvPr id="161822" name="Line 25"/>
              <p:cNvSpPr>
                <a:spLocks noChangeShapeType="1"/>
              </p:cNvSpPr>
              <p:nvPr/>
            </p:nvSpPr>
            <p:spPr bwMode="auto">
              <a:xfrm>
                <a:off x="2616" y="2408"/>
                <a:ext cx="491" cy="0"/>
              </a:xfrm>
              <a:prstGeom prst="line">
                <a:avLst/>
              </a:prstGeom>
              <a:noFill/>
              <a:ln w="28440" cap="sq">
                <a:solidFill>
                  <a:srgbClr val="5B9BD5"/>
                </a:solidFill>
                <a:miter lim="800000"/>
                <a:headEnd/>
                <a:tailEnd type="triangle" w="med" len="med"/>
              </a:ln>
            </p:spPr>
            <p:txBody>
              <a:bodyPr/>
              <a:lstStyle/>
              <a:p>
                <a:endParaRPr lang="zh-CN" altLang="en-US"/>
              </a:p>
            </p:txBody>
          </p:sp>
          <p:sp>
            <p:nvSpPr>
              <p:cNvPr id="161823" name="Line 26"/>
              <p:cNvSpPr>
                <a:spLocks noChangeShapeType="1"/>
              </p:cNvSpPr>
              <p:nvPr/>
            </p:nvSpPr>
            <p:spPr bwMode="auto">
              <a:xfrm flipH="1">
                <a:off x="2615" y="1839"/>
                <a:ext cx="493" cy="0"/>
              </a:xfrm>
              <a:prstGeom prst="line">
                <a:avLst/>
              </a:prstGeom>
              <a:noFill/>
              <a:ln w="28440" cap="sq">
                <a:solidFill>
                  <a:srgbClr val="00FF00"/>
                </a:solidFill>
                <a:miter lim="800000"/>
                <a:headEnd/>
                <a:tailEnd type="triangle" w="med" len="med"/>
              </a:ln>
            </p:spPr>
            <p:txBody>
              <a:bodyPr/>
              <a:lstStyle/>
              <a:p>
                <a:endParaRPr lang="zh-CN" altLang="en-US"/>
              </a:p>
            </p:txBody>
          </p:sp>
          <p:sp>
            <p:nvSpPr>
              <p:cNvPr id="161824" name="Rectangle 27"/>
              <p:cNvSpPr>
                <a:spLocks noChangeArrowheads="1"/>
              </p:cNvSpPr>
              <p:nvPr/>
            </p:nvSpPr>
            <p:spPr bwMode="auto">
              <a:xfrm>
                <a:off x="2738" y="1816"/>
                <a:ext cx="211" cy="247"/>
              </a:xfrm>
              <a:prstGeom prst="rect">
                <a:avLst/>
              </a:prstGeom>
              <a:no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a:solidFill>
                      <a:srgbClr val="00FF00"/>
                    </a:solidFill>
                    <a:latin typeface="Arial" pitchFamily="34" charset="0"/>
                  </a:rPr>
                  <a:t>T</a:t>
                </a:r>
              </a:p>
            </p:txBody>
          </p:sp>
          <p:sp>
            <p:nvSpPr>
              <p:cNvPr id="161825" name="Rectangle 28"/>
              <p:cNvSpPr>
                <a:spLocks noChangeArrowheads="1"/>
              </p:cNvSpPr>
              <p:nvPr/>
            </p:nvSpPr>
            <p:spPr bwMode="auto">
              <a:xfrm>
                <a:off x="2680" y="1519"/>
                <a:ext cx="327" cy="247"/>
              </a:xfrm>
              <a:prstGeom prst="rect">
                <a:avLst/>
              </a:prstGeom>
              <a:no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a:solidFill>
                      <a:srgbClr val="5B9BD5"/>
                    </a:solidFill>
                    <a:latin typeface="Arial" pitchFamily="34" charset="0"/>
                  </a:rPr>
                  <a:t>NT</a:t>
                </a:r>
              </a:p>
            </p:txBody>
          </p:sp>
          <p:sp>
            <p:nvSpPr>
              <p:cNvPr id="161826" name="Line 29"/>
              <p:cNvSpPr>
                <a:spLocks noChangeShapeType="1"/>
              </p:cNvSpPr>
              <p:nvPr/>
            </p:nvSpPr>
            <p:spPr bwMode="auto">
              <a:xfrm>
                <a:off x="2616" y="1743"/>
                <a:ext cx="491" cy="0"/>
              </a:xfrm>
              <a:prstGeom prst="line">
                <a:avLst/>
              </a:prstGeom>
              <a:noFill/>
              <a:ln w="28440" cap="sq">
                <a:solidFill>
                  <a:srgbClr val="5B9BD5"/>
                </a:solidFill>
                <a:miter lim="800000"/>
                <a:headEnd/>
                <a:tailEnd type="triangle" w="med" len="med"/>
              </a:ln>
            </p:spPr>
            <p:txBody>
              <a:bodyPr/>
              <a:lstStyle/>
              <a:p>
                <a:endParaRPr lang="zh-CN" altLang="en-US"/>
              </a:p>
            </p:txBody>
          </p:sp>
          <p:sp>
            <p:nvSpPr>
              <p:cNvPr id="161827" name="Line 30"/>
              <p:cNvSpPr>
                <a:spLocks noChangeShapeType="1"/>
              </p:cNvSpPr>
              <p:nvPr/>
            </p:nvSpPr>
            <p:spPr bwMode="auto">
              <a:xfrm flipV="1">
                <a:off x="2544" y="1919"/>
                <a:ext cx="638" cy="419"/>
              </a:xfrm>
              <a:prstGeom prst="line">
                <a:avLst/>
              </a:prstGeom>
              <a:noFill/>
              <a:ln w="28440" cap="sq">
                <a:solidFill>
                  <a:srgbClr val="00FF00"/>
                </a:solidFill>
                <a:miter lim="800000"/>
                <a:headEnd/>
                <a:tailEnd type="triangle" w="med" len="med"/>
              </a:ln>
            </p:spPr>
            <p:txBody>
              <a:bodyPr/>
              <a:lstStyle/>
              <a:p>
                <a:endParaRPr lang="zh-CN" altLang="en-US"/>
              </a:p>
            </p:txBody>
          </p:sp>
          <p:sp>
            <p:nvSpPr>
              <p:cNvPr id="161828" name="Line 31"/>
              <p:cNvSpPr>
                <a:spLocks noChangeShapeType="1"/>
              </p:cNvSpPr>
              <p:nvPr/>
            </p:nvSpPr>
            <p:spPr bwMode="auto">
              <a:xfrm flipH="1">
                <a:off x="2495" y="1872"/>
                <a:ext cx="640" cy="417"/>
              </a:xfrm>
              <a:prstGeom prst="line">
                <a:avLst/>
              </a:prstGeom>
              <a:noFill/>
              <a:ln w="28440" cap="sq">
                <a:solidFill>
                  <a:srgbClr val="5B9BD5"/>
                </a:solidFill>
                <a:miter lim="800000"/>
                <a:headEnd/>
                <a:tailEnd type="triangle" w="med" len="med"/>
              </a:ln>
            </p:spPr>
            <p:txBody>
              <a:bodyPr/>
              <a:lstStyle/>
              <a:p>
                <a:endParaRPr lang="zh-CN" altLang="en-US"/>
              </a:p>
            </p:txBody>
          </p:sp>
        </p:grpSp>
        <p:cxnSp>
          <p:nvCxnSpPr>
            <p:cNvPr id="161806" name="曲线连接符 39"/>
            <p:cNvCxnSpPr>
              <a:cxnSpLocks noChangeShapeType="1"/>
              <a:stCxn id="161815" idx="7"/>
              <a:endCxn id="161815" idx="1"/>
            </p:cNvCxnSpPr>
            <p:nvPr/>
          </p:nvCxnSpPr>
          <p:spPr bwMode="auto">
            <a:xfrm rot="16200000" flipV="1">
              <a:off x="3507581" y="2209007"/>
              <a:ext cx="1587" cy="920750"/>
            </a:xfrm>
            <a:prstGeom prst="curvedConnector3">
              <a:avLst>
                <a:gd name="adj1" fmla="val 39858130"/>
              </a:avLst>
            </a:prstGeom>
            <a:noFill/>
            <a:ln w="9525" algn="ctr">
              <a:solidFill>
                <a:schemeClr val="tx1"/>
              </a:solidFill>
              <a:round/>
              <a:headEnd/>
              <a:tailEnd type="arrow" w="med" len="med"/>
            </a:ln>
          </p:spPr>
        </p:cxnSp>
        <p:cxnSp>
          <p:nvCxnSpPr>
            <p:cNvPr id="161807" name="曲线连接符 66"/>
            <p:cNvCxnSpPr>
              <a:cxnSpLocks noChangeShapeType="1"/>
            </p:cNvCxnSpPr>
            <p:nvPr/>
          </p:nvCxnSpPr>
          <p:spPr bwMode="auto">
            <a:xfrm rot="16200000" flipH="1">
              <a:off x="5519739" y="3621088"/>
              <a:ext cx="1587" cy="920750"/>
            </a:xfrm>
            <a:prstGeom prst="curvedConnector3">
              <a:avLst>
                <a:gd name="adj1" fmla="val 37240815"/>
              </a:avLst>
            </a:prstGeom>
            <a:noFill/>
            <a:ln w="9525" algn="ctr">
              <a:solidFill>
                <a:schemeClr val="tx1"/>
              </a:solidFill>
              <a:round/>
              <a:headEnd/>
              <a:tailEnd type="arrow" w="med" len="med"/>
            </a:ln>
          </p:spPr>
        </p:cxnSp>
      </p:grpSp>
    </p:spTree>
    <p:extLst>
      <p:ext uri="{BB962C8B-B14F-4D97-AF65-F5344CB8AC3E}">
        <p14:creationId xmlns:p14="http://schemas.microsoft.com/office/powerpoint/2010/main" val="2197231482"/>
      </p:ext>
    </p:extLst>
  </p:cSld>
  <p:clrMapOvr>
    <a:masterClrMapping/>
  </p:clrMapOvr>
  <p:transition>
    <p:wip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ext Box 1"/>
          <p:cNvSpPr txBox="1">
            <a:spLocks noChangeArrowheads="1"/>
          </p:cNvSpPr>
          <p:nvPr/>
        </p:nvSpPr>
        <p:spPr bwMode="auto">
          <a:xfrm>
            <a:off x="628650" y="365125"/>
            <a:ext cx="7886700" cy="1325563"/>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pic>
        <p:nvPicPr>
          <p:cNvPr id="162819" name="Picture 2"/>
          <p:cNvPicPr>
            <a:picLocks noChangeAspect="1" noChangeArrowheads="1"/>
          </p:cNvPicPr>
          <p:nvPr/>
        </p:nvPicPr>
        <p:blipFill>
          <a:blip r:embed="rId3"/>
          <a:srcRect/>
          <a:stretch>
            <a:fillRect/>
          </a:stretch>
        </p:blipFill>
        <p:spPr bwMode="auto">
          <a:xfrm>
            <a:off x="755794" y="822661"/>
            <a:ext cx="7632411" cy="5613341"/>
          </a:xfrm>
          <a:prstGeom prst="rect">
            <a:avLst/>
          </a:prstGeom>
          <a:noFill/>
          <a:ln w="9525">
            <a:noFill/>
            <a:round/>
            <a:headEnd/>
            <a:tailEnd/>
          </a:ln>
        </p:spPr>
      </p:pic>
      <p:sp>
        <p:nvSpPr>
          <p:cNvPr id="162820"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A4CEBE6-9FD4-438D-A19A-EFAE68668CD9}"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62821"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62822"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E3336033-77C2-4CCF-B276-B9F2EA806504}"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151</a:t>
            </a:fld>
            <a:endParaRPr lang="zh-CN" altLang="zh-CN" sz="1200">
              <a:solidFill>
                <a:srgbClr val="898989"/>
              </a:solidFill>
            </a:endParaRPr>
          </a:p>
        </p:txBody>
      </p:sp>
      <p:sp>
        <p:nvSpPr>
          <p:cNvPr id="2" name="标题 1"/>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88927685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ext Box 1"/>
          <p:cNvSpPr txBox="1">
            <a:spLocks noChangeArrowheads="1"/>
          </p:cNvSpPr>
          <p:nvPr/>
        </p:nvSpPr>
        <p:spPr bwMode="auto">
          <a:xfrm>
            <a:off x="628650" y="365125"/>
            <a:ext cx="7886700" cy="1325563"/>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pic>
        <p:nvPicPr>
          <p:cNvPr id="163843" name="Picture 2"/>
          <p:cNvPicPr>
            <a:picLocks noChangeAspect="1" noChangeArrowheads="1"/>
          </p:cNvPicPr>
          <p:nvPr/>
        </p:nvPicPr>
        <p:blipFill>
          <a:blip r:embed="rId3"/>
          <a:srcRect/>
          <a:stretch>
            <a:fillRect/>
          </a:stretch>
        </p:blipFill>
        <p:spPr bwMode="auto">
          <a:xfrm>
            <a:off x="968548" y="238793"/>
            <a:ext cx="7755544" cy="6062572"/>
          </a:xfrm>
          <a:prstGeom prst="rect">
            <a:avLst/>
          </a:prstGeom>
          <a:noFill/>
          <a:ln w="9525">
            <a:noFill/>
            <a:round/>
            <a:headEnd/>
            <a:tailEnd/>
          </a:ln>
        </p:spPr>
      </p:pic>
      <p:sp>
        <p:nvSpPr>
          <p:cNvPr id="163844"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62C941F-A6D4-48A2-9361-294FB96F79C6}"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63845"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63846"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FD3E7C5-1A7C-4605-AC43-46512AF759E8}"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152</a:t>
            </a:fld>
            <a:endParaRPr lang="zh-CN" altLang="zh-CN" sz="1200">
              <a:solidFill>
                <a:srgbClr val="898989"/>
              </a:solidFill>
            </a:endParaRPr>
          </a:p>
        </p:txBody>
      </p:sp>
    </p:spTree>
    <p:extLst>
      <p:ext uri="{BB962C8B-B14F-4D97-AF65-F5344CB8AC3E}">
        <p14:creationId xmlns:p14="http://schemas.microsoft.com/office/powerpoint/2010/main" val="244977469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9FED974-2210-4636-94E5-3127F1BCB718}"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68963"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68964"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0AD42AF-9752-43F3-9AB7-96DA2B4E6F67}"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153</a:t>
            </a:fld>
            <a:endParaRPr lang="zh-CN" altLang="zh-CN" sz="1200">
              <a:solidFill>
                <a:srgbClr val="898989"/>
              </a:solidFill>
            </a:endParaRPr>
          </a:p>
        </p:txBody>
      </p:sp>
      <p:sp>
        <p:nvSpPr>
          <p:cNvPr id="168965" name="标题 1"/>
          <p:cNvSpPr>
            <a:spLocks noGrp="1"/>
          </p:cNvSpPr>
          <p:nvPr>
            <p:ph type="title"/>
          </p:nvPr>
        </p:nvSpPr>
        <p:spPr/>
        <p:txBody>
          <a:bodyPr/>
          <a:lstStyle/>
          <a:p>
            <a:r>
              <a:rPr lang="en-US" altLang="zh-CN" smtClean="0"/>
              <a:t>BHT Accuracy</a:t>
            </a:r>
            <a:endParaRPr lang="zh-CN" altLang="en-US" smtClean="0"/>
          </a:p>
        </p:txBody>
      </p:sp>
      <p:sp>
        <p:nvSpPr>
          <p:cNvPr id="168966" name="内容占位符 2"/>
          <p:cNvSpPr>
            <a:spLocks noGrp="1"/>
          </p:cNvSpPr>
          <p:nvPr>
            <p:ph idx="1"/>
          </p:nvPr>
        </p:nvSpPr>
        <p:spPr/>
        <p:txBody>
          <a:bodyPr/>
          <a:lstStyle/>
          <a:p>
            <a:r>
              <a:rPr lang="zh-CN" altLang="zh-CN" smtClean="0"/>
              <a:t>分支预测错误的原因</a:t>
            </a:r>
            <a:r>
              <a:rPr lang="en-US" altLang="zh-CN" smtClean="0"/>
              <a:t>:</a:t>
            </a:r>
          </a:p>
          <a:p>
            <a:pPr lvl="1"/>
            <a:r>
              <a:rPr lang="zh-CN" altLang="zh-CN" smtClean="0"/>
              <a:t>预测错误</a:t>
            </a:r>
            <a:endParaRPr lang="en-US" altLang="zh-CN" smtClean="0"/>
          </a:p>
          <a:p>
            <a:pPr lvl="1"/>
            <a:r>
              <a:rPr lang="zh-CN" altLang="zh-CN" smtClean="0"/>
              <a:t>由于使用</a:t>
            </a:r>
            <a:r>
              <a:rPr lang="en-US" altLang="zh-CN" smtClean="0"/>
              <a:t>PC</a:t>
            </a:r>
            <a:r>
              <a:rPr lang="zh-CN" altLang="zh-CN" smtClean="0"/>
              <a:t>的低位查找</a:t>
            </a:r>
            <a:r>
              <a:rPr lang="en-US" altLang="zh-CN" smtClean="0"/>
              <a:t>BHT</a:t>
            </a:r>
            <a:r>
              <a:rPr lang="zh-CN" altLang="zh-CN" smtClean="0"/>
              <a:t>表，可能得到错误的分支历史记录</a:t>
            </a:r>
          </a:p>
          <a:p>
            <a:r>
              <a:rPr lang="en-US" altLang="zh-CN" smtClean="0"/>
              <a:t>BHT</a:t>
            </a:r>
            <a:r>
              <a:rPr lang="zh-CN" altLang="zh-CN" smtClean="0"/>
              <a:t>表的大小问题</a:t>
            </a:r>
            <a:endParaRPr lang="en-US" altLang="zh-CN" smtClean="0"/>
          </a:p>
          <a:p>
            <a:pPr lvl="1"/>
            <a:r>
              <a:rPr lang="zh-CN" altLang="zh-CN" smtClean="0"/>
              <a:t>4096 项的表分支预测错误的比例为</a:t>
            </a:r>
            <a:r>
              <a:rPr lang="en-US" altLang="zh-CN" smtClean="0"/>
              <a:t>1%  (nasa7, tomcatv) to 18% (eqntott),  spice at 9% and gcc at 12%</a:t>
            </a:r>
          </a:p>
          <a:p>
            <a:pPr lvl="1"/>
            <a:r>
              <a:rPr lang="zh-CN" altLang="zh-CN" smtClean="0"/>
              <a:t>再增加项数，对提高预测准确率几乎没有效果</a:t>
            </a:r>
            <a:r>
              <a:rPr lang="en-US" altLang="zh-CN" smtClean="0"/>
              <a:t/>
            </a:r>
            <a:br>
              <a:rPr lang="en-US" altLang="zh-CN" smtClean="0"/>
            </a:br>
            <a:r>
              <a:rPr lang="en-US" altLang="zh-CN" smtClean="0"/>
              <a:t>(in Alpha 21164)</a:t>
            </a:r>
          </a:p>
          <a:p>
            <a:endParaRPr lang="zh-CN" altLang="en-US" smtClean="0"/>
          </a:p>
        </p:txBody>
      </p:sp>
    </p:spTree>
    <p:extLst>
      <p:ext uri="{BB962C8B-B14F-4D97-AF65-F5344CB8AC3E}">
        <p14:creationId xmlns:p14="http://schemas.microsoft.com/office/powerpoint/2010/main" val="1777915802"/>
      </p:ext>
    </p:extLst>
  </p:cSld>
  <p:clrMapOvr>
    <a:masterClrMapping/>
  </p:clrMapOvr>
  <p:transition>
    <p:wip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0" y="1422400"/>
            <a:ext cx="3648891" cy="4351338"/>
          </a:xfrm>
          <a:prstGeom prst="rect">
            <a:avLst/>
          </a:prstGeom>
          <a:noFill/>
          <a:ln>
            <a:noFill/>
          </a:ln>
          <a:effectLst/>
          <a:extLst/>
        </p:spPr>
        <p:txBody>
          <a:bodyPr/>
          <a:lstStyle>
            <a:lvl1pPr marL="228600" indent="-228600">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宋体" panose="02010600030101010101" pitchFamily="2" charset="-122"/>
              </a:defRPr>
            </a:lvl1pPr>
            <a:lvl2pPr>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宋体" panose="02010600030101010101" pitchFamily="2" charset="-122"/>
              </a:defRPr>
            </a:lvl2pPr>
            <a:lvl3pPr>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宋体" panose="02010600030101010101" pitchFamily="2" charset="-122"/>
              </a:defRPr>
            </a:lvl3pPr>
            <a:lvl4pPr>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宋体" panose="02010600030101010101" pitchFamily="2" charset="-122"/>
              </a:defRPr>
            </a:lvl4pPr>
            <a:lvl5pPr>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宋体" panose="02010600030101010101" pitchFamily="2"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宋体" panose="02010600030101010101" pitchFamily="2"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宋体" panose="02010600030101010101" pitchFamily="2"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宋体" panose="02010600030101010101" pitchFamily="2"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宋体" panose="02010600030101010101" pitchFamily="2" charset="-122"/>
              </a:defRPr>
            </a:lvl9pPr>
          </a:lstStyle>
          <a:p>
            <a:pPr eaLnBrk="1" hangingPunct="1">
              <a:lnSpc>
                <a:spcPct val="90000"/>
              </a:lnSpc>
              <a:spcBef>
                <a:spcPts val="1000"/>
              </a:spcBef>
              <a:buClr>
                <a:srgbClr val="000000"/>
              </a:buClr>
              <a:buSzPct val="100000"/>
              <a:buFont typeface="Arial" panose="020B0604020202020204" pitchFamily="34" charset="0"/>
              <a:buChar char="•"/>
              <a:defRPr/>
            </a:pPr>
            <a:r>
              <a:rPr lang="zh-CN" altLang="zh-CN" sz="2800" dirty="0" smtClean="0">
                <a:latin typeface="Courier New" panose="02070309020205020404" pitchFamily="49" charset="0"/>
              </a:rPr>
              <a:t>例如：</a:t>
            </a:r>
          </a:p>
          <a:p>
            <a:pPr indent="-227013" eaLnBrk="1" hangingPunct="1">
              <a:lnSpc>
                <a:spcPct val="90000"/>
              </a:lnSpc>
              <a:spcBef>
                <a:spcPts val="1000"/>
              </a:spcBef>
              <a:buSzPct val="100000"/>
              <a:defRPr/>
            </a:pPr>
            <a:r>
              <a:rPr lang="en-US" altLang="zh-CN" sz="2800" dirty="0" smtClean="0">
                <a:latin typeface="Courier New" panose="02070309020205020404" pitchFamily="49" charset="0"/>
              </a:rPr>
              <a:t>    </a:t>
            </a:r>
            <a:r>
              <a:rPr lang="en-US" altLang="zh-CN" sz="2800" dirty="0" smtClean="0"/>
              <a:t>if (</a:t>
            </a:r>
            <a:r>
              <a:rPr lang="en-US" altLang="zh-CN" sz="2800" dirty="0" err="1" smtClean="0"/>
              <a:t>aa</a:t>
            </a:r>
            <a:r>
              <a:rPr lang="en-US" altLang="zh-CN" sz="2800" dirty="0" smtClean="0"/>
              <a:t>==2)   </a:t>
            </a:r>
            <a:r>
              <a:rPr lang="en-US" altLang="zh-CN" sz="2800" dirty="0" err="1" smtClean="0"/>
              <a:t>aa</a:t>
            </a:r>
            <a:r>
              <a:rPr lang="en-US" altLang="zh-CN" sz="2800" dirty="0" smtClean="0"/>
              <a:t>=0;</a:t>
            </a:r>
          </a:p>
          <a:p>
            <a:pPr indent="-227013" eaLnBrk="1" hangingPunct="1">
              <a:lnSpc>
                <a:spcPct val="90000"/>
              </a:lnSpc>
              <a:spcBef>
                <a:spcPts val="1000"/>
              </a:spcBef>
              <a:buSzPct val="100000"/>
              <a:defRPr/>
            </a:pPr>
            <a:r>
              <a:rPr lang="en-US" altLang="zh-CN" sz="2800" dirty="0" smtClean="0"/>
              <a:t>           if (bb==2)  bb=0;</a:t>
            </a:r>
          </a:p>
          <a:p>
            <a:pPr indent="-227013" eaLnBrk="1" hangingPunct="1">
              <a:lnSpc>
                <a:spcPct val="90000"/>
              </a:lnSpc>
              <a:spcBef>
                <a:spcPts val="1000"/>
              </a:spcBef>
              <a:buSzPct val="100000"/>
              <a:defRPr/>
            </a:pPr>
            <a:r>
              <a:rPr lang="en-US" altLang="zh-CN" sz="2800" dirty="0" smtClean="0"/>
              <a:t>           if (</a:t>
            </a:r>
            <a:r>
              <a:rPr lang="en-US" altLang="zh-CN" sz="2800" dirty="0" err="1" smtClean="0"/>
              <a:t>aa</a:t>
            </a:r>
            <a:r>
              <a:rPr lang="en-US" altLang="zh-CN" sz="2800" dirty="0" smtClean="0"/>
              <a:t>!=bb) {</a:t>
            </a:r>
          </a:p>
        </p:txBody>
      </p:sp>
      <p:sp>
        <p:nvSpPr>
          <p:cNvPr id="147459" name="Text Box 3"/>
          <p:cNvSpPr txBox="1">
            <a:spLocks noChangeArrowheads="1"/>
          </p:cNvSpPr>
          <p:nvPr/>
        </p:nvSpPr>
        <p:spPr bwMode="auto">
          <a:xfrm>
            <a:off x="3719513" y="1196975"/>
            <a:ext cx="5424487" cy="5084763"/>
          </a:xfrm>
          <a:prstGeom prst="rect">
            <a:avLst/>
          </a:prstGeom>
          <a:noFill/>
          <a:ln>
            <a:noFill/>
          </a:ln>
          <a:effectLst/>
          <a:extLst/>
        </p:spPr>
        <p:txBody>
          <a:bodyPr lIns="90000" tIns="46800" rIns="90000" bIns="46800">
            <a:spAutoFit/>
          </a:bodyPr>
          <a:lstStyle>
            <a:lvl1pPr marL="457200" indent="-4572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rgbClr val="000000"/>
                </a:solidFill>
                <a:latin typeface="Calibri" panose="020F0502020204030204" pitchFamily="34" charset="0"/>
                <a:ea typeface="宋体" panose="02010600030101010101" pitchFamily="2" charset="-122"/>
              </a:defRPr>
            </a:lvl1pPr>
            <a:lvl2pPr>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rgbClr val="000000"/>
                </a:solidFill>
                <a:latin typeface="Calibri" panose="020F0502020204030204" pitchFamily="34" charset="0"/>
                <a:ea typeface="宋体" panose="02010600030101010101" pitchFamily="2" charset="-122"/>
              </a:defRPr>
            </a:lvl2pPr>
            <a:lvl3pPr>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rgbClr val="000000"/>
                </a:solidFill>
                <a:latin typeface="Calibri" panose="020F0502020204030204" pitchFamily="34" charset="0"/>
                <a:ea typeface="宋体" panose="02010600030101010101" pitchFamily="2" charset="-122"/>
              </a:defRPr>
            </a:lvl3pPr>
            <a:lvl4pPr>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rgbClr val="000000"/>
                </a:solidFill>
                <a:latin typeface="Calibri" panose="020F0502020204030204" pitchFamily="34" charset="0"/>
                <a:ea typeface="宋体" panose="02010600030101010101" pitchFamily="2" charset="-122"/>
              </a:defRPr>
            </a:lvl4pPr>
            <a:lvl5pPr>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rgbClr val="000000"/>
                </a:solidFill>
                <a:latin typeface="Calibri" panose="020F0502020204030204" pitchFamily="34" charset="0"/>
                <a:ea typeface="宋体" panose="02010600030101010101" pitchFamily="2"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rgbClr val="000000"/>
                </a:solidFill>
                <a:latin typeface="Calibri" panose="020F0502020204030204" pitchFamily="34" charset="0"/>
                <a:ea typeface="宋体" panose="02010600030101010101" pitchFamily="2"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rgbClr val="000000"/>
                </a:solidFill>
                <a:latin typeface="Calibri" panose="020F0502020204030204" pitchFamily="34" charset="0"/>
                <a:ea typeface="宋体" panose="02010600030101010101" pitchFamily="2"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rgbClr val="000000"/>
                </a:solidFill>
                <a:latin typeface="Calibri" panose="020F0502020204030204" pitchFamily="34" charset="0"/>
                <a:ea typeface="宋体" panose="02010600030101010101" pitchFamily="2"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rgbClr val="000000"/>
                </a:solidFill>
                <a:latin typeface="Calibri" panose="020F0502020204030204" pitchFamily="34" charset="0"/>
                <a:ea typeface="宋体" panose="02010600030101010101" pitchFamily="2" charset="-122"/>
              </a:defRPr>
            </a:lvl9pPr>
          </a:lstStyle>
          <a:p>
            <a:pPr eaLnBrk="1" hangingPunct="1">
              <a:lnSpc>
                <a:spcPct val="90000"/>
              </a:lnSpc>
              <a:spcBef>
                <a:spcPts val="1000"/>
              </a:spcBef>
              <a:buClr>
                <a:srgbClr val="000000"/>
              </a:buClr>
              <a:buSzPct val="100000"/>
              <a:buFont typeface="Wingdings" panose="05000000000000000000" pitchFamily="2" charset="2"/>
              <a:buChar char=""/>
              <a:defRPr/>
            </a:pPr>
            <a:r>
              <a:rPr lang="zh-CN" altLang="zh-CN" sz="2800" dirty="0" smtClean="0">
                <a:latin typeface="Courier New" panose="02070309020205020404" pitchFamily="49" charset="0"/>
              </a:rPr>
              <a:t>翻译为</a:t>
            </a:r>
            <a:r>
              <a:rPr lang="en-US" altLang="zh-CN" sz="2800" dirty="0">
                <a:latin typeface="Courier New" panose="02070309020205020404" pitchFamily="49" charset="0"/>
              </a:rPr>
              <a:t>MIPS</a:t>
            </a:r>
            <a:endParaRPr lang="en-US" altLang="zh-CN" sz="2800" dirty="0" smtClean="0">
              <a:latin typeface="Courier New" panose="02070309020205020404" pitchFamily="49" charset="0"/>
            </a:endParaRPr>
          </a:p>
          <a:p>
            <a:pPr indent="-455613" eaLnBrk="1" hangingPunct="1">
              <a:buSzPct val="100000"/>
              <a:defRPr/>
            </a:pPr>
            <a:r>
              <a:rPr lang="en-US" altLang="zh-CN" dirty="0" smtClean="0">
                <a:latin typeface="Courier New" panose="02070309020205020404" pitchFamily="49" charset="0"/>
              </a:rPr>
              <a:t>    </a:t>
            </a:r>
            <a:r>
              <a:rPr lang="en-US" altLang="zh-CN" sz="2400" dirty="0" smtClean="0"/>
              <a:t>SUBI R3,R1,#2</a:t>
            </a:r>
          </a:p>
          <a:p>
            <a:pPr indent="-455613" eaLnBrk="1" hangingPunct="1">
              <a:buSzPct val="100000"/>
              <a:defRPr/>
            </a:pPr>
            <a:r>
              <a:rPr lang="en-US" altLang="zh-CN" sz="2400" dirty="0" smtClean="0"/>
              <a:t>        BNEZ R3,L1           ; branch b1 (aa!=2)</a:t>
            </a:r>
          </a:p>
          <a:p>
            <a:pPr indent="-455613" eaLnBrk="1" hangingPunct="1">
              <a:buSzPct val="100000"/>
              <a:defRPr/>
            </a:pPr>
            <a:r>
              <a:rPr lang="en-US" altLang="zh-CN" sz="2400" dirty="0" smtClean="0"/>
              <a:t>        ADDI  R1,R0,R0    ;aa=0</a:t>
            </a:r>
          </a:p>
          <a:p>
            <a:pPr indent="-455613" eaLnBrk="1" hangingPunct="1">
              <a:buSzPct val="100000"/>
              <a:defRPr/>
            </a:pPr>
            <a:r>
              <a:rPr lang="en-US" altLang="zh-CN" sz="2400" dirty="0" smtClean="0"/>
              <a:t> L1:  SUBI R3,R2,#2</a:t>
            </a:r>
          </a:p>
          <a:p>
            <a:pPr indent="-455613" eaLnBrk="1" hangingPunct="1">
              <a:buSzPct val="100000"/>
              <a:defRPr/>
            </a:pPr>
            <a:r>
              <a:rPr lang="en-US" altLang="zh-CN" sz="2400" dirty="0" smtClean="0"/>
              <a:t>        BNEZ R3,L2           ;branch b2(bb!=2)</a:t>
            </a:r>
          </a:p>
          <a:p>
            <a:pPr indent="-455613" eaLnBrk="1" hangingPunct="1">
              <a:buSzPct val="100000"/>
              <a:defRPr/>
            </a:pPr>
            <a:r>
              <a:rPr lang="en-US" altLang="zh-CN" sz="2400" dirty="0" smtClean="0"/>
              <a:t>        ADDI R2,R0,R0     ; bb=0</a:t>
            </a:r>
          </a:p>
          <a:p>
            <a:pPr indent="-455613" eaLnBrk="1" hangingPunct="1">
              <a:buSzPct val="100000"/>
              <a:defRPr/>
            </a:pPr>
            <a:r>
              <a:rPr lang="en-US" altLang="zh-CN" sz="2400" dirty="0" smtClean="0"/>
              <a:t>L2:   SUBI R3,R1,R2     ;R3=aa-bb</a:t>
            </a:r>
          </a:p>
          <a:p>
            <a:pPr indent="-455613" eaLnBrk="1" hangingPunct="1">
              <a:buSzPct val="100000"/>
              <a:defRPr/>
            </a:pPr>
            <a:r>
              <a:rPr lang="en-US" altLang="zh-CN" sz="2400" dirty="0" smtClean="0"/>
              <a:t>        BEQZ R3,L3       ;branch b3 (aa==bb)</a:t>
            </a:r>
          </a:p>
          <a:p>
            <a:pPr marL="0" indent="0" eaLnBrk="1" hangingPunct="1">
              <a:lnSpc>
                <a:spcPct val="90000"/>
              </a:lnSpc>
              <a:spcBef>
                <a:spcPts val="1000"/>
              </a:spcBef>
              <a:buClr>
                <a:srgbClr val="000000"/>
              </a:buClr>
              <a:buSzPct val="100000"/>
              <a:defRPr/>
            </a:pPr>
            <a:endParaRPr lang="en-US" altLang="zh-CN" sz="2800" dirty="0" smtClean="0">
              <a:latin typeface="Courier New" panose="02070309020205020404" pitchFamily="49" charset="0"/>
            </a:endParaRPr>
          </a:p>
          <a:p>
            <a:pPr eaLnBrk="1" hangingPunct="1">
              <a:lnSpc>
                <a:spcPct val="90000"/>
              </a:lnSpc>
              <a:spcBef>
                <a:spcPts val="1000"/>
              </a:spcBef>
              <a:buClr>
                <a:srgbClr val="000000"/>
              </a:buClr>
              <a:buSzPct val="100000"/>
              <a:buFont typeface="Wingdings" panose="05000000000000000000" pitchFamily="2" charset="2"/>
              <a:buChar char=""/>
              <a:defRPr/>
            </a:pPr>
            <a:r>
              <a:rPr lang="zh-CN" altLang="zh-CN" sz="2800" dirty="0" smtClean="0">
                <a:latin typeface="Courier New" panose="02070309020205020404" pitchFamily="49" charset="0"/>
              </a:rPr>
              <a:t>观察</a:t>
            </a:r>
            <a:r>
              <a:rPr lang="zh-CN" altLang="zh-CN" sz="2800" dirty="0">
                <a:latin typeface="Courier New" panose="02070309020205020404" pitchFamily="49" charset="0"/>
              </a:rPr>
              <a:t>结果：</a:t>
            </a:r>
            <a:endParaRPr lang="en-US" altLang="zh-CN" sz="2800" dirty="0">
              <a:latin typeface="Courier New" panose="02070309020205020404" pitchFamily="49" charset="0"/>
            </a:endParaRPr>
          </a:p>
          <a:p>
            <a:pPr lvl="1" eaLnBrk="1" hangingPunct="1">
              <a:defRPr/>
            </a:pPr>
            <a:r>
              <a:rPr lang="en-US" altLang="zh-CN" sz="2000" dirty="0"/>
              <a:t>b3 </a:t>
            </a:r>
            <a:r>
              <a:rPr lang="zh-CN" altLang="zh-CN" sz="2000" dirty="0"/>
              <a:t>与分支</a:t>
            </a:r>
            <a:r>
              <a:rPr lang="en-US" altLang="zh-CN" sz="2000" dirty="0"/>
              <a:t>b2 </a:t>
            </a:r>
            <a:r>
              <a:rPr lang="zh-CN" altLang="zh-CN" sz="2000" dirty="0"/>
              <a:t>和</a:t>
            </a:r>
            <a:r>
              <a:rPr lang="en-US" altLang="zh-CN" sz="2000" dirty="0"/>
              <a:t>b1</a:t>
            </a:r>
            <a:r>
              <a:rPr lang="zh-CN" altLang="zh-CN" sz="2000" dirty="0"/>
              <a:t>相关。</a:t>
            </a:r>
            <a:endParaRPr lang="en-US" altLang="zh-CN" sz="2000" dirty="0"/>
          </a:p>
          <a:p>
            <a:pPr lvl="1" eaLnBrk="1" hangingPunct="1">
              <a:defRPr/>
            </a:pPr>
            <a:r>
              <a:rPr lang="zh-CN" altLang="zh-CN" sz="2000" dirty="0"/>
              <a:t>如果</a:t>
            </a:r>
            <a:r>
              <a:rPr lang="en-US" altLang="zh-CN" sz="2000" dirty="0"/>
              <a:t>b1</a:t>
            </a:r>
            <a:r>
              <a:rPr lang="zh-CN" altLang="zh-CN" sz="2000" dirty="0"/>
              <a:t>和</a:t>
            </a:r>
            <a:r>
              <a:rPr lang="en-US" altLang="zh-CN" sz="2000" dirty="0"/>
              <a:t>b2</a:t>
            </a:r>
            <a:r>
              <a:rPr lang="zh-CN" altLang="zh-CN" sz="2000" dirty="0"/>
              <a:t>都分支失败，则</a:t>
            </a:r>
            <a:r>
              <a:rPr lang="en-US" altLang="zh-CN" sz="2000" dirty="0"/>
              <a:t>b3</a:t>
            </a:r>
            <a:r>
              <a:rPr lang="zh-CN" altLang="en-US" sz="2000" dirty="0"/>
              <a:t>一</a:t>
            </a:r>
            <a:r>
              <a:rPr lang="zh-CN" altLang="zh-CN" sz="2000" dirty="0"/>
              <a:t>定成功</a:t>
            </a:r>
            <a:r>
              <a:rPr lang="zh-CN" altLang="zh-CN" sz="2000" dirty="0" smtClean="0"/>
              <a:t>。</a:t>
            </a:r>
            <a:endParaRPr lang="zh-CN" altLang="zh-CN" sz="2400" dirty="0" smtClean="0"/>
          </a:p>
        </p:txBody>
      </p:sp>
      <p:sp>
        <p:nvSpPr>
          <p:cNvPr id="169988" name="Text Box 4"/>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B0FDC00-94DD-44EA-AEFC-5861E13B60E1}"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69989" name="Text Box 5"/>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69990" name="Text Box 6"/>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A76F27C-CDD3-459F-9DE4-AEFDE7E8280E}"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154</a:t>
            </a:fld>
            <a:endParaRPr lang="zh-CN" altLang="zh-CN" sz="1200">
              <a:solidFill>
                <a:srgbClr val="898989"/>
              </a:solidFill>
            </a:endParaRPr>
          </a:p>
        </p:txBody>
      </p:sp>
      <p:sp>
        <p:nvSpPr>
          <p:cNvPr id="169991" name="标题 2"/>
          <p:cNvSpPr>
            <a:spLocks noGrp="1"/>
          </p:cNvSpPr>
          <p:nvPr>
            <p:ph type="title"/>
          </p:nvPr>
        </p:nvSpPr>
        <p:spPr/>
        <p:txBody>
          <a:bodyPr/>
          <a:lstStyle/>
          <a:p>
            <a:r>
              <a:rPr lang="en-US" altLang="zh-CN" smtClean="0"/>
              <a:t>Correlating Branch Predicator </a:t>
            </a:r>
            <a:endParaRPr lang="zh-CN" altLang="en-US" smtClean="0"/>
          </a:p>
        </p:txBody>
      </p:sp>
    </p:spTree>
    <p:extLst>
      <p:ext uri="{BB962C8B-B14F-4D97-AF65-F5344CB8AC3E}">
        <p14:creationId xmlns:p14="http://schemas.microsoft.com/office/powerpoint/2010/main" val="246840900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44E6ABFE-DB75-4A6E-A345-803696034E05}"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71011"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71012"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D6FEA0AE-1487-4053-8952-7A601F146EDB}"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155</a:t>
            </a:fld>
            <a:endParaRPr lang="zh-CN" altLang="zh-CN" sz="1200">
              <a:solidFill>
                <a:srgbClr val="898989"/>
              </a:solidFill>
            </a:endParaRPr>
          </a:p>
        </p:txBody>
      </p:sp>
      <p:sp>
        <p:nvSpPr>
          <p:cNvPr id="171013" name="标题 2"/>
          <p:cNvSpPr>
            <a:spLocks noGrp="1"/>
          </p:cNvSpPr>
          <p:nvPr>
            <p:ph type="title"/>
          </p:nvPr>
        </p:nvSpPr>
        <p:spPr/>
        <p:txBody>
          <a:bodyPr/>
          <a:lstStyle/>
          <a:p>
            <a:r>
              <a:rPr lang="en-US" altLang="zh-CN" smtClean="0"/>
              <a:t>Correlating Branches</a:t>
            </a:r>
            <a:endParaRPr lang="zh-CN" altLang="en-US" smtClean="0"/>
          </a:p>
        </p:txBody>
      </p:sp>
      <p:sp>
        <p:nvSpPr>
          <p:cNvPr id="4" name="内容占位符 3"/>
          <p:cNvSpPr>
            <a:spLocks noGrp="1"/>
          </p:cNvSpPr>
          <p:nvPr>
            <p:ph idx="1"/>
          </p:nvPr>
        </p:nvSpPr>
        <p:spPr>
          <a:xfrm>
            <a:off x="74022" y="1188763"/>
            <a:ext cx="3956858" cy="5051833"/>
          </a:xfrm>
        </p:spPr>
        <p:txBody>
          <a:bodyPr/>
          <a:lstStyle/>
          <a:p>
            <a:r>
              <a:rPr lang="en-US" altLang="zh-CN" dirty="0" smtClean="0"/>
              <a:t>Correlating predictors </a:t>
            </a:r>
            <a:r>
              <a:rPr lang="zh-CN" altLang="zh-CN" dirty="0" smtClean="0"/>
              <a:t>或 两级预测器：</a:t>
            </a:r>
            <a:endParaRPr lang="en-US" altLang="zh-CN" dirty="0" smtClean="0"/>
          </a:p>
          <a:p>
            <a:pPr lvl="1"/>
            <a:r>
              <a:rPr lang="zh-CN" altLang="zh-CN" dirty="0" smtClean="0"/>
              <a:t>分支预测器根据其他分支的行为来进行预测。</a:t>
            </a:r>
          </a:p>
          <a:p>
            <a:r>
              <a:rPr lang="zh-CN" altLang="zh-CN" dirty="0" smtClean="0"/>
              <a:t>工作原理：</a:t>
            </a:r>
            <a:endParaRPr lang="en-US" altLang="zh-CN" dirty="0" smtClean="0"/>
          </a:p>
          <a:p>
            <a:pPr lvl="1"/>
            <a:r>
              <a:rPr lang="zh-CN" altLang="zh-CN" dirty="0" smtClean="0"/>
              <a:t>根据一个简单的例子来看其基本原理</a:t>
            </a:r>
            <a:r>
              <a:rPr lang="en-US" altLang="zh-CN" dirty="0" smtClean="0"/>
              <a:t>            </a:t>
            </a:r>
            <a:endParaRPr lang="zh-CN" altLang="en-US" dirty="0"/>
          </a:p>
        </p:txBody>
      </p:sp>
      <p:sp>
        <p:nvSpPr>
          <p:cNvPr id="5" name="文本框 4"/>
          <p:cNvSpPr txBox="1"/>
          <p:nvPr/>
        </p:nvSpPr>
        <p:spPr>
          <a:xfrm>
            <a:off x="3927566" y="1640235"/>
            <a:ext cx="4975683" cy="3724096"/>
          </a:xfrm>
          <a:prstGeom prst="rect">
            <a:avLst/>
          </a:prstGeom>
          <a:noFill/>
          <a:ln>
            <a:solidFill>
              <a:srgbClr val="C00000"/>
            </a:solidFill>
          </a:ln>
        </p:spPr>
        <p:txBody>
          <a:bodyPr wrap="square">
            <a:spAutoFit/>
          </a:bodyPr>
          <a:lstStyle/>
          <a:p>
            <a:pPr marL="88900" lvl="3" indent="0" eaLnBrk="1" hangingPunct="1">
              <a:defRPr/>
            </a:pPr>
            <a:r>
              <a:rPr lang="zh-CN" altLang="zh-CN" sz="1600" dirty="0" smtClean="0">
                <a:solidFill>
                  <a:schemeClr val="tx1"/>
                </a:solidFill>
              </a:rPr>
              <a:t>翻译</a:t>
            </a:r>
            <a:r>
              <a:rPr lang="zh-CN" altLang="en-US" sz="1600" dirty="0" smtClean="0"/>
              <a:t>为</a:t>
            </a:r>
            <a:r>
              <a:rPr lang="en-US" altLang="zh-CN" sz="1600" dirty="0" smtClean="0"/>
              <a:t>MIPS</a:t>
            </a:r>
            <a:endParaRPr lang="en-US" altLang="zh-CN" sz="1600" dirty="0">
              <a:solidFill>
                <a:schemeClr val="tx1"/>
              </a:solidFill>
            </a:endParaRPr>
          </a:p>
          <a:p>
            <a:pPr marL="133350" eaLnBrk="1" hangingPunct="1">
              <a:defRPr/>
            </a:pPr>
            <a:endParaRPr lang="en-US" altLang="zh-CN" sz="2000" dirty="0">
              <a:solidFill>
                <a:schemeClr val="tx1"/>
              </a:solidFill>
            </a:endParaRPr>
          </a:p>
          <a:p>
            <a:pPr marL="133350" eaLnBrk="1" hangingPunct="1">
              <a:defRPr/>
            </a:pPr>
            <a:r>
              <a:rPr lang="en-US" altLang="zh-CN" sz="2000" dirty="0">
                <a:solidFill>
                  <a:schemeClr val="tx1"/>
                </a:solidFill>
              </a:rPr>
              <a:t> if (d==0)d=1;  </a:t>
            </a:r>
          </a:p>
          <a:p>
            <a:pPr marL="133350" eaLnBrk="1" hangingPunct="1">
              <a:defRPr/>
            </a:pPr>
            <a:r>
              <a:rPr lang="en-US" altLang="zh-CN" sz="2000" dirty="0">
                <a:solidFill>
                  <a:schemeClr val="tx1"/>
                </a:solidFill>
              </a:rPr>
              <a:t> if (d==1) d=0; </a:t>
            </a:r>
          </a:p>
          <a:p>
            <a:pPr marL="133350" eaLnBrk="1" hangingPunct="1">
              <a:defRPr/>
            </a:pPr>
            <a:endParaRPr lang="en-US" altLang="zh-CN" sz="2000" dirty="0">
              <a:solidFill>
                <a:schemeClr val="tx1"/>
              </a:solidFill>
            </a:endParaRPr>
          </a:p>
          <a:p>
            <a:pPr marL="133350" eaLnBrk="1" hangingPunct="1">
              <a:defRPr/>
            </a:pPr>
            <a:r>
              <a:rPr lang="en-US" altLang="zh-CN" sz="2000" dirty="0" smtClean="0">
                <a:solidFill>
                  <a:schemeClr val="tx1"/>
                </a:solidFill>
              </a:rPr>
              <a:t>       BNEZ </a:t>
            </a:r>
            <a:r>
              <a:rPr lang="en-US" altLang="zh-CN" sz="2000" dirty="0">
                <a:solidFill>
                  <a:schemeClr val="tx1"/>
                </a:solidFill>
              </a:rPr>
              <a:t>R1,L1       ;branch b1(d!=0)</a:t>
            </a:r>
          </a:p>
          <a:p>
            <a:pPr marL="133350" eaLnBrk="1" hangingPunct="1">
              <a:defRPr/>
            </a:pPr>
            <a:r>
              <a:rPr lang="en-US" altLang="zh-CN" sz="2000" dirty="0">
                <a:solidFill>
                  <a:schemeClr val="tx1"/>
                </a:solidFill>
              </a:rPr>
              <a:t>  </a:t>
            </a:r>
            <a:r>
              <a:rPr lang="en-US" altLang="zh-CN" sz="2000" dirty="0" smtClean="0">
                <a:solidFill>
                  <a:schemeClr val="tx1"/>
                </a:solidFill>
              </a:rPr>
              <a:t>     ADDI </a:t>
            </a:r>
            <a:r>
              <a:rPr lang="en-US" altLang="zh-CN" sz="2000" dirty="0">
                <a:solidFill>
                  <a:schemeClr val="tx1"/>
                </a:solidFill>
              </a:rPr>
              <a:t>R1,R0,#1  ;d==0, so d=1</a:t>
            </a:r>
          </a:p>
          <a:p>
            <a:pPr marL="133350" eaLnBrk="1" hangingPunct="1">
              <a:defRPr/>
            </a:pPr>
            <a:r>
              <a:rPr lang="en-US" altLang="zh-CN" sz="2000" dirty="0">
                <a:solidFill>
                  <a:schemeClr val="tx1"/>
                </a:solidFill>
              </a:rPr>
              <a:t>L1:  </a:t>
            </a:r>
            <a:r>
              <a:rPr lang="en-US" altLang="zh-CN" sz="2000" dirty="0" smtClean="0">
                <a:solidFill>
                  <a:schemeClr val="tx1"/>
                </a:solidFill>
              </a:rPr>
              <a:t>ADDI </a:t>
            </a:r>
            <a:r>
              <a:rPr lang="en-US" altLang="zh-CN" sz="2000" dirty="0">
                <a:solidFill>
                  <a:schemeClr val="tx1"/>
                </a:solidFill>
              </a:rPr>
              <a:t>R3,R1,#-1  </a:t>
            </a:r>
          </a:p>
          <a:p>
            <a:pPr marL="133350" eaLnBrk="1" hangingPunct="1">
              <a:defRPr/>
            </a:pPr>
            <a:r>
              <a:rPr lang="en-US" altLang="zh-CN" sz="2000" dirty="0">
                <a:solidFill>
                  <a:schemeClr val="tx1"/>
                </a:solidFill>
              </a:rPr>
              <a:t>       </a:t>
            </a:r>
            <a:r>
              <a:rPr lang="en-US" altLang="zh-CN" sz="2000" dirty="0" smtClean="0">
                <a:solidFill>
                  <a:schemeClr val="tx1"/>
                </a:solidFill>
              </a:rPr>
              <a:t>BNEZ </a:t>
            </a:r>
            <a:r>
              <a:rPr lang="en-US" altLang="zh-CN" sz="2000" dirty="0">
                <a:solidFill>
                  <a:schemeClr val="tx1"/>
                </a:solidFill>
              </a:rPr>
              <a:t>R3,L2        ;branch  b2(d!=1)</a:t>
            </a:r>
          </a:p>
          <a:p>
            <a:pPr marL="133350" eaLnBrk="1" hangingPunct="1">
              <a:defRPr/>
            </a:pPr>
            <a:r>
              <a:rPr lang="en-US" altLang="zh-CN" sz="2000" dirty="0">
                <a:solidFill>
                  <a:schemeClr val="tx1"/>
                </a:solidFill>
              </a:rPr>
              <a:t>             ...</a:t>
            </a:r>
          </a:p>
          <a:p>
            <a:pPr marL="133350" eaLnBrk="1" hangingPunct="1">
              <a:defRPr/>
            </a:pPr>
            <a:r>
              <a:rPr lang="en-US" altLang="zh-CN" sz="2000" dirty="0" smtClean="0">
                <a:solidFill>
                  <a:schemeClr val="tx1"/>
                </a:solidFill>
              </a:rPr>
              <a:t>L2</a:t>
            </a:r>
            <a:r>
              <a:rPr lang="en-US" altLang="zh-CN" sz="2000" dirty="0">
                <a:solidFill>
                  <a:schemeClr val="tx1"/>
                </a:solidFill>
              </a:rPr>
              <a:t>:</a:t>
            </a:r>
          </a:p>
          <a:p>
            <a:pPr>
              <a:defRPr/>
            </a:pPr>
            <a:endParaRPr lang="zh-CN" altLang="en-US" sz="2000" dirty="0">
              <a:solidFill>
                <a:schemeClr val="tx1"/>
              </a:solidFill>
            </a:endParaRPr>
          </a:p>
        </p:txBody>
      </p:sp>
    </p:spTree>
    <p:extLst>
      <p:ext uri="{BB962C8B-B14F-4D97-AF65-F5344CB8AC3E}">
        <p14:creationId xmlns:p14="http://schemas.microsoft.com/office/powerpoint/2010/main" val="26068444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Text Box 2"/>
          <p:cNvSpPr txBox="1">
            <a:spLocks noChangeArrowheads="1"/>
          </p:cNvSpPr>
          <p:nvPr/>
        </p:nvSpPr>
        <p:spPr bwMode="auto">
          <a:xfrm>
            <a:off x="0" y="1100138"/>
            <a:ext cx="4032069" cy="2713037"/>
          </a:xfrm>
          <a:prstGeom prst="rect">
            <a:avLst/>
          </a:prstGeom>
          <a:noFill/>
          <a:ln w="9360" cap="sq">
            <a:solidFill>
              <a:srgbClr val="5B9BD5"/>
            </a:solidFill>
            <a:miter lim="800000"/>
            <a:headEnd/>
            <a:tailEnd/>
          </a:ln>
        </p:spPr>
        <p:txBody>
          <a:bodyPr/>
          <a:lstStyle/>
          <a:p>
            <a:pPr marL="228600" indent="-228600" eaLnBrk="1" hangingPunct="1">
              <a:lnSpc>
                <a:spcPct val="90000"/>
              </a:lnSpc>
              <a:spcBef>
                <a:spcPts val="10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000" dirty="0">
                <a:solidFill>
                  <a:srgbClr val="000000"/>
                </a:solidFill>
              </a:rPr>
              <a:t>假设</a:t>
            </a:r>
            <a:r>
              <a:rPr lang="en-US" altLang="zh-CN" sz="2000" dirty="0">
                <a:solidFill>
                  <a:srgbClr val="000000"/>
                </a:solidFill>
              </a:rPr>
              <a:t>d</a:t>
            </a:r>
            <a:r>
              <a:rPr lang="zh-CN" altLang="zh-CN" sz="2000" dirty="0">
                <a:solidFill>
                  <a:srgbClr val="000000"/>
                </a:solidFill>
              </a:rPr>
              <a:t>的初始值序列为0，1，2</a:t>
            </a:r>
          </a:p>
          <a:p>
            <a:pPr marL="228600" indent="-228600" eaLnBrk="1" hangingPunct="1">
              <a:lnSpc>
                <a:spcPct val="90000"/>
              </a:lnSpc>
              <a:spcBef>
                <a:spcPts val="10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dirty="0">
                <a:solidFill>
                  <a:srgbClr val="000000"/>
                </a:solidFill>
              </a:rPr>
              <a:t>b1 </a:t>
            </a:r>
            <a:r>
              <a:rPr lang="zh-CN" altLang="zh-CN" sz="2000" dirty="0">
                <a:solidFill>
                  <a:srgbClr val="000000"/>
                </a:solidFill>
              </a:rPr>
              <a:t>如果分支失败，</a:t>
            </a:r>
            <a:r>
              <a:rPr lang="en-US" altLang="zh-CN" sz="2000" dirty="0">
                <a:solidFill>
                  <a:srgbClr val="000000"/>
                </a:solidFill>
              </a:rPr>
              <a:t>b2</a:t>
            </a:r>
            <a:r>
              <a:rPr lang="zh-CN" altLang="zh-CN" sz="2000" dirty="0">
                <a:solidFill>
                  <a:srgbClr val="000000"/>
                </a:solidFill>
              </a:rPr>
              <a:t>一定也分支失败。</a:t>
            </a:r>
          </a:p>
          <a:p>
            <a:pPr marL="228600" indent="-228600" eaLnBrk="1" hangingPunct="1">
              <a:lnSpc>
                <a:spcPct val="90000"/>
              </a:lnSpc>
              <a:spcBef>
                <a:spcPts val="10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000" dirty="0">
                <a:solidFill>
                  <a:srgbClr val="000000"/>
                </a:solidFill>
              </a:rPr>
              <a:t>前面的两位标准的预测方案就没法利用这一点，而两级预测方案就可以。</a:t>
            </a:r>
          </a:p>
        </p:txBody>
      </p:sp>
      <p:pic>
        <p:nvPicPr>
          <p:cNvPr id="172035" name="Picture 3"/>
          <p:cNvPicPr>
            <a:picLocks noChangeAspect="1" noChangeArrowheads="1"/>
          </p:cNvPicPr>
          <p:nvPr/>
        </p:nvPicPr>
        <p:blipFill>
          <a:blip r:embed="rId3"/>
          <a:srcRect/>
          <a:stretch>
            <a:fillRect/>
          </a:stretch>
        </p:blipFill>
        <p:spPr bwMode="auto">
          <a:xfrm>
            <a:off x="0" y="3943350"/>
            <a:ext cx="9144000" cy="2545623"/>
          </a:xfrm>
          <a:prstGeom prst="rect">
            <a:avLst/>
          </a:prstGeom>
          <a:noFill/>
          <a:ln w="9525">
            <a:noFill/>
            <a:round/>
            <a:headEnd/>
            <a:tailEnd/>
          </a:ln>
        </p:spPr>
      </p:pic>
      <p:sp>
        <p:nvSpPr>
          <p:cNvPr id="303109" name="Rectangle 4"/>
          <p:cNvSpPr>
            <a:spLocks noChangeArrowheads="1"/>
          </p:cNvSpPr>
          <p:nvPr/>
        </p:nvSpPr>
        <p:spPr bwMode="auto">
          <a:xfrm>
            <a:off x="4214949" y="1087438"/>
            <a:ext cx="4805226" cy="2549525"/>
          </a:xfrm>
          <a:prstGeom prst="rect">
            <a:avLst/>
          </a:prstGeom>
          <a:noFill/>
          <a:ln w="9360" cap="sq">
            <a:solidFill>
              <a:srgbClr val="5B9BD5"/>
            </a:solidFill>
            <a:miter lim="800000"/>
            <a:headEnd/>
            <a:tailEnd/>
          </a:ln>
          <a:effectLst/>
          <a:extLst/>
        </p:spPr>
        <p:txBody>
          <a:bodyPr wrap="square" lIns="90000" tIns="46800" rIns="90000" bIns="46800">
            <a:spAutoFit/>
          </a:bodyPr>
          <a:lstStyle>
            <a:lvl1pPr>
              <a:lnSpc>
                <a:spcPct val="90000"/>
              </a:lnSpc>
              <a:spcBef>
                <a:spcPts val="1000"/>
              </a:spcBef>
              <a:buClr>
                <a:srgbClr val="000000"/>
              </a:buClr>
              <a:buSzPct val="100000"/>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ea typeface="宋体" panose="02010600030101010101" pitchFamily="2" charset="-122"/>
              </a:defRPr>
            </a:lvl1pPr>
            <a:lvl2pPr marL="800100" indent="-342900">
              <a:lnSpc>
                <a:spcPct val="90000"/>
              </a:lnSpc>
              <a:spcBef>
                <a:spcPts val="500"/>
              </a:spcBef>
              <a:buClr>
                <a:srgbClr val="000000"/>
              </a:buClr>
              <a:buSzPct val="100000"/>
              <a:buFont typeface="Calibri" panose="020F050202020403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alibri" panose="020F0502020204030204" pitchFamily="34" charset="0"/>
                <a:ea typeface="宋体" panose="02010600030101010101" pitchFamily="2" charset="-122"/>
              </a:defRPr>
            </a:lvl2pPr>
            <a:lvl3pPr marL="1257300" indent="-342900">
              <a:lnSpc>
                <a:spcPct val="90000"/>
              </a:lnSpc>
              <a:spcBef>
                <a:spcPts val="500"/>
              </a:spcBef>
              <a:buClr>
                <a:srgbClr val="000000"/>
              </a:buClr>
              <a:buSzPct val="100000"/>
              <a:buFont typeface="Wingdings" panose="05000000000000000000" pitchFamily="2" charset="2"/>
              <a:buChar char="ü"/>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宋体" panose="02010600030101010101" pitchFamily="2" charset="-122"/>
              </a:defRPr>
            </a:lvl3pPr>
            <a:lvl4pPr>
              <a:lnSpc>
                <a:spcPct val="90000"/>
              </a:lnSpc>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宋体" panose="02010600030101010101" pitchFamily="2" charset="-122"/>
              </a:defRPr>
            </a:lvl4pPr>
            <a:lvl5pPr>
              <a:lnSpc>
                <a:spcPct val="90000"/>
              </a:lnSpc>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宋体" panose="02010600030101010101" pitchFamily="2" charset="-122"/>
              </a:defRPr>
            </a:lvl5pPr>
            <a:lvl6pPr marL="2514600" indent="-228600" defTabSz="449263" eaLnBrk="0" fontAlgn="base" hangingPunct="0">
              <a:lnSpc>
                <a:spcPct val="90000"/>
              </a:lnSpc>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宋体" panose="02010600030101010101" pitchFamily="2" charset="-122"/>
              </a:defRPr>
            </a:lvl6pPr>
            <a:lvl7pPr marL="2971800" indent="-228600" defTabSz="449263" eaLnBrk="0" fontAlgn="base" hangingPunct="0">
              <a:lnSpc>
                <a:spcPct val="90000"/>
              </a:lnSpc>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宋体" panose="02010600030101010101" pitchFamily="2" charset="-122"/>
              </a:defRPr>
            </a:lvl7pPr>
            <a:lvl8pPr marL="3429000" indent="-228600" defTabSz="449263" eaLnBrk="0" fontAlgn="base" hangingPunct="0">
              <a:lnSpc>
                <a:spcPct val="90000"/>
              </a:lnSpc>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宋体" panose="02010600030101010101" pitchFamily="2" charset="-122"/>
              </a:defRPr>
            </a:lvl8pPr>
            <a:lvl9pPr marL="3886200" indent="-228600" defTabSz="449263" eaLnBrk="0" fontAlgn="base" hangingPunct="0">
              <a:lnSpc>
                <a:spcPct val="90000"/>
              </a:lnSpc>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宋体" panose="02010600030101010101" pitchFamily="2" charset="-122"/>
              </a:defRPr>
            </a:lvl9pPr>
          </a:lstStyle>
          <a:p>
            <a:pPr marL="133350" eaLnBrk="1" hangingPunct="1">
              <a:buFont typeface="Arial" panose="020B0604020202020204" pitchFamily="34" charset="0"/>
              <a:buNone/>
              <a:defRPr/>
            </a:pPr>
            <a:r>
              <a:rPr lang="en-US" altLang="zh-CN" sz="2400" dirty="0">
                <a:solidFill>
                  <a:schemeClr val="tx1"/>
                </a:solidFill>
              </a:rPr>
              <a:t>if (d==0)d=1;  </a:t>
            </a:r>
          </a:p>
          <a:p>
            <a:pPr marL="133350" eaLnBrk="1" hangingPunct="1">
              <a:buFont typeface="Arial" panose="020B0604020202020204" pitchFamily="34" charset="0"/>
              <a:buNone/>
              <a:defRPr/>
            </a:pPr>
            <a:r>
              <a:rPr lang="en-US" altLang="zh-CN" sz="2400" dirty="0">
                <a:solidFill>
                  <a:schemeClr val="tx1"/>
                </a:solidFill>
              </a:rPr>
              <a:t> if (d==1) d=0; </a:t>
            </a:r>
            <a:endParaRPr lang="en-US" altLang="zh-CN" sz="2400" dirty="0" smtClean="0"/>
          </a:p>
          <a:p>
            <a:pPr eaLnBrk="1" hangingPunct="1">
              <a:spcBef>
                <a:spcPct val="0"/>
              </a:spcBef>
              <a:buClrTx/>
              <a:buFontTx/>
              <a:buNone/>
              <a:defRPr/>
            </a:pPr>
            <a:r>
              <a:rPr lang="zh-CN" altLang="zh-CN" sz="2400" dirty="0" smtClean="0"/>
              <a:t>翻译为</a:t>
            </a:r>
            <a:r>
              <a:rPr lang="en-US" altLang="zh-CN" sz="2400" dirty="0" smtClean="0"/>
              <a:t>DLX</a:t>
            </a:r>
          </a:p>
          <a:p>
            <a:pPr eaLnBrk="1" hangingPunct="1">
              <a:spcBef>
                <a:spcPct val="0"/>
              </a:spcBef>
              <a:buClrTx/>
              <a:buFontTx/>
              <a:buNone/>
              <a:defRPr/>
            </a:pPr>
            <a:r>
              <a:rPr lang="en-US" altLang="zh-CN" sz="2400" dirty="0" smtClean="0"/>
              <a:t>        BNEZ R1,L1     ;branch b1(d!=0)</a:t>
            </a:r>
          </a:p>
          <a:p>
            <a:pPr eaLnBrk="1" hangingPunct="1">
              <a:spcBef>
                <a:spcPct val="0"/>
              </a:spcBef>
              <a:buClrTx/>
              <a:buFontTx/>
              <a:buNone/>
              <a:defRPr/>
            </a:pPr>
            <a:r>
              <a:rPr lang="en-US" altLang="zh-CN" sz="2400" dirty="0" smtClean="0"/>
              <a:t>        ADDI R1,R0,#1     ;d==0, so d=1</a:t>
            </a:r>
          </a:p>
          <a:p>
            <a:pPr eaLnBrk="1" hangingPunct="1">
              <a:spcBef>
                <a:spcPct val="0"/>
              </a:spcBef>
              <a:buClrTx/>
              <a:buFontTx/>
              <a:buNone/>
              <a:defRPr/>
            </a:pPr>
            <a:r>
              <a:rPr lang="en-US" altLang="zh-CN" sz="2400" dirty="0" smtClean="0"/>
              <a:t> L1:  ADDI R3,R1,#-1</a:t>
            </a:r>
          </a:p>
          <a:p>
            <a:pPr eaLnBrk="1" hangingPunct="1">
              <a:spcBef>
                <a:spcPct val="0"/>
              </a:spcBef>
              <a:buClrTx/>
              <a:buFontTx/>
              <a:buNone/>
              <a:defRPr/>
            </a:pPr>
            <a:r>
              <a:rPr lang="en-US" altLang="zh-CN" sz="2400" dirty="0" smtClean="0"/>
              <a:t>        BNEZ R3,L2     ;branch b2(d!=1)</a:t>
            </a:r>
          </a:p>
        </p:txBody>
      </p:sp>
      <p:sp>
        <p:nvSpPr>
          <p:cNvPr id="172037" name="Text Box 5"/>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DA56B8E-F085-41A7-BA12-3332A76DB414}"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72038" name="Text Box 6"/>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72039" name="Text Box 7"/>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3E405681-6812-4AFB-AF9F-04A5C9465A88}"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156</a:t>
            </a:fld>
            <a:endParaRPr lang="zh-CN" altLang="zh-CN" sz="1200">
              <a:solidFill>
                <a:srgbClr val="898989"/>
              </a:solidFill>
            </a:endParaRPr>
          </a:p>
        </p:txBody>
      </p:sp>
      <p:sp>
        <p:nvSpPr>
          <p:cNvPr id="172040" name="标题 1"/>
          <p:cNvSpPr>
            <a:spLocks noGrp="1"/>
          </p:cNvSpPr>
          <p:nvPr>
            <p:ph type="title"/>
          </p:nvPr>
        </p:nvSpPr>
        <p:spPr/>
        <p:txBody>
          <a:bodyPr/>
          <a:lstStyle/>
          <a:p>
            <a:r>
              <a:rPr lang="zh-CN" altLang="zh-CN" smtClean="0"/>
              <a:t>两级预测器基本工作原理</a:t>
            </a:r>
            <a:endParaRPr lang="zh-CN" altLang="en-US" smtClean="0"/>
          </a:p>
        </p:txBody>
      </p:sp>
    </p:spTree>
    <p:extLst>
      <p:ext uri="{BB962C8B-B14F-4D97-AF65-F5344CB8AC3E}">
        <p14:creationId xmlns:p14="http://schemas.microsoft.com/office/powerpoint/2010/main" val="154000793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ext Box 1"/>
          <p:cNvSpPr txBox="1">
            <a:spLocks noChangeArrowheads="1"/>
          </p:cNvSpPr>
          <p:nvPr/>
        </p:nvSpPr>
        <p:spPr bwMode="auto">
          <a:xfrm>
            <a:off x="292100" y="1051942"/>
            <a:ext cx="8610600" cy="1657350"/>
          </a:xfrm>
          <a:prstGeom prst="rect">
            <a:avLst/>
          </a:prstGeom>
          <a:noFill/>
          <a:ln w="9525">
            <a:noFill/>
            <a:round/>
            <a:headEnd/>
            <a:tailEnd/>
          </a:ln>
        </p:spPr>
        <p:txBody>
          <a:bodyPr/>
          <a:lstStyle/>
          <a:p>
            <a:pPr marL="228600" indent="-228600" eaLnBrk="1" hangingPunct="1">
              <a:lnSpc>
                <a:spcPct val="80000"/>
              </a:lnSpc>
              <a:spcBef>
                <a:spcPts val="10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400" dirty="0">
                <a:solidFill>
                  <a:srgbClr val="000000"/>
                </a:solidFill>
              </a:rPr>
              <a:t>假设</a:t>
            </a:r>
            <a:r>
              <a:rPr lang="en-US" altLang="zh-CN" sz="2400" dirty="0">
                <a:solidFill>
                  <a:srgbClr val="000000"/>
                </a:solidFill>
              </a:rPr>
              <a:t>d</a:t>
            </a:r>
            <a:r>
              <a:rPr lang="zh-CN" altLang="zh-CN" sz="2400" dirty="0">
                <a:solidFill>
                  <a:srgbClr val="000000"/>
                </a:solidFill>
              </a:rPr>
              <a:t>的初始值在2和0之间切换。</a:t>
            </a:r>
          </a:p>
          <a:p>
            <a:pPr marL="228600" indent="-228600" eaLnBrk="1" hangingPunct="1">
              <a:lnSpc>
                <a:spcPct val="80000"/>
              </a:lnSpc>
              <a:spcBef>
                <a:spcPts val="10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400" dirty="0">
                <a:solidFill>
                  <a:srgbClr val="000000"/>
                </a:solidFill>
              </a:rPr>
              <a:t>用1-</a:t>
            </a:r>
            <a:r>
              <a:rPr lang="en-US" altLang="zh-CN" sz="2400" dirty="0">
                <a:solidFill>
                  <a:srgbClr val="000000"/>
                </a:solidFill>
              </a:rPr>
              <a:t>bit</a:t>
            </a:r>
            <a:r>
              <a:rPr lang="zh-CN" altLang="zh-CN" sz="2400" dirty="0">
                <a:solidFill>
                  <a:srgbClr val="000000"/>
                </a:solidFill>
              </a:rPr>
              <a:t>预测器，初始设置为预测失败，</a:t>
            </a:r>
            <a:r>
              <a:rPr lang="en-US" altLang="zh-CN" sz="2400" dirty="0">
                <a:solidFill>
                  <a:srgbClr val="000000"/>
                </a:solidFill>
              </a:rPr>
              <a:t>T</a:t>
            </a:r>
            <a:r>
              <a:rPr lang="zh-CN" altLang="zh-CN" sz="2400" dirty="0">
                <a:solidFill>
                  <a:srgbClr val="000000"/>
                </a:solidFill>
              </a:rPr>
              <a:t>表示预测成功，</a:t>
            </a:r>
            <a:r>
              <a:rPr lang="en-US" altLang="zh-CN" sz="2400" dirty="0">
                <a:solidFill>
                  <a:srgbClr val="000000"/>
                </a:solidFill>
              </a:rPr>
              <a:t>NT</a:t>
            </a:r>
            <a:r>
              <a:rPr lang="zh-CN" altLang="zh-CN" sz="2400" dirty="0">
                <a:solidFill>
                  <a:srgbClr val="000000"/>
                </a:solidFill>
              </a:rPr>
              <a:t>表示预测失败。</a:t>
            </a:r>
          </a:p>
          <a:p>
            <a:pPr marL="228600" indent="-228600" eaLnBrk="1" hangingPunct="1">
              <a:lnSpc>
                <a:spcPct val="80000"/>
              </a:lnSpc>
              <a:spcBef>
                <a:spcPts val="10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400" dirty="0">
                <a:solidFill>
                  <a:srgbClr val="000000"/>
                </a:solidFill>
              </a:rPr>
              <a:t>结论：这样的序列每次预测都错，预测错误率100％</a:t>
            </a:r>
          </a:p>
        </p:txBody>
      </p:sp>
      <p:pic>
        <p:nvPicPr>
          <p:cNvPr id="173059" name="Picture 2"/>
          <p:cNvPicPr>
            <a:picLocks noChangeAspect="1" noChangeArrowheads="1"/>
          </p:cNvPicPr>
          <p:nvPr/>
        </p:nvPicPr>
        <p:blipFill>
          <a:blip r:embed="rId3"/>
          <a:srcRect/>
          <a:stretch>
            <a:fillRect/>
          </a:stretch>
        </p:blipFill>
        <p:spPr bwMode="auto">
          <a:xfrm>
            <a:off x="428682" y="3980656"/>
            <a:ext cx="8229600" cy="2351087"/>
          </a:xfrm>
          <a:prstGeom prst="rect">
            <a:avLst/>
          </a:prstGeom>
          <a:noFill/>
          <a:ln w="9525">
            <a:noFill/>
            <a:round/>
            <a:headEnd/>
            <a:tailEnd/>
          </a:ln>
        </p:spPr>
      </p:pic>
      <p:sp>
        <p:nvSpPr>
          <p:cNvPr id="173060" name="Rectangle 3"/>
          <p:cNvSpPr>
            <a:spLocks noChangeArrowheads="1"/>
          </p:cNvSpPr>
          <p:nvPr/>
        </p:nvSpPr>
        <p:spPr bwMode="auto">
          <a:xfrm>
            <a:off x="320618" y="2621868"/>
            <a:ext cx="8502764" cy="1446212"/>
          </a:xfrm>
          <a:prstGeom prst="rect">
            <a:avLst/>
          </a:prstGeom>
          <a:noFill/>
          <a:ln w="9525">
            <a:noFill/>
            <a:round/>
            <a:headEnd/>
            <a:tailEnd/>
          </a:ln>
        </p:spPr>
        <p:txBody>
          <a:bodyPr wrap="square" lIns="90000" tIns="46800" rIns="90000" bIns="46800">
            <a:spAutoFit/>
          </a:bodyPr>
          <a:lstStyle/>
          <a:p>
            <a:pP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dirty="0">
                <a:solidFill>
                  <a:srgbClr val="000000"/>
                </a:solidFill>
              </a:rPr>
              <a:t>              BNEZ R1,L1                 ;branch b1(d!=0)</a:t>
            </a:r>
          </a:p>
          <a:p>
            <a:pP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dirty="0">
                <a:solidFill>
                  <a:srgbClr val="000000"/>
                </a:solidFill>
              </a:rPr>
              <a:t>              ADDI R1,R0,#1           ;d==0, so d=1</a:t>
            </a:r>
          </a:p>
          <a:p>
            <a:pP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dirty="0">
                <a:solidFill>
                  <a:srgbClr val="000000"/>
                </a:solidFill>
              </a:rPr>
              <a:t>       L1:  ADDI R3,R1,#-1</a:t>
            </a:r>
          </a:p>
          <a:p>
            <a:pP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dirty="0">
                <a:solidFill>
                  <a:srgbClr val="000000"/>
                </a:solidFill>
              </a:rPr>
              <a:t>              BNEZ R3,L2                  ;branch b2(d!=1)</a:t>
            </a:r>
          </a:p>
        </p:txBody>
      </p:sp>
      <p:sp>
        <p:nvSpPr>
          <p:cNvPr id="173061" name="Text Box 4"/>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253A373-C537-482E-9DA6-478ACBF4A2E3}"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73062" name="Text Box 5"/>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73063" name="Text Box 6"/>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5A61E15-B0E9-4FC1-97CB-E6AD25AFA816}"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157</a:t>
            </a:fld>
            <a:endParaRPr lang="zh-CN" altLang="zh-CN" sz="1200">
              <a:solidFill>
                <a:srgbClr val="898989"/>
              </a:solidFill>
            </a:endParaRPr>
          </a:p>
        </p:txBody>
      </p:sp>
      <p:sp>
        <p:nvSpPr>
          <p:cNvPr id="2" name="标题 1"/>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24363050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3" name="Text Box 2"/>
          <p:cNvSpPr txBox="1">
            <a:spLocks noChangeArrowheads="1"/>
          </p:cNvSpPr>
          <p:nvPr/>
        </p:nvSpPr>
        <p:spPr bwMode="auto">
          <a:xfrm>
            <a:off x="215900" y="1225550"/>
            <a:ext cx="8712200" cy="2293938"/>
          </a:xfrm>
          <a:prstGeom prst="rect">
            <a:avLst/>
          </a:prstGeom>
          <a:noFill/>
          <a:ln w="9525">
            <a:noFill/>
            <a:round/>
            <a:headEnd/>
            <a:tailEnd/>
          </a:ln>
        </p:spPr>
        <p:txBody>
          <a:bodyPr/>
          <a:lstStyle/>
          <a:p>
            <a:pPr marL="228600" indent="-228600">
              <a:lnSpc>
                <a:spcPct val="90000"/>
              </a:lnSpc>
              <a:spcBef>
                <a:spcPts val="10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000" dirty="0">
                <a:solidFill>
                  <a:srgbClr val="000000"/>
                </a:solidFill>
              </a:rPr>
              <a:t>基本思想：记为 （1，1）</a:t>
            </a:r>
          </a:p>
          <a:p>
            <a:pPr marL="685800" lvl="1" indent="-228600">
              <a:lnSpc>
                <a:spcPct val="90000"/>
              </a:lnSpc>
              <a:spcBef>
                <a:spcPts val="10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000" dirty="0" smtClean="0">
                <a:solidFill>
                  <a:srgbClr val="000000"/>
                </a:solidFill>
              </a:rPr>
              <a:t>用</a:t>
            </a:r>
            <a:r>
              <a:rPr lang="zh-CN" altLang="zh-CN" sz="2000" dirty="0">
                <a:solidFill>
                  <a:srgbClr val="000000"/>
                </a:solidFill>
              </a:rPr>
              <a:t>1位作为</a:t>
            </a:r>
            <a:r>
              <a:rPr lang="en-US" altLang="zh-CN" sz="2000" dirty="0">
                <a:solidFill>
                  <a:srgbClr val="000000"/>
                </a:solidFill>
              </a:rPr>
              <a:t>correlation</a:t>
            </a:r>
            <a:r>
              <a:rPr lang="zh-CN" altLang="zh-CN" sz="2000" dirty="0">
                <a:solidFill>
                  <a:srgbClr val="000000"/>
                </a:solidFill>
              </a:rPr>
              <a:t>位</a:t>
            </a:r>
            <a:r>
              <a:rPr lang="zh-CN" altLang="zh-CN" sz="2000" dirty="0" smtClean="0">
                <a:solidFill>
                  <a:srgbClr val="000000"/>
                </a:solidFill>
              </a:rPr>
              <a:t>。</a:t>
            </a:r>
            <a:r>
              <a:rPr lang="zh-CN" altLang="en-US" sz="2000" dirty="0" smtClean="0">
                <a:solidFill>
                  <a:srgbClr val="000000"/>
                </a:solidFill>
              </a:rPr>
              <a:t>记录最近一次执行的分支</a:t>
            </a:r>
            <a:endParaRPr lang="en-US" altLang="zh-CN" sz="2000" dirty="0" smtClean="0">
              <a:solidFill>
                <a:srgbClr val="000000"/>
              </a:solidFill>
            </a:endParaRPr>
          </a:p>
          <a:p>
            <a:pPr marL="685800" lvl="1" indent="-228600">
              <a:lnSpc>
                <a:spcPct val="90000"/>
              </a:lnSpc>
              <a:spcBef>
                <a:spcPts val="10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000" dirty="0" smtClean="0">
                <a:solidFill>
                  <a:srgbClr val="000000"/>
                </a:solidFill>
              </a:rPr>
              <a:t>每个</a:t>
            </a:r>
            <a:r>
              <a:rPr lang="zh-CN" altLang="zh-CN" sz="2000" dirty="0">
                <a:solidFill>
                  <a:srgbClr val="000000"/>
                </a:solidFill>
              </a:rPr>
              <a:t>分支都有两个相互独立的预测位：一个预测位假设最近一次执行的分支失败时的预测位，另一个预测位是假设最近一次执行的分支成功时的预测位。</a:t>
            </a:r>
          </a:p>
          <a:p>
            <a:pPr marL="228600" indent="-228600" eaLnBrk="1" hangingPunct="1">
              <a:lnSpc>
                <a:spcPct val="90000"/>
              </a:lnSpc>
              <a:spcBef>
                <a:spcPts val="10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000" dirty="0">
                <a:solidFill>
                  <a:srgbClr val="000000"/>
                </a:solidFill>
              </a:rPr>
              <a:t>最近一次执行的分支与要预测的分支</a:t>
            </a:r>
            <a:r>
              <a:rPr lang="zh-CN" altLang="en-US" sz="2000" dirty="0">
                <a:solidFill>
                  <a:srgbClr val="000000"/>
                </a:solidFill>
              </a:rPr>
              <a:t>可能不是</a:t>
            </a:r>
            <a:r>
              <a:rPr lang="zh-CN" altLang="zh-CN" sz="2000" dirty="0">
                <a:solidFill>
                  <a:srgbClr val="000000"/>
                </a:solidFill>
              </a:rPr>
              <a:t>同一条</a:t>
            </a:r>
            <a:r>
              <a:rPr lang="zh-CN" altLang="zh-CN" sz="2000" dirty="0" smtClean="0">
                <a:solidFill>
                  <a:srgbClr val="000000"/>
                </a:solidFill>
              </a:rPr>
              <a:t>指令</a:t>
            </a:r>
            <a:endParaRPr lang="zh-CN" altLang="zh-CN" sz="2000" dirty="0">
              <a:solidFill>
                <a:srgbClr val="000000"/>
              </a:solidFill>
            </a:endParaRPr>
          </a:p>
        </p:txBody>
      </p:sp>
      <p:pic>
        <p:nvPicPr>
          <p:cNvPr id="174084" name="Picture 3"/>
          <p:cNvPicPr>
            <a:picLocks noChangeAspect="1" noChangeArrowheads="1"/>
          </p:cNvPicPr>
          <p:nvPr/>
        </p:nvPicPr>
        <p:blipFill>
          <a:blip r:embed="rId3"/>
          <a:srcRect/>
          <a:stretch>
            <a:fillRect/>
          </a:stretch>
        </p:blipFill>
        <p:spPr bwMode="auto">
          <a:xfrm>
            <a:off x="296863" y="3432175"/>
            <a:ext cx="8534400" cy="2924175"/>
          </a:xfrm>
          <a:prstGeom prst="rect">
            <a:avLst/>
          </a:prstGeom>
          <a:noFill/>
          <a:ln w="9525">
            <a:noFill/>
            <a:round/>
            <a:headEnd/>
            <a:tailEnd/>
          </a:ln>
        </p:spPr>
      </p:pic>
      <p:sp>
        <p:nvSpPr>
          <p:cNvPr id="174085" name="Text Box 4"/>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E14F02F-EADA-4580-8319-737C9D9B5B22}"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74086" name="Text Box 5"/>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74087" name="Text Box 6"/>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D9565520-7305-4FE0-A682-B8C31CD6C3EE}"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158</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Correlating Branches</a:t>
            </a:r>
            <a:endParaRPr lang="zh-CN" altLang="en-US" dirty="0"/>
          </a:p>
        </p:txBody>
      </p:sp>
    </p:spTree>
    <p:extLst>
      <p:ext uri="{BB962C8B-B14F-4D97-AF65-F5344CB8AC3E}">
        <p14:creationId xmlns:p14="http://schemas.microsoft.com/office/powerpoint/2010/main" val="5349998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ext Box 1"/>
          <p:cNvSpPr txBox="1">
            <a:spLocks noChangeArrowheads="1"/>
          </p:cNvSpPr>
          <p:nvPr/>
        </p:nvSpPr>
        <p:spPr bwMode="auto">
          <a:xfrm>
            <a:off x="-685800" y="-101600"/>
            <a:ext cx="10515600" cy="703263"/>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
        <p:nvSpPr>
          <p:cNvPr id="175107" name="Text Box 2"/>
          <p:cNvSpPr txBox="1">
            <a:spLocks noChangeArrowheads="1"/>
          </p:cNvSpPr>
          <p:nvPr/>
        </p:nvSpPr>
        <p:spPr bwMode="auto">
          <a:xfrm>
            <a:off x="271462" y="1042753"/>
            <a:ext cx="8601075" cy="2218806"/>
          </a:xfrm>
          <a:prstGeom prst="rect">
            <a:avLst/>
          </a:prstGeom>
          <a:noFill/>
          <a:ln w="9525">
            <a:noFill/>
            <a:round/>
            <a:headEnd/>
            <a:tailEnd/>
          </a:ln>
        </p:spPr>
        <p:txBody>
          <a:bodyPr/>
          <a:lstStyle/>
          <a:p>
            <a:pPr marL="228600" indent="-228600" eaLnBrk="1" hangingPunct="1">
              <a:lnSpc>
                <a:spcPct val="90000"/>
              </a:lnSpc>
              <a:spcBef>
                <a:spcPts val="10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dirty="0">
                <a:solidFill>
                  <a:srgbClr val="000000"/>
                </a:solidFill>
              </a:rPr>
              <a:t>Correlating </a:t>
            </a:r>
            <a:r>
              <a:rPr lang="zh-CN" altLang="zh-CN" sz="2000" dirty="0">
                <a:solidFill>
                  <a:srgbClr val="000000"/>
                </a:solidFill>
              </a:rPr>
              <a:t>预测器的预测和执行情况</a:t>
            </a:r>
          </a:p>
          <a:p>
            <a:pPr marL="228600" indent="-228600" eaLnBrk="1" hangingPunct="1">
              <a:lnSpc>
                <a:spcPct val="90000"/>
              </a:lnSpc>
              <a:spcBef>
                <a:spcPts val="10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000" dirty="0">
                <a:solidFill>
                  <a:srgbClr val="000000"/>
                </a:solidFill>
              </a:rPr>
              <a:t>显然只有在第一次</a:t>
            </a:r>
            <a:r>
              <a:rPr lang="en-US" altLang="zh-CN" sz="2000" dirty="0">
                <a:solidFill>
                  <a:srgbClr val="000000"/>
                </a:solidFill>
              </a:rPr>
              <a:t>d=2</a:t>
            </a:r>
            <a:r>
              <a:rPr lang="zh-CN" altLang="zh-CN" sz="2000" dirty="0">
                <a:solidFill>
                  <a:srgbClr val="000000"/>
                </a:solidFill>
              </a:rPr>
              <a:t>时，预测错误，其他都预测正确</a:t>
            </a:r>
          </a:p>
          <a:p>
            <a:pPr marL="228600" indent="-228600" eaLnBrk="1" hangingPunct="1">
              <a:lnSpc>
                <a:spcPct val="90000"/>
              </a:lnSpc>
              <a:spcBef>
                <a:spcPts val="10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000" dirty="0">
                <a:solidFill>
                  <a:srgbClr val="000000"/>
                </a:solidFill>
              </a:rPr>
              <a:t>记为（1，1）预测器，即根据最近一次分支的行为来选择一对1-</a:t>
            </a:r>
            <a:r>
              <a:rPr lang="en-US" altLang="zh-CN" sz="2000" dirty="0">
                <a:solidFill>
                  <a:srgbClr val="000000"/>
                </a:solidFill>
              </a:rPr>
              <a:t>bit</a:t>
            </a:r>
            <a:r>
              <a:rPr lang="zh-CN" altLang="zh-CN" sz="2000" dirty="0">
                <a:solidFill>
                  <a:srgbClr val="000000"/>
                </a:solidFill>
              </a:rPr>
              <a:t>预测器中的一个。</a:t>
            </a:r>
          </a:p>
          <a:p>
            <a:pPr marL="228600" indent="-228600" eaLnBrk="1" hangingPunct="1">
              <a:lnSpc>
                <a:spcPct val="90000"/>
              </a:lnSpc>
              <a:spcBef>
                <a:spcPts val="10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000" dirty="0">
                <a:solidFill>
                  <a:srgbClr val="000000"/>
                </a:solidFill>
              </a:rPr>
              <a:t>更一般的表示为（</a:t>
            </a:r>
            <a:r>
              <a:rPr lang="en-US" altLang="zh-CN" sz="2000" dirty="0">
                <a:solidFill>
                  <a:srgbClr val="000000"/>
                </a:solidFill>
              </a:rPr>
              <a:t>m, n)，</a:t>
            </a:r>
            <a:r>
              <a:rPr lang="zh-CN" altLang="zh-CN" sz="2000" dirty="0">
                <a:solidFill>
                  <a:srgbClr val="000000"/>
                </a:solidFill>
              </a:rPr>
              <a:t>即根据最近的</a:t>
            </a:r>
            <a:r>
              <a:rPr lang="en-US" altLang="zh-CN" sz="2000" dirty="0">
                <a:solidFill>
                  <a:srgbClr val="000000"/>
                </a:solidFill>
              </a:rPr>
              <a:t>m</a:t>
            </a:r>
            <a:r>
              <a:rPr lang="zh-CN" altLang="zh-CN" sz="2000" dirty="0">
                <a:solidFill>
                  <a:srgbClr val="000000"/>
                </a:solidFill>
              </a:rPr>
              <a:t>个分支，从2</a:t>
            </a:r>
            <a:r>
              <a:rPr lang="en-US" altLang="zh-CN" sz="2000" baseline="30000" dirty="0">
                <a:solidFill>
                  <a:srgbClr val="000000"/>
                </a:solidFill>
              </a:rPr>
              <a:t>m</a:t>
            </a:r>
            <a:r>
              <a:rPr lang="zh-CN" altLang="zh-CN" sz="2000" dirty="0">
                <a:solidFill>
                  <a:srgbClr val="000000"/>
                </a:solidFill>
              </a:rPr>
              <a:t>个分支预测器中选择预测器，每个预测器的位数为</a:t>
            </a:r>
            <a:r>
              <a:rPr lang="en-US" altLang="zh-CN" sz="2000" dirty="0">
                <a:solidFill>
                  <a:srgbClr val="000000"/>
                </a:solidFill>
              </a:rPr>
              <a:t>n</a:t>
            </a:r>
          </a:p>
        </p:txBody>
      </p:sp>
      <p:pic>
        <p:nvPicPr>
          <p:cNvPr id="175108" name="Picture 3"/>
          <p:cNvPicPr>
            <a:picLocks noChangeAspect="1" noChangeArrowheads="1"/>
          </p:cNvPicPr>
          <p:nvPr/>
        </p:nvPicPr>
        <p:blipFill>
          <a:blip r:embed="rId3"/>
          <a:srcRect/>
          <a:stretch>
            <a:fillRect/>
          </a:stretch>
        </p:blipFill>
        <p:spPr bwMode="auto">
          <a:xfrm>
            <a:off x="101600" y="4155640"/>
            <a:ext cx="8690638" cy="2329811"/>
          </a:xfrm>
          <a:prstGeom prst="rect">
            <a:avLst/>
          </a:prstGeom>
          <a:noFill/>
          <a:ln w="9525">
            <a:noFill/>
            <a:round/>
            <a:headEnd/>
            <a:tailEnd/>
          </a:ln>
        </p:spPr>
      </p:pic>
      <p:sp>
        <p:nvSpPr>
          <p:cNvPr id="175109" name="Rectangle 4"/>
          <p:cNvSpPr>
            <a:spLocks noChangeArrowheads="1"/>
          </p:cNvSpPr>
          <p:nvPr/>
        </p:nvSpPr>
        <p:spPr bwMode="auto">
          <a:xfrm>
            <a:off x="271462" y="3205653"/>
            <a:ext cx="8520776" cy="1091710"/>
          </a:xfrm>
          <a:prstGeom prst="rect">
            <a:avLst/>
          </a:prstGeom>
          <a:noFill/>
          <a:ln w="9525">
            <a:noFill/>
            <a:round/>
            <a:headEnd/>
            <a:tailEnd/>
          </a:ln>
        </p:spPr>
        <p:txBody>
          <a:bodyPr wrap="square" lIns="90000" tIns="46800" rIns="90000" bIns="46800">
            <a:spAutoFit/>
          </a:bodyPr>
          <a:lstStyle/>
          <a:p>
            <a:pP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dirty="0">
                <a:solidFill>
                  <a:srgbClr val="000000"/>
                </a:solidFill>
              </a:rPr>
              <a:t>              BNEZ R1,L1                 ;branch b1(d!=0)</a:t>
            </a:r>
          </a:p>
          <a:p>
            <a:pP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dirty="0">
                <a:solidFill>
                  <a:srgbClr val="000000"/>
                </a:solidFill>
              </a:rPr>
              <a:t>              ADDI R1,R0,#1           ;d==0, so d=1</a:t>
            </a:r>
          </a:p>
          <a:p>
            <a:pP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dirty="0">
                <a:solidFill>
                  <a:srgbClr val="000000"/>
                </a:solidFill>
              </a:rPr>
              <a:t>       L1:  ADDI R3,R1,#-1</a:t>
            </a:r>
          </a:p>
          <a:p>
            <a:pP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dirty="0">
                <a:solidFill>
                  <a:srgbClr val="000000"/>
                </a:solidFill>
              </a:rPr>
              <a:t>              BNEZ R3,L2                  ;branch b2(d!=1)</a:t>
            </a:r>
          </a:p>
        </p:txBody>
      </p:sp>
      <p:sp>
        <p:nvSpPr>
          <p:cNvPr id="175110" name="Text Box 5"/>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99166DF-E1AB-4230-A152-CA1CE792D0A2}"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75111" name="Text Box 6"/>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75112" name="Text Box 7"/>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74DC4E7-D12C-4744-AEC4-46A144244F20}"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159</a:t>
            </a:fld>
            <a:endParaRPr lang="zh-CN" altLang="zh-CN" sz="1200">
              <a:solidFill>
                <a:srgbClr val="898989"/>
              </a:solidFill>
            </a:endParaRPr>
          </a:p>
        </p:txBody>
      </p:sp>
      <p:sp>
        <p:nvSpPr>
          <p:cNvPr id="2" name="标题 1"/>
          <p:cNvSpPr>
            <a:spLocks noGrp="1"/>
          </p:cNvSpPr>
          <p:nvPr>
            <p:ph type="title"/>
          </p:nvPr>
        </p:nvSpPr>
        <p:spPr>
          <a:xfrm>
            <a:off x="989215" y="37788"/>
            <a:ext cx="8229600" cy="902312"/>
          </a:xfrm>
        </p:spPr>
        <p:txBody>
          <a:bodyPr/>
          <a:lstStyle/>
          <a:p>
            <a:endParaRPr lang="zh-CN" altLang="en-US"/>
          </a:p>
        </p:txBody>
      </p:sp>
    </p:spTree>
    <p:extLst>
      <p:ext uri="{BB962C8B-B14F-4D97-AF65-F5344CB8AC3E}">
        <p14:creationId xmlns:p14="http://schemas.microsoft.com/office/powerpoint/2010/main" val="265260693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9562378-27AA-4C95-BBB3-872436B7719B}"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73732"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3967879A-B289-4B27-A7AB-9A062C0A6AFD}"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16</a:t>
            </a:fld>
            <a:endParaRPr lang="zh-CN" altLang="zh-CN" sz="1200">
              <a:solidFill>
                <a:srgbClr val="898989"/>
              </a:solidFill>
            </a:endParaRPr>
          </a:p>
        </p:txBody>
      </p:sp>
      <p:sp>
        <p:nvSpPr>
          <p:cNvPr id="73733" name="标题 1"/>
          <p:cNvSpPr>
            <a:spLocks noGrp="1"/>
          </p:cNvSpPr>
          <p:nvPr>
            <p:ph type="title"/>
          </p:nvPr>
        </p:nvSpPr>
        <p:spPr/>
        <p:txBody>
          <a:bodyPr/>
          <a:lstStyle/>
          <a:p>
            <a:r>
              <a:rPr lang="zh-CN" altLang="zh-CN" dirty="0" smtClean="0"/>
              <a:t>循环展开示例小结</a:t>
            </a:r>
            <a:endParaRPr lang="zh-CN" altLang="en-US" dirty="0" smtClean="0"/>
          </a:p>
        </p:txBody>
      </p:sp>
      <p:sp>
        <p:nvSpPr>
          <p:cNvPr id="73734" name="内容占位符 2"/>
          <p:cNvSpPr>
            <a:spLocks noGrp="1"/>
          </p:cNvSpPr>
          <p:nvPr>
            <p:ph idx="1"/>
          </p:nvPr>
        </p:nvSpPr>
        <p:spPr/>
        <p:txBody>
          <a:bodyPr>
            <a:normAutofit fontScale="92500" lnSpcReduction="20000"/>
          </a:bodyPr>
          <a:lstStyle/>
          <a:p>
            <a:r>
              <a:rPr lang="zh-CN" altLang="zh-CN" dirty="0" smtClean="0"/>
              <a:t>循环展开对循环间无关的程序是有效降低</a:t>
            </a:r>
            <a:r>
              <a:rPr lang="en-US" altLang="zh-CN" dirty="0" smtClean="0"/>
              <a:t>stalls</a:t>
            </a:r>
            <a:r>
              <a:rPr lang="zh-CN" altLang="zh-CN" dirty="0" smtClean="0"/>
              <a:t>的手段(对循环级并行）</a:t>
            </a:r>
            <a:r>
              <a:rPr lang="en-US" altLang="zh-CN" dirty="0" smtClean="0"/>
              <a:t>.</a:t>
            </a:r>
          </a:p>
          <a:p>
            <a:r>
              <a:rPr lang="zh-CN" altLang="zh-CN" dirty="0" smtClean="0"/>
              <a:t>指令调度，必须保证程序运行的结果不变</a:t>
            </a:r>
          </a:p>
          <a:p>
            <a:pPr>
              <a:lnSpc>
                <a:spcPct val="120000"/>
              </a:lnSpc>
            </a:pPr>
            <a:r>
              <a:rPr lang="zh-CN" altLang="zh-CN" dirty="0" smtClean="0"/>
              <a:t>注意循环展开中的</a:t>
            </a:r>
            <a:r>
              <a:rPr lang="en-US" altLang="zh-CN" dirty="0" smtClean="0"/>
              <a:t>Load</a:t>
            </a:r>
            <a:r>
              <a:rPr lang="zh-CN" altLang="zh-CN" dirty="0" smtClean="0"/>
              <a:t>和</a:t>
            </a:r>
            <a:r>
              <a:rPr lang="en-US" altLang="zh-CN" dirty="0" smtClean="0"/>
              <a:t>Store,</a:t>
            </a:r>
            <a:r>
              <a:rPr lang="zh-CN" altLang="zh-CN" dirty="0" smtClean="0"/>
              <a:t>不同次循环的</a:t>
            </a:r>
            <a:r>
              <a:rPr lang="en-US" altLang="zh-CN" dirty="0" smtClean="0"/>
              <a:t>Load </a:t>
            </a:r>
            <a:r>
              <a:rPr lang="zh-CN" altLang="zh-CN" dirty="0" smtClean="0"/>
              <a:t>和</a:t>
            </a:r>
            <a:r>
              <a:rPr lang="en-US" altLang="zh-CN" dirty="0" smtClean="0"/>
              <a:t>Store </a:t>
            </a:r>
            <a:r>
              <a:rPr lang="zh-CN" altLang="zh-CN" dirty="0" smtClean="0"/>
              <a:t>是相互独立的。需要分析对存储器的引用，保证他们没有引用同一地址</a:t>
            </a:r>
            <a:r>
              <a:rPr lang="en-US" altLang="zh-CN" dirty="0" smtClean="0"/>
              <a:t>.</a:t>
            </a:r>
          </a:p>
          <a:p>
            <a:r>
              <a:rPr lang="zh-CN" altLang="zh-CN" dirty="0" smtClean="0"/>
              <a:t>不同次的循环，使用不同的寄存器</a:t>
            </a:r>
          </a:p>
          <a:p>
            <a:r>
              <a:rPr lang="zh-CN" altLang="zh-CN" dirty="0" smtClean="0"/>
              <a:t>删除不必要的测试和分支后，需调整循环步长等控制循环的代码</a:t>
            </a:r>
            <a:r>
              <a:rPr lang="en-US" altLang="zh-CN" dirty="0" smtClean="0"/>
              <a:t>.</a:t>
            </a:r>
          </a:p>
          <a:p>
            <a:r>
              <a:rPr lang="zh-CN" altLang="zh-CN" dirty="0" smtClean="0"/>
              <a:t>移动</a:t>
            </a:r>
            <a:r>
              <a:rPr lang="en-US" altLang="zh-CN" dirty="0" smtClean="0"/>
              <a:t>SD</a:t>
            </a:r>
            <a:r>
              <a:rPr lang="zh-CN" altLang="zh-CN" dirty="0" smtClean="0"/>
              <a:t>到</a:t>
            </a:r>
            <a:r>
              <a:rPr lang="en-US" altLang="zh-CN" dirty="0" smtClean="0"/>
              <a:t>SUBI</a:t>
            </a:r>
            <a:r>
              <a:rPr lang="zh-CN" altLang="zh-CN" dirty="0" smtClean="0"/>
              <a:t>和</a:t>
            </a:r>
            <a:r>
              <a:rPr lang="en-US" altLang="zh-CN" dirty="0" smtClean="0"/>
              <a:t>BNEZ</a:t>
            </a:r>
            <a:r>
              <a:rPr lang="zh-CN" altLang="zh-CN" dirty="0" smtClean="0"/>
              <a:t>后，需要调整</a:t>
            </a:r>
            <a:r>
              <a:rPr lang="en-US" altLang="zh-CN" dirty="0" smtClean="0"/>
              <a:t>SD</a:t>
            </a:r>
            <a:r>
              <a:rPr lang="zh-CN" altLang="zh-CN" dirty="0" smtClean="0"/>
              <a:t>中的偏移</a:t>
            </a:r>
          </a:p>
        </p:txBody>
      </p:sp>
    </p:spTree>
    <p:extLst>
      <p:ext uri="{BB962C8B-B14F-4D97-AF65-F5344CB8AC3E}">
        <p14:creationId xmlns:p14="http://schemas.microsoft.com/office/powerpoint/2010/main" val="96587227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1" name="Text Box 2"/>
          <p:cNvSpPr txBox="1">
            <a:spLocks noChangeArrowheads="1"/>
          </p:cNvSpPr>
          <p:nvPr/>
        </p:nvSpPr>
        <p:spPr bwMode="auto">
          <a:xfrm>
            <a:off x="511175" y="5981700"/>
            <a:ext cx="8121650" cy="584200"/>
          </a:xfrm>
          <a:prstGeom prst="rect">
            <a:avLst/>
          </a:prstGeom>
          <a:noFill/>
          <a:ln w="9525">
            <a:noFill/>
            <a:round/>
            <a:headEnd/>
            <a:tailEnd/>
          </a:ln>
        </p:spPr>
        <p:txBody>
          <a:bodyPr lIns="90360" tIns="44280" rIns="90360" bIns="44280"/>
          <a:lstStyle/>
          <a:p>
            <a:pPr marL="228600" indent="-228600" eaLnBrk="1" hangingPunct="1">
              <a:lnSpc>
                <a:spcPct val="90000"/>
              </a:lnSpc>
              <a:spcBef>
                <a:spcPts val="10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800">
                <a:solidFill>
                  <a:srgbClr val="000000"/>
                </a:solidFill>
              </a:rPr>
              <a:t> (2,2) predictor: 2-bit global, 2-bit local</a:t>
            </a:r>
          </a:p>
        </p:txBody>
      </p:sp>
      <p:grpSp>
        <p:nvGrpSpPr>
          <p:cNvPr id="176132" name="Group 3"/>
          <p:cNvGrpSpPr>
            <a:grpSpLocks/>
          </p:cNvGrpSpPr>
          <p:nvPr/>
        </p:nvGrpSpPr>
        <p:grpSpPr bwMode="auto">
          <a:xfrm>
            <a:off x="2057400" y="896938"/>
            <a:ext cx="4400550" cy="5024437"/>
            <a:chOff x="1296" y="565"/>
            <a:chExt cx="2772" cy="3165"/>
          </a:xfrm>
        </p:grpSpPr>
        <p:sp>
          <p:nvSpPr>
            <p:cNvPr id="176136" name="Rectangle 4"/>
            <p:cNvSpPr>
              <a:spLocks noChangeArrowheads="1"/>
            </p:cNvSpPr>
            <p:nvPr/>
          </p:nvSpPr>
          <p:spPr bwMode="auto">
            <a:xfrm>
              <a:off x="1467" y="565"/>
              <a:ext cx="2001" cy="228"/>
            </a:xfrm>
            <a:prstGeom prst="rect">
              <a:avLst/>
            </a:prstGeom>
            <a:solidFill>
              <a:srgbClr val="FFFFFF"/>
            </a:solidFill>
            <a:ln w="9525">
              <a:noFill/>
              <a:round/>
              <a:headEnd/>
              <a:tailEnd/>
            </a:ln>
          </p:spPr>
          <p:txBody>
            <a:bodyPr wrap="none" lIns="90360" tIns="44280" rIns="90360" bIns="44280">
              <a:spAutoFit/>
            </a:bodyPr>
            <a:lstStyle/>
            <a:p>
              <a:pPr marL="457200" lvl="1" indent="0" eaLnBrk="1" hangingPunct="1">
                <a:lnSpc>
                  <a:spcPct val="90000"/>
                </a:lnSpc>
                <a:spcBef>
                  <a:spcPts val="675"/>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b="1">
                  <a:solidFill>
                    <a:srgbClr val="000000"/>
                  </a:solidFill>
                  <a:latin typeface="Arial" pitchFamily="34" charset="0"/>
                </a:rPr>
                <a:t>Branch address (4 bits)</a:t>
              </a:r>
            </a:p>
          </p:txBody>
        </p:sp>
        <p:sp>
          <p:nvSpPr>
            <p:cNvPr id="176137" name="Rectangle 5"/>
            <p:cNvSpPr>
              <a:spLocks noChangeArrowheads="1"/>
            </p:cNvSpPr>
            <p:nvPr/>
          </p:nvSpPr>
          <p:spPr bwMode="auto">
            <a:xfrm>
              <a:off x="1672" y="997"/>
              <a:ext cx="1200" cy="367"/>
            </a:xfrm>
            <a:prstGeom prst="rect">
              <a:avLst/>
            </a:prstGeom>
            <a:solidFill>
              <a:srgbClr val="FFFFFF"/>
            </a:solidFill>
            <a:ln w="9525">
              <a:noFill/>
              <a:round/>
              <a:headEnd/>
              <a:tailEnd/>
            </a:ln>
          </p:spPr>
          <p:txBody>
            <a:bodyPr wrap="none" lIns="90360" tIns="44280" rIns="90360" bIns="44280">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600" b="1">
                  <a:solidFill>
                    <a:srgbClr val="000000"/>
                  </a:solidFill>
                  <a:latin typeface="Arial" pitchFamily="34" charset="0"/>
                </a:rPr>
                <a:t>2-bits per branch </a:t>
              </a:r>
              <a:br>
                <a:rPr lang="en-US" altLang="zh-CN" sz="1600" b="1">
                  <a:solidFill>
                    <a:srgbClr val="000000"/>
                  </a:solidFill>
                  <a:latin typeface="Arial" pitchFamily="34" charset="0"/>
                </a:rPr>
              </a:br>
              <a:r>
                <a:rPr lang="en-US" altLang="zh-CN" sz="1600" b="1">
                  <a:solidFill>
                    <a:srgbClr val="000000"/>
                  </a:solidFill>
                  <a:latin typeface="Arial" pitchFamily="34" charset="0"/>
                </a:rPr>
                <a:t>local predictors</a:t>
              </a:r>
            </a:p>
          </p:txBody>
        </p:sp>
        <p:sp>
          <p:nvSpPr>
            <p:cNvPr id="314378" name="Rectangle 6"/>
            <p:cNvSpPr>
              <a:spLocks noChangeArrowheads="1"/>
            </p:cNvSpPr>
            <p:nvPr/>
          </p:nvSpPr>
          <p:spPr bwMode="auto">
            <a:xfrm>
              <a:off x="3250" y="1923"/>
              <a:ext cx="818" cy="228"/>
            </a:xfrm>
            <a:prstGeom prst="rect">
              <a:avLst/>
            </a:prstGeom>
            <a:solidFill>
              <a:srgbClr val="FFFFFF"/>
            </a:solidFill>
            <a:ln w="9525">
              <a:noFill/>
              <a:round/>
              <a:headEnd/>
              <a:tailEnd/>
            </a:ln>
            <a:effectLst>
              <a:outerShdw dist="107933" dir="2700000" algn="ctr" rotWithShape="0">
                <a:srgbClr val="FFFFFF"/>
              </a:outerShdw>
            </a:effectLst>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zh-CN" b="1">
                  <a:solidFill>
                    <a:srgbClr val="000000"/>
                  </a:solidFill>
                  <a:latin typeface="Arial" pitchFamily="34" charset="0"/>
                </a:rPr>
                <a:t>Prediction</a:t>
              </a:r>
            </a:p>
          </p:txBody>
        </p:sp>
        <p:sp>
          <p:nvSpPr>
            <p:cNvPr id="176139" name="Rectangle 7"/>
            <p:cNvSpPr>
              <a:spLocks noChangeArrowheads="1"/>
            </p:cNvSpPr>
            <p:nvPr/>
          </p:nvSpPr>
          <p:spPr bwMode="auto">
            <a:xfrm>
              <a:off x="1296" y="3157"/>
              <a:ext cx="1934" cy="573"/>
            </a:xfrm>
            <a:prstGeom prst="rect">
              <a:avLst/>
            </a:prstGeom>
            <a:solidFill>
              <a:srgbClr val="FFFFFF"/>
            </a:solidFill>
            <a:ln w="9525">
              <a:noFill/>
              <a:round/>
              <a:headEnd/>
              <a:tailEnd/>
            </a:ln>
          </p:spPr>
          <p:txBody>
            <a:bodyPr wrap="none" lIns="90360" tIns="44280" rIns="90360" bIns="44280">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pitchFamily="34" charset="0"/>
                </a:rPr>
                <a:t>2-bit </a:t>
              </a:r>
              <a:r>
                <a:rPr lang="en-US" altLang="zh-CN" b="1">
                  <a:solidFill>
                    <a:srgbClr val="0563C1"/>
                  </a:solidFill>
                  <a:latin typeface="Arial" pitchFamily="34" charset="0"/>
                </a:rPr>
                <a:t>recent </a:t>
              </a:r>
              <a:r>
                <a:rPr lang="en-US" altLang="zh-CN" b="1">
                  <a:solidFill>
                    <a:srgbClr val="000000"/>
                  </a:solidFill>
                  <a:latin typeface="Arial" pitchFamily="34" charset="0"/>
                </a:rPr>
                <a:t>global </a:t>
              </a:r>
            </a:p>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pitchFamily="34" charset="0"/>
                </a:rPr>
                <a:t>branch history</a:t>
              </a:r>
            </a:p>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pitchFamily="34" charset="0"/>
                </a:rPr>
                <a:t>(01 = not taken then taken)</a:t>
              </a:r>
            </a:p>
          </p:txBody>
        </p:sp>
        <p:sp>
          <p:nvSpPr>
            <p:cNvPr id="176140" name="Rectangle 8"/>
            <p:cNvSpPr>
              <a:spLocks noChangeArrowheads="1"/>
            </p:cNvSpPr>
            <p:nvPr/>
          </p:nvSpPr>
          <p:spPr bwMode="auto">
            <a:xfrm>
              <a:off x="3051" y="2005"/>
              <a:ext cx="175" cy="95"/>
            </a:xfrm>
            <a:prstGeom prst="rect">
              <a:avLst/>
            </a:prstGeom>
            <a:solidFill>
              <a:srgbClr val="0563C1"/>
            </a:solid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grpSp>
          <p:nvGrpSpPr>
            <p:cNvPr id="176141" name="Group 9"/>
            <p:cNvGrpSpPr>
              <a:grpSpLocks/>
            </p:cNvGrpSpPr>
            <p:nvPr/>
          </p:nvGrpSpPr>
          <p:grpSpPr bwMode="auto">
            <a:xfrm>
              <a:off x="1691" y="1990"/>
              <a:ext cx="1127" cy="79"/>
              <a:chOff x="1691" y="1990"/>
              <a:chExt cx="1127" cy="79"/>
            </a:xfrm>
          </p:grpSpPr>
          <p:sp>
            <p:nvSpPr>
              <p:cNvPr id="176208" name="Rectangle 10"/>
              <p:cNvSpPr>
                <a:spLocks noChangeArrowheads="1"/>
              </p:cNvSpPr>
              <p:nvPr/>
            </p:nvSpPr>
            <p:spPr bwMode="auto">
              <a:xfrm>
                <a:off x="2059" y="1990"/>
                <a:ext cx="183" cy="79"/>
              </a:xfrm>
              <a:prstGeom prst="rect">
                <a:avLst/>
              </a:prstGeom>
              <a:solidFill>
                <a:srgbClr val="0563C1"/>
              </a:solid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209" name="Rectangle 11"/>
              <p:cNvSpPr>
                <a:spLocks noChangeArrowheads="1"/>
              </p:cNvSpPr>
              <p:nvPr/>
            </p:nvSpPr>
            <p:spPr bwMode="auto">
              <a:xfrm>
                <a:off x="1691" y="1990"/>
                <a:ext cx="183" cy="79"/>
              </a:xfrm>
              <a:prstGeom prst="rect">
                <a:avLst/>
              </a:prstGeom>
              <a:solidFill>
                <a:srgbClr val="ED7D31"/>
              </a:solid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210" name="Rectangle 12"/>
              <p:cNvSpPr>
                <a:spLocks noChangeArrowheads="1"/>
              </p:cNvSpPr>
              <p:nvPr/>
            </p:nvSpPr>
            <p:spPr bwMode="auto">
              <a:xfrm>
                <a:off x="2355" y="1990"/>
                <a:ext cx="183" cy="79"/>
              </a:xfrm>
              <a:prstGeom prst="rect">
                <a:avLst/>
              </a:prstGeom>
              <a:solidFill>
                <a:srgbClr val="ED7D31"/>
              </a:solid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211" name="Rectangle 13"/>
              <p:cNvSpPr>
                <a:spLocks noChangeArrowheads="1"/>
              </p:cNvSpPr>
              <p:nvPr/>
            </p:nvSpPr>
            <p:spPr bwMode="auto">
              <a:xfrm>
                <a:off x="2635" y="1990"/>
                <a:ext cx="183" cy="79"/>
              </a:xfrm>
              <a:prstGeom prst="rect">
                <a:avLst/>
              </a:prstGeom>
              <a:solidFill>
                <a:srgbClr val="ED7D31"/>
              </a:solid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grpSp>
        <p:grpSp>
          <p:nvGrpSpPr>
            <p:cNvPr id="176142" name="Group 14"/>
            <p:cNvGrpSpPr>
              <a:grpSpLocks/>
            </p:cNvGrpSpPr>
            <p:nvPr/>
          </p:nvGrpSpPr>
          <p:grpSpPr bwMode="auto">
            <a:xfrm>
              <a:off x="1691" y="2088"/>
              <a:ext cx="1127" cy="79"/>
              <a:chOff x="1691" y="2088"/>
              <a:chExt cx="1127" cy="79"/>
            </a:xfrm>
          </p:grpSpPr>
          <p:sp>
            <p:nvSpPr>
              <p:cNvPr id="176204" name="Rectangle 15"/>
              <p:cNvSpPr>
                <a:spLocks noChangeArrowheads="1"/>
              </p:cNvSpPr>
              <p:nvPr/>
            </p:nvSpPr>
            <p:spPr bwMode="auto">
              <a:xfrm>
                <a:off x="2059" y="2088"/>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205" name="Rectangle 16"/>
              <p:cNvSpPr>
                <a:spLocks noChangeArrowheads="1"/>
              </p:cNvSpPr>
              <p:nvPr/>
            </p:nvSpPr>
            <p:spPr bwMode="auto">
              <a:xfrm>
                <a:off x="1691" y="2088"/>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206" name="Rectangle 17"/>
              <p:cNvSpPr>
                <a:spLocks noChangeArrowheads="1"/>
              </p:cNvSpPr>
              <p:nvPr/>
            </p:nvSpPr>
            <p:spPr bwMode="auto">
              <a:xfrm>
                <a:off x="2355" y="2088"/>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207" name="Rectangle 18"/>
              <p:cNvSpPr>
                <a:spLocks noChangeArrowheads="1"/>
              </p:cNvSpPr>
              <p:nvPr/>
            </p:nvSpPr>
            <p:spPr bwMode="auto">
              <a:xfrm>
                <a:off x="2635" y="2088"/>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grpSp>
        <p:grpSp>
          <p:nvGrpSpPr>
            <p:cNvPr id="176143" name="Group 19"/>
            <p:cNvGrpSpPr>
              <a:grpSpLocks/>
            </p:cNvGrpSpPr>
            <p:nvPr/>
          </p:nvGrpSpPr>
          <p:grpSpPr bwMode="auto">
            <a:xfrm>
              <a:off x="1691" y="2187"/>
              <a:ext cx="1127" cy="79"/>
              <a:chOff x="1691" y="2187"/>
              <a:chExt cx="1127" cy="79"/>
            </a:xfrm>
          </p:grpSpPr>
          <p:sp>
            <p:nvSpPr>
              <p:cNvPr id="176200" name="Rectangle 20"/>
              <p:cNvSpPr>
                <a:spLocks noChangeArrowheads="1"/>
              </p:cNvSpPr>
              <p:nvPr/>
            </p:nvSpPr>
            <p:spPr bwMode="auto">
              <a:xfrm>
                <a:off x="2059" y="2187"/>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201" name="Rectangle 21"/>
              <p:cNvSpPr>
                <a:spLocks noChangeArrowheads="1"/>
              </p:cNvSpPr>
              <p:nvPr/>
            </p:nvSpPr>
            <p:spPr bwMode="auto">
              <a:xfrm>
                <a:off x="1691" y="2187"/>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202" name="Rectangle 22"/>
              <p:cNvSpPr>
                <a:spLocks noChangeArrowheads="1"/>
              </p:cNvSpPr>
              <p:nvPr/>
            </p:nvSpPr>
            <p:spPr bwMode="auto">
              <a:xfrm>
                <a:off x="2355" y="2187"/>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203" name="Rectangle 23"/>
              <p:cNvSpPr>
                <a:spLocks noChangeArrowheads="1"/>
              </p:cNvSpPr>
              <p:nvPr/>
            </p:nvSpPr>
            <p:spPr bwMode="auto">
              <a:xfrm>
                <a:off x="2635" y="2187"/>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grpSp>
        <p:grpSp>
          <p:nvGrpSpPr>
            <p:cNvPr id="176144" name="Group 24"/>
            <p:cNvGrpSpPr>
              <a:grpSpLocks/>
            </p:cNvGrpSpPr>
            <p:nvPr/>
          </p:nvGrpSpPr>
          <p:grpSpPr bwMode="auto">
            <a:xfrm>
              <a:off x="1691" y="2285"/>
              <a:ext cx="1127" cy="79"/>
              <a:chOff x="1691" y="2285"/>
              <a:chExt cx="1127" cy="79"/>
            </a:xfrm>
          </p:grpSpPr>
          <p:sp>
            <p:nvSpPr>
              <p:cNvPr id="176196" name="Rectangle 25"/>
              <p:cNvSpPr>
                <a:spLocks noChangeArrowheads="1"/>
              </p:cNvSpPr>
              <p:nvPr/>
            </p:nvSpPr>
            <p:spPr bwMode="auto">
              <a:xfrm>
                <a:off x="2059" y="2285"/>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197" name="Rectangle 26"/>
              <p:cNvSpPr>
                <a:spLocks noChangeArrowheads="1"/>
              </p:cNvSpPr>
              <p:nvPr/>
            </p:nvSpPr>
            <p:spPr bwMode="auto">
              <a:xfrm>
                <a:off x="1691" y="2285"/>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198" name="Rectangle 27"/>
              <p:cNvSpPr>
                <a:spLocks noChangeArrowheads="1"/>
              </p:cNvSpPr>
              <p:nvPr/>
            </p:nvSpPr>
            <p:spPr bwMode="auto">
              <a:xfrm>
                <a:off x="2355" y="2285"/>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199" name="Rectangle 28"/>
              <p:cNvSpPr>
                <a:spLocks noChangeArrowheads="1"/>
              </p:cNvSpPr>
              <p:nvPr/>
            </p:nvSpPr>
            <p:spPr bwMode="auto">
              <a:xfrm>
                <a:off x="2635" y="2285"/>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grpSp>
        <p:grpSp>
          <p:nvGrpSpPr>
            <p:cNvPr id="176145" name="Group 29"/>
            <p:cNvGrpSpPr>
              <a:grpSpLocks/>
            </p:cNvGrpSpPr>
            <p:nvPr/>
          </p:nvGrpSpPr>
          <p:grpSpPr bwMode="auto">
            <a:xfrm>
              <a:off x="1691" y="2384"/>
              <a:ext cx="1127" cy="79"/>
              <a:chOff x="1691" y="2384"/>
              <a:chExt cx="1127" cy="79"/>
            </a:xfrm>
          </p:grpSpPr>
          <p:sp>
            <p:nvSpPr>
              <p:cNvPr id="176192" name="Rectangle 30"/>
              <p:cNvSpPr>
                <a:spLocks noChangeArrowheads="1"/>
              </p:cNvSpPr>
              <p:nvPr/>
            </p:nvSpPr>
            <p:spPr bwMode="auto">
              <a:xfrm>
                <a:off x="2059" y="2384"/>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193" name="Rectangle 31"/>
              <p:cNvSpPr>
                <a:spLocks noChangeArrowheads="1"/>
              </p:cNvSpPr>
              <p:nvPr/>
            </p:nvSpPr>
            <p:spPr bwMode="auto">
              <a:xfrm>
                <a:off x="1691" y="2384"/>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194" name="Rectangle 32"/>
              <p:cNvSpPr>
                <a:spLocks noChangeArrowheads="1"/>
              </p:cNvSpPr>
              <p:nvPr/>
            </p:nvSpPr>
            <p:spPr bwMode="auto">
              <a:xfrm>
                <a:off x="2355" y="2384"/>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195" name="Rectangle 33"/>
              <p:cNvSpPr>
                <a:spLocks noChangeArrowheads="1"/>
              </p:cNvSpPr>
              <p:nvPr/>
            </p:nvSpPr>
            <p:spPr bwMode="auto">
              <a:xfrm>
                <a:off x="2635" y="2384"/>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grpSp>
        <p:grpSp>
          <p:nvGrpSpPr>
            <p:cNvPr id="176146" name="Group 34"/>
            <p:cNvGrpSpPr>
              <a:grpSpLocks/>
            </p:cNvGrpSpPr>
            <p:nvPr/>
          </p:nvGrpSpPr>
          <p:grpSpPr bwMode="auto">
            <a:xfrm>
              <a:off x="1691" y="2482"/>
              <a:ext cx="1127" cy="79"/>
              <a:chOff x="1691" y="2482"/>
              <a:chExt cx="1127" cy="79"/>
            </a:xfrm>
          </p:grpSpPr>
          <p:sp>
            <p:nvSpPr>
              <p:cNvPr id="176188" name="Rectangle 35"/>
              <p:cNvSpPr>
                <a:spLocks noChangeArrowheads="1"/>
              </p:cNvSpPr>
              <p:nvPr/>
            </p:nvSpPr>
            <p:spPr bwMode="auto">
              <a:xfrm>
                <a:off x="2059" y="2482"/>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189" name="Rectangle 36"/>
              <p:cNvSpPr>
                <a:spLocks noChangeArrowheads="1"/>
              </p:cNvSpPr>
              <p:nvPr/>
            </p:nvSpPr>
            <p:spPr bwMode="auto">
              <a:xfrm>
                <a:off x="1691" y="2482"/>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190" name="Rectangle 37"/>
              <p:cNvSpPr>
                <a:spLocks noChangeArrowheads="1"/>
              </p:cNvSpPr>
              <p:nvPr/>
            </p:nvSpPr>
            <p:spPr bwMode="auto">
              <a:xfrm>
                <a:off x="2355" y="2482"/>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191" name="Rectangle 38"/>
              <p:cNvSpPr>
                <a:spLocks noChangeArrowheads="1"/>
              </p:cNvSpPr>
              <p:nvPr/>
            </p:nvSpPr>
            <p:spPr bwMode="auto">
              <a:xfrm>
                <a:off x="2635" y="2482"/>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grpSp>
        <p:grpSp>
          <p:nvGrpSpPr>
            <p:cNvPr id="176147" name="Group 39"/>
            <p:cNvGrpSpPr>
              <a:grpSpLocks/>
            </p:cNvGrpSpPr>
            <p:nvPr/>
          </p:nvGrpSpPr>
          <p:grpSpPr bwMode="auto">
            <a:xfrm>
              <a:off x="1691" y="2581"/>
              <a:ext cx="1127" cy="79"/>
              <a:chOff x="1691" y="2581"/>
              <a:chExt cx="1127" cy="79"/>
            </a:xfrm>
          </p:grpSpPr>
          <p:sp>
            <p:nvSpPr>
              <p:cNvPr id="176184" name="Rectangle 40"/>
              <p:cNvSpPr>
                <a:spLocks noChangeArrowheads="1"/>
              </p:cNvSpPr>
              <p:nvPr/>
            </p:nvSpPr>
            <p:spPr bwMode="auto">
              <a:xfrm>
                <a:off x="2059" y="2581"/>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185" name="Rectangle 41"/>
              <p:cNvSpPr>
                <a:spLocks noChangeArrowheads="1"/>
              </p:cNvSpPr>
              <p:nvPr/>
            </p:nvSpPr>
            <p:spPr bwMode="auto">
              <a:xfrm>
                <a:off x="1691" y="2581"/>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186" name="Rectangle 42"/>
              <p:cNvSpPr>
                <a:spLocks noChangeArrowheads="1"/>
              </p:cNvSpPr>
              <p:nvPr/>
            </p:nvSpPr>
            <p:spPr bwMode="auto">
              <a:xfrm>
                <a:off x="2355" y="2581"/>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187" name="Rectangle 43"/>
              <p:cNvSpPr>
                <a:spLocks noChangeArrowheads="1"/>
              </p:cNvSpPr>
              <p:nvPr/>
            </p:nvSpPr>
            <p:spPr bwMode="auto">
              <a:xfrm>
                <a:off x="2635" y="2581"/>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grpSp>
        <p:grpSp>
          <p:nvGrpSpPr>
            <p:cNvPr id="176148" name="Group 44"/>
            <p:cNvGrpSpPr>
              <a:grpSpLocks/>
            </p:cNvGrpSpPr>
            <p:nvPr/>
          </p:nvGrpSpPr>
          <p:grpSpPr bwMode="auto">
            <a:xfrm>
              <a:off x="1691" y="1381"/>
              <a:ext cx="1127" cy="79"/>
              <a:chOff x="1691" y="1381"/>
              <a:chExt cx="1127" cy="79"/>
            </a:xfrm>
          </p:grpSpPr>
          <p:sp>
            <p:nvSpPr>
              <p:cNvPr id="176180" name="Rectangle 45"/>
              <p:cNvSpPr>
                <a:spLocks noChangeArrowheads="1"/>
              </p:cNvSpPr>
              <p:nvPr/>
            </p:nvSpPr>
            <p:spPr bwMode="auto">
              <a:xfrm>
                <a:off x="2059" y="1381"/>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181" name="Rectangle 46"/>
              <p:cNvSpPr>
                <a:spLocks noChangeArrowheads="1"/>
              </p:cNvSpPr>
              <p:nvPr/>
            </p:nvSpPr>
            <p:spPr bwMode="auto">
              <a:xfrm>
                <a:off x="1691" y="1381"/>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182" name="Rectangle 47"/>
              <p:cNvSpPr>
                <a:spLocks noChangeArrowheads="1"/>
              </p:cNvSpPr>
              <p:nvPr/>
            </p:nvSpPr>
            <p:spPr bwMode="auto">
              <a:xfrm>
                <a:off x="2355" y="1381"/>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183" name="Rectangle 48"/>
              <p:cNvSpPr>
                <a:spLocks noChangeArrowheads="1"/>
              </p:cNvSpPr>
              <p:nvPr/>
            </p:nvSpPr>
            <p:spPr bwMode="auto">
              <a:xfrm>
                <a:off x="2635" y="1381"/>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grpSp>
        <p:grpSp>
          <p:nvGrpSpPr>
            <p:cNvPr id="176149" name="Group 49"/>
            <p:cNvGrpSpPr>
              <a:grpSpLocks/>
            </p:cNvGrpSpPr>
            <p:nvPr/>
          </p:nvGrpSpPr>
          <p:grpSpPr bwMode="auto">
            <a:xfrm>
              <a:off x="1691" y="1479"/>
              <a:ext cx="1127" cy="79"/>
              <a:chOff x="1691" y="1479"/>
              <a:chExt cx="1127" cy="79"/>
            </a:xfrm>
          </p:grpSpPr>
          <p:sp>
            <p:nvSpPr>
              <p:cNvPr id="176176" name="Rectangle 50"/>
              <p:cNvSpPr>
                <a:spLocks noChangeArrowheads="1"/>
              </p:cNvSpPr>
              <p:nvPr/>
            </p:nvSpPr>
            <p:spPr bwMode="auto">
              <a:xfrm>
                <a:off x="2059" y="1479"/>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177" name="Rectangle 51"/>
              <p:cNvSpPr>
                <a:spLocks noChangeArrowheads="1"/>
              </p:cNvSpPr>
              <p:nvPr/>
            </p:nvSpPr>
            <p:spPr bwMode="auto">
              <a:xfrm>
                <a:off x="1691" y="1479"/>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178" name="Rectangle 52"/>
              <p:cNvSpPr>
                <a:spLocks noChangeArrowheads="1"/>
              </p:cNvSpPr>
              <p:nvPr/>
            </p:nvSpPr>
            <p:spPr bwMode="auto">
              <a:xfrm>
                <a:off x="2355" y="1479"/>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179" name="Rectangle 53"/>
              <p:cNvSpPr>
                <a:spLocks noChangeArrowheads="1"/>
              </p:cNvSpPr>
              <p:nvPr/>
            </p:nvSpPr>
            <p:spPr bwMode="auto">
              <a:xfrm>
                <a:off x="2635" y="1479"/>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grpSp>
        <p:grpSp>
          <p:nvGrpSpPr>
            <p:cNvPr id="176150" name="Group 54"/>
            <p:cNvGrpSpPr>
              <a:grpSpLocks/>
            </p:cNvGrpSpPr>
            <p:nvPr/>
          </p:nvGrpSpPr>
          <p:grpSpPr bwMode="auto">
            <a:xfrm>
              <a:off x="1691" y="1577"/>
              <a:ext cx="1127" cy="79"/>
              <a:chOff x="1691" y="1577"/>
              <a:chExt cx="1127" cy="79"/>
            </a:xfrm>
          </p:grpSpPr>
          <p:sp>
            <p:nvSpPr>
              <p:cNvPr id="176172" name="Rectangle 55"/>
              <p:cNvSpPr>
                <a:spLocks noChangeArrowheads="1"/>
              </p:cNvSpPr>
              <p:nvPr/>
            </p:nvSpPr>
            <p:spPr bwMode="auto">
              <a:xfrm>
                <a:off x="2059" y="1577"/>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173" name="Rectangle 56"/>
              <p:cNvSpPr>
                <a:spLocks noChangeArrowheads="1"/>
              </p:cNvSpPr>
              <p:nvPr/>
            </p:nvSpPr>
            <p:spPr bwMode="auto">
              <a:xfrm>
                <a:off x="1691" y="1577"/>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174" name="Rectangle 57"/>
              <p:cNvSpPr>
                <a:spLocks noChangeArrowheads="1"/>
              </p:cNvSpPr>
              <p:nvPr/>
            </p:nvSpPr>
            <p:spPr bwMode="auto">
              <a:xfrm>
                <a:off x="2355" y="1577"/>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175" name="Rectangle 58"/>
              <p:cNvSpPr>
                <a:spLocks noChangeArrowheads="1"/>
              </p:cNvSpPr>
              <p:nvPr/>
            </p:nvSpPr>
            <p:spPr bwMode="auto">
              <a:xfrm>
                <a:off x="2635" y="1577"/>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grpSp>
        <p:grpSp>
          <p:nvGrpSpPr>
            <p:cNvPr id="176151" name="Group 59"/>
            <p:cNvGrpSpPr>
              <a:grpSpLocks/>
            </p:cNvGrpSpPr>
            <p:nvPr/>
          </p:nvGrpSpPr>
          <p:grpSpPr bwMode="auto">
            <a:xfrm>
              <a:off x="1691" y="1676"/>
              <a:ext cx="1127" cy="79"/>
              <a:chOff x="1691" y="1676"/>
              <a:chExt cx="1127" cy="79"/>
            </a:xfrm>
          </p:grpSpPr>
          <p:sp>
            <p:nvSpPr>
              <p:cNvPr id="176168" name="Rectangle 60"/>
              <p:cNvSpPr>
                <a:spLocks noChangeArrowheads="1"/>
              </p:cNvSpPr>
              <p:nvPr/>
            </p:nvSpPr>
            <p:spPr bwMode="auto">
              <a:xfrm>
                <a:off x="2059" y="1676"/>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169" name="Rectangle 61"/>
              <p:cNvSpPr>
                <a:spLocks noChangeArrowheads="1"/>
              </p:cNvSpPr>
              <p:nvPr/>
            </p:nvSpPr>
            <p:spPr bwMode="auto">
              <a:xfrm>
                <a:off x="1691" y="1676"/>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170" name="Rectangle 62"/>
              <p:cNvSpPr>
                <a:spLocks noChangeArrowheads="1"/>
              </p:cNvSpPr>
              <p:nvPr/>
            </p:nvSpPr>
            <p:spPr bwMode="auto">
              <a:xfrm>
                <a:off x="2355" y="1676"/>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171" name="Rectangle 63"/>
              <p:cNvSpPr>
                <a:spLocks noChangeArrowheads="1"/>
              </p:cNvSpPr>
              <p:nvPr/>
            </p:nvSpPr>
            <p:spPr bwMode="auto">
              <a:xfrm>
                <a:off x="2635" y="1676"/>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grpSp>
        <p:grpSp>
          <p:nvGrpSpPr>
            <p:cNvPr id="176152" name="Group 64"/>
            <p:cNvGrpSpPr>
              <a:grpSpLocks/>
            </p:cNvGrpSpPr>
            <p:nvPr/>
          </p:nvGrpSpPr>
          <p:grpSpPr bwMode="auto">
            <a:xfrm>
              <a:off x="1691" y="1774"/>
              <a:ext cx="1127" cy="79"/>
              <a:chOff x="1691" y="1774"/>
              <a:chExt cx="1127" cy="79"/>
            </a:xfrm>
          </p:grpSpPr>
          <p:sp>
            <p:nvSpPr>
              <p:cNvPr id="176164" name="Rectangle 65"/>
              <p:cNvSpPr>
                <a:spLocks noChangeArrowheads="1"/>
              </p:cNvSpPr>
              <p:nvPr/>
            </p:nvSpPr>
            <p:spPr bwMode="auto">
              <a:xfrm>
                <a:off x="2059" y="1774"/>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165" name="Rectangle 66"/>
              <p:cNvSpPr>
                <a:spLocks noChangeArrowheads="1"/>
              </p:cNvSpPr>
              <p:nvPr/>
            </p:nvSpPr>
            <p:spPr bwMode="auto">
              <a:xfrm>
                <a:off x="1691" y="1774"/>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166" name="Rectangle 67"/>
              <p:cNvSpPr>
                <a:spLocks noChangeArrowheads="1"/>
              </p:cNvSpPr>
              <p:nvPr/>
            </p:nvSpPr>
            <p:spPr bwMode="auto">
              <a:xfrm>
                <a:off x="2355" y="1774"/>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167" name="Rectangle 68"/>
              <p:cNvSpPr>
                <a:spLocks noChangeArrowheads="1"/>
              </p:cNvSpPr>
              <p:nvPr/>
            </p:nvSpPr>
            <p:spPr bwMode="auto">
              <a:xfrm>
                <a:off x="2635" y="1774"/>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grpSp>
        <p:grpSp>
          <p:nvGrpSpPr>
            <p:cNvPr id="176153" name="Group 69"/>
            <p:cNvGrpSpPr>
              <a:grpSpLocks/>
            </p:cNvGrpSpPr>
            <p:nvPr/>
          </p:nvGrpSpPr>
          <p:grpSpPr bwMode="auto">
            <a:xfrm>
              <a:off x="1691" y="1873"/>
              <a:ext cx="1127" cy="79"/>
              <a:chOff x="1691" y="1873"/>
              <a:chExt cx="1127" cy="79"/>
            </a:xfrm>
          </p:grpSpPr>
          <p:sp>
            <p:nvSpPr>
              <p:cNvPr id="176160" name="Rectangle 70"/>
              <p:cNvSpPr>
                <a:spLocks noChangeArrowheads="1"/>
              </p:cNvSpPr>
              <p:nvPr/>
            </p:nvSpPr>
            <p:spPr bwMode="auto">
              <a:xfrm>
                <a:off x="2059" y="1873"/>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161" name="Rectangle 71"/>
              <p:cNvSpPr>
                <a:spLocks noChangeArrowheads="1"/>
              </p:cNvSpPr>
              <p:nvPr/>
            </p:nvSpPr>
            <p:spPr bwMode="auto">
              <a:xfrm>
                <a:off x="1691" y="1873"/>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162" name="Rectangle 72"/>
              <p:cNvSpPr>
                <a:spLocks noChangeArrowheads="1"/>
              </p:cNvSpPr>
              <p:nvPr/>
            </p:nvSpPr>
            <p:spPr bwMode="auto">
              <a:xfrm>
                <a:off x="2355" y="1873"/>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163" name="Rectangle 73"/>
              <p:cNvSpPr>
                <a:spLocks noChangeArrowheads="1"/>
              </p:cNvSpPr>
              <p:nvPr/>
            </p:nvSpPr>
            <p:spPr bwMode="auto">
              <a:xfrm>
                <a:off x="2635" y="1873"/>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grpSp>
        <p:cxnSp>
          <p:nvCxnSpPr>
            <p:cNvPr id="176154" name="AutoShape 74"/>
            <p:cNvCxnSpPr>
              <a:cxnSpLocks noChangeShapeType="1"/>
              <a:stCxn id="176136" idx="2"/>
              <a:endCxn id="176209" idx="1"/>
            </p:cNvCxnSpPr>
            <p:nvPr/>
          </p:nvCxnSpPr>
          <p:spPr bwMode="auto">
            <a:xfrm rot="5400000">
              <a:off x="1461" y="1023"/>
              <a:ext cx="1235" cy="778"/>
            </a:xfrm>
            <a:prstGeom prst="bentConnector4">
              <a:avLst>
                <a:gd name="adj1" fmla="val 48208"/>
                <a:gd name="adj2" fmla="val 118912"/>
              </a:avLst>
            </a:prstGeom>
            <a:noFill/>
            <a:ln w="28440" cap="sq">
              <a:solidFill>
                <a:srgbClr val="000000"/>
              </a:solidFill>
              <a:miter lim="800000"/>
              <a:headEnd/>
              <a:tailEnd type="triangle" w="med" len="med"/>
            </a:ln>
          </p:spPr>
        </p:cxnSp>
        <p:sp>
          <p:nvSpPr>
            <p:cNvPr id="176155" name="Line 75"/>
            <p:cNvSpPr>
              <a:spLocks noChangeShapeType="1"/>
            </p:cNvSpPr>
            <p:nvPr/>
          </p:nvSpPr>
          <p:spPr bwMode="auto">
            <a:xfrm>
              <a:off x="2859" y="2053"/>
              <a:ext cx="191" cy="0"/>
            </a:xfrm>
            <a:prstGeom prst="line">
              <a:avLst/>
            </a:prstGeom>
            <a:noFill/>
            <a:ln w="28440" cap="sq">
              <a:solidFill>
                <a:srgbClr val="000000"/>
              </a:solidFill>
              <a:miter lim="800000"/>
              <a:headEnd/>
              <a:tailEnd type="triangle" w="med" len="med"/>
            </a:ln>
          </p:spPr>
          <p:txBody>
            <a:bodyPr/>
            <a:lstStyle/>
            <a:p>
              <a:endParaRPr lang="zh-CN" altLang="en-US"/>
            </a:p>
          </p:txBody>
        </p:sp>
        <p:sp>
          <p:nvSpPr>
            <p:cNvPr id="176156" name="Rectangle 76"/>
            <p:cNvSpPr>
              <a:spLocks noChangeArrowheads="1"/>
            </p:cNvSpPr>
            <p:nvPr/>
          </p:nvSpPr>
          <p:spPr bwMode="auto">
            <a:xfrm>
              <a:off x="2283" y="3061"/>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157" name="Rectangle 77"/>
            <p:cNvSpPr>
              <a:spLocks noChangeArrowheads="1"/>
            </p:cNvSpPr>
            <p:nvPr/>
          </p:nvSpPr>
          <p:spPr bwMode="auto">
            <a:xfrm>
              <a:off x="2091" y="3061"/>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158" name="Freeform 78"/>
            <p:cNvSpPr>
              <a:spLocks noChangeArrowheads="1"/>
            </p:cNvSpPr>
            <p:nvPr/>
          </p:nvSpPr>
          <p:spPr bwMode="auto">
            <a:xfrm>
              <a:off x="2091" y="2942"/>
              <a:ext cx="383" cy="118"/>
            </a:xfrm>
            <a:custGeom>
              <a:avLst/>
              <a:gdLst>
                <a:gd name="T0" fmla="*/ 0 w 384"/>
                <a:gd name="T1" fmla="*/ 65 h 119"/>
                <a:gd name="T2" fmla="*/ 192 w 384"/>
                <a:gd name="T3" fmla="*/ 0 h 119"/>
                <a:gd name="T4" fmla="*/ 330 w 384"/>
                <a:gd name="T5" fmla="*/ 59 h 119"/>
                <a:gd name="T6" fmla="*/ 0 60000 65536"/>
                <a:gd name="T7" fmla="*/ 0 60000 65536"/>
                <a:gd name="T8" fmla="*/ 0 60000 65536"/>
                <a:gd name="T9" fmla="*/ 0 w 384"/>
                <a:gd name="T10" fmla="*/ 0 h 119"/>
                <a:gd name="T11" fmla="*/ 384 w 384"/>
                <a:gd name="T12" fmla="*/ 119 h 119"/>
              </a:gdLst>
              <a:ahLst/>
              <a:cxnLst>
                <a:cxn ang="T6">
                  <a:pos x="T0" y="T1"/>
                </a:cxn>
                <a:cxn ang="T7">
                  <a:pos x="T2" y="T3"/>
                </a:cxn>
                <a:cxn ang="T8">
                  <a:pos x="T4" y="T5"/>
                </a:cxn>
              </a:cxnLst>
              <a:rect l="T9" t="T10" r="T11" b="T12"/>
              <a:pathLst>
                <a:path w="384" h="119">
                  <a:moveTo>
                    <a:pt x="0" y="119"/>
                  </a:moveTo>
                  <a:lnTo>
                    <a:pt x="192" y="0"/>
                  </a:lnTo>
                  <a:lnTo>
                    <a:pt x="384" y="111"/>
                  </a:lnTo>
                </a:path>
              </a:pathLst>
            </a:custGeom>
            <a:noFill/>
            <a:ln w="28440">
              <a:solidFill>
                <a:srgbClr val="000000"/>
              </a:solidFill>
              <a:round/>
              <a:headEnd/>
              <a:tailEnd/>
            </a:ln>
          </p:spPr>
          <p:txBody>
            <a:bodyPr wrap="none" anchor="ctr"/>
            <a:lstStyle/>
            <a:p>
              <a:endParaRPr lang="zh-CN" altLang="en-US"/>
            </a:p>
          </p:txBody>
        </p:sp>
        <p:cxnSp>
          <p:nvCxnSpPr>
            <p:cNvPr id="176159" name="AutoShape 79"/>
            <p:cNvCxnSpPr>
              <a:cxnSpLocks noChangeShapeType="1"/>
              <a:stCxn id="176158" idx="1"/>
              <a:endCxn id="176184" idx="2"/>
            </p:cNvCxnSpPr>
            <p:nvPr/>
          </p:nvCxnSpPr>
          <p:spPr bwMode="auto">
            <a:xfrm rot="16200000" flipV="1">
              <a:off x="2076" y="2734"/>
              <a:ext cx="282" cy="133"/>
            </a:xfrm>
            <a:prstGeom prst="bentConnector3">
              <a:avLst>
                <a:gd name="adj1" fmla="val 50926"/>
              </a:avLst>
            </a:prstGeom>
            <a:noFill/>
            <a:ln w="28440" cap="sq">
              <a:solidFill>
                <a:srgbClr val="000000"/>
              </a:solidFill>
              <a:miter lim="800000"/>
              <a:headEnd/>
              <a:tailEnd type="triangle" w="med" len="med"/>
            </a:ln>
          </p:spPr>
        </p:cxnSp>
      </p:grpSp>
      <p:sp>
        <p:nvSpPr>
          <p:cNvPr id="176133" name="Text Box 80"/>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E91695FC-3AA2-412F-9B00-06E3B99596E3}"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76134" name="Text Box 81"/>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76135" name="Text Box 82"/>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5A9C8B12-7505-402C-AE16-7A420EA60FBA}"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160</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Correlating Branches</a:t>
            </a:r>
            <a:endParaRPr lang="zh-CN" altLang="en-US" dirty="0"/>
          </a:p>
        </p:txBody>
      </p:sp>
    </p:spTree>
    <p:extLst>
      <p:ext uri="{BB962C8B-B14F-4D97-AF65-F5344CB8AC3E}">
        <p14:creationId xmlns:p14="http://schemas.microsoft.com/office/powerpoint/2010/main" val="1203475348"/>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Gshare</a:t>
            </a:r>
            <a:r>
              <a:rPr lang="en-US" altLang="zh-CN" dirty="0" smtClean="0"/>
              <a:t> predictor</a:t>
            </a:r>
            <a:endParaRPr lang="zh-CN" altLang="en-US" dirty="0"/>
          </a:p>
        </p:txBody>
      </p:sp>
      <p:pic>
        <p:nvPicPr>
          <p:cNvPr id="3" name="图片 2"/>
          <p:cNvPicPr>
            <a:picLocks noChangeAspect="1"/>
          </p:cNvPicPr>
          <p:nvPr/>
        </p:nvPicPr>
        <p:blipFill>
          <a:blip r:embed="rId2"/>
          <a:stretch>
            <a:fillRect/>
          </a:stretch>
        </p:blipFill>
        <p:spPr>
          <a:xfrm>
            <a:off x="1306285" y="1488699"/>
            <a:ext cx="6566264" cy="4781387"/>
          </a:xfrm>
          <a:prstGeom prst="rect">
            <a:avLst/>
          </a:prstGeom>
        </p:spPr>
      </p:pic>
    </p:spTree>
    <p:extLst>
      <p:ext uri="{BB962C8B-B14F-4D97-AF65-F5344CB8AC3E}">
        <p14:creationId xmlns:p14="http://schemas.microsoft.com/office/powerpoint/2010/main" val="95985363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Text Box 1"/>
          <p:cNvSpPr txBox="1">
            <a:spLocks noChangeArrowheads="1"/>
          </p:cNvSpPr>
          <p:nvPr/>
        </p:nvSpPr>
        <p:spPr bwMode="auto">
          <a:xfrm>
            <a:off x="628650" y="365125"/>
            <a:ext cx="7886700" cy="1325563"/>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pic>
        <p:nvPicPr>
          <p:cNvPr id="177155" name="Picture 2"/>
          <p:cNvPicPr>
            <a:picLocks noChangeAspect="1" noChangeArrowheads="1"/>
          </p:cNvPicPr>
          <p:nvPr/>
        </p:nvPicPr>
        <p:blipFill>
          <a:blip r:embed="rId3"/>
          <a:srcRect/>
          <a:stretch>
            <a:fillRect/>
          </a:stretch>
        </p:blipFill>
        <p:spPr bwMode="auto">
          <a:xfrm>
            <a:off x="1122217" y="922485"/>
            <a:ext cx="6643253" cy="5616427"/>
          </a:xfrm>
          <a:prstGeom prst="rect">
            <a:avLst/>
          </a:prstGeom>
          <a:noFill/>
          <a:ln w="9525">
            <a:noFill/>
            <a:round/>
            <a:headEnd/>
            <a:tailEnd/>
          </a:ln>
        </p:spPr>
      </p:pic>
      <p:sp>
        <p:nvSpPr>
          <p:cNvPr id="177156"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543C11D-3B82-41D9-89B2-AFA7E56D8847}"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77157"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77158"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3ADDB3BB-B143-4E9E-886F-CD0E34D0956E}"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162</a:t>
            </a:fld>
            <a:endParaRPr lang="zh-CN" altLang="zh-CN" sz="1200">
              <a:solidFill>
                <a:srgbClr val="898989"/>
              </a:solidFill>
            </a:endParaRPr>
          </a:p>
        </p:txBody>
      </p:sp>
      <p:sp>
        <p:nvSpPr>
          <p:cNvPr id="2" name="标题 1"/>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268273023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179" name="Group 2"/>
          <p:cNvGrpSpPr>
            <a:grpSpLocks/>
          </p:cNvGrpSpPr>
          <p:nvPr/>
        </p:nvGrpSpPr>
        <p:grpSpPr bwMode="auto">
          <a:xfrm>
            <a:off x="523875" y="1052513"/>
            <a:ext cx="7720013" cy="5459412"/>
            <a:chOff x="330" y="663"/>
            <a:chExt cx="4863" cy="3439"/>
          </a:xfrm>
        </p:grpSpPr>
        <p:graphicFrame>
          <p:nvGraphicFramePr>
            <p:cNvPr id="50178" name="Object 3"/>
            <p:cNvGraphicFramePr>
              <a:graphicFrameLocks noChangeAspect="1"/>
            </p:cNvGraphicFramePr>
            <p:nvPr/>
          </p:nvGraphicFramePr>
          <p:xfrm>
            <a:off x="330" y="663"/>
            <a:ext cx="4863" cy="3439"/>
          </p:xfrm>
          <a:graphic>
            <a:graphicData uri="http://schemas.openxmlformats.org/presentationml/2006/ole">
              <mc:AlternateContent xmlns:mc="http://schemas.openxmlformats.org/markup-compatibility/2006">
                <mc:Choice xmlns:v="urn:schemas-microsoft-com:vml" Requires="v">
                  <p:oleObj spid="_x0000_s59459" r:id="rId4" imgW="7734300" imgH="5473700" progId="">
                    <p:embed/>
                  </p:oleObj>
                </mc:Choice>
                <mc:Fallback>
                  <p:oleObj r:id="rId4" imgW="7734300" imgH="547370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 y="663"/>
                          <a:ext cx="4863" cy="3439"/>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50184" name="Rectangle 4"/>
            <p:cNvSpPr>
              <a:spLocks noChangeArrowheads="1"/>
            </p:cNvSpPr>
            <p:nvPr/>
          </p:nvSpPr>
          <p:spPr bwMode="auto">
            <a:xfrm>
              <a:off x="1106" y="899"/>
              <a:ext cx="2601" cy="746"/>
            </a:xfrm>
            <a:prstGeom prst="rect">
              <a:avLst/>
            </a:prstGeom>
            <a:no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400" b="1">
                  <a:solidFill>
                    <a:srgbClr val="5B9BD5"/>
                  </a:solidFill>
                  <a:latin typeface="Arial" pitchFamily="34" charset="0"/>
                </a:rPr>
                <a:t>4096 </a:t>
              </a:r>
              <a:r>
                <a:rPr lang="en-US" altLang="zh-CN" sz="2400" b="1">
                  <a:solidFill>
                    <a:srgbClr val="5B9BD5"/>
                  </a:solidFill>
                  <a:latin typeface="Arial" pitchFamily="34" charset="0"/>
                </a:rPr>
                <a:t>Entries 2-bit BHT</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9900"/>
                  </a:solidFill>
                  <a:latin typeface="Arial" pitchFamily="34" charset="0"/>
                </a:rPr>
                <a:t>Unlimited Entries 2-bit BHT</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279F"/>
                  </a:solidFill>
                  <a:latin typeface="Arial" pitchFamily="34" charset="0"/>
                </a:rPr>
                <a:t>1024 Entries (2,2) BHT</a:t>
              </a:r>
            </a:p>
          </p:txBody>
        </p:sp>
        <p:sp>
          <p:nvSpPr>
            <p:cNvPr id="50185" name="Rectangle 5"/>
            <p:cNvSpPr>
              <a:spLocks noChangeArrowheads="1"/>
            </p:cNvSpPr>
            <p:nvPr/>
          </p:nvSpPr>
          <p:spPr bwMode="auto">
            <a:xfrm>
              <a:off x="605" y="3177"/>
              <a:ext cx="321" cy="228"/>
            </a:xfrm>
            <a:prstGeom prst="rect">
              <a:avLst/>
            </a:prstGeom>
            <a:solidFill>
              <a:srgbClr val="FFFFFF"/>
            </a:solid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a:solidFill>
                    <a:srgbClr val="000000"/>
                  </a:solidFill>
                  <a:latin typeface="Arial" pitchFamily="34" charset="0"/>
                </a:rPr>
                <a:t>0%</a:t>
              </a:r>
            </a:p>
          </p:txBody>
        </p:sp>
        <p:sp>
          <p:nvSpPr>
            <p:cNvPr id="50186" name="Rectangle 6"/>
            <p:cNvSpPr>
              <a:spLocks noChangeArrowheads="1"/>
            </p:cNvSpPr>
            <p:nvPr/>
          </p:nvSpPr>
          <p:spPr bwMode="auto">
            <a:xfrm>
              <a:off x="509" y="1017"/>
              <a:ext cx="400" cy="228"/>
            </a:xfrm>
            <a:prstGeom prst="rect">
              <a:avLst/>
            </a:prstGeom>
            <a:solidFill>
              <a:srgbClr val="FFFFFF"/>
            </a:solid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a:solidFill>
                    <a:srgbClr val="000000"/>
                  </a:solidFill>
                  <a:latin typeface="Arial" pitchFamily="34" charset="0"/>
                </a:rPr>
                <a:t>18%</a:t>
              </a:r>
            </a:p>
          </p:txBody>
        </p:sp>
        <p:sp>
          <p:nvSpPr>
            <p:cNvPr id="50187" name="Rectangle 7"/>
            <p:cNvSpPr>
              <a:spLocks noChangeArrowheads="1"/>
            </p:cNvSpPr>
            <p:nvPr/>
          </p:nvSpPr>
          <p:spPr bwMode="auto">
            <a:xfrm rot="-5400000">
              <a:off x="-555" y="2143"/>
              <a:ext cx="2097" cy="228"/>
            </a:xfrm>
            <a:prstGeom prst="rect">
              <a:avLst/>
            </a:prstGeom>
            <a:solidFill>
              <a:srgbClr val="FFFFFF"/>
            </a:solidFill>
            <a:ln w="9525">
              <a:noFill/>
              <a:round/>
              <a:headEnd/>
              <a:tailEnd/>
            </a:ln>
          </p:spPr>
          <p:txBody>
            <a:bodyPr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pitchFamily="34" charset="0"/>
                </a:rPr>
                <a:t>Frequency of </a:t>
              </a:r>
              <a:r>
                <a:rPr lang="en-US" altLang="zh-CN" b="1" u="sng">
                  <a:solidFill>
                    <a:srgbClr val="5B9BD5"/>
                  </a:solidFill>
                  <a:latin typeface="Arial" pitchFamily="34" charset="0"/>
                </a:rPr>
                <a:t>Mispredictions</a:t>
              </a:r>
            </a:p>
          </p:txBody>
        </p:sp>
        <p:sp>
          <p:nvSpPr>
            <p:cNvPr id="50188" name="Rectangle 8"/>
            <p:cNvSpPr>
              <a:spLocks noChangeArrowheads="1"/>
            </p:cNvSpPr>
            <p:nvPr/>
          </p:nvSpPr>
          <p:spPr bwMode="auto">
            <a:xfrm>
              <a:off x="338" y="3635"/>
              <a:ext cx="4703" cy="431"/>
            </a:xfrm>
            <a:prstGeom prst="rect">
              <a:avLst/>
            </a:prstGeom>
            <a:solidFill>
              <a:srgbClr val="FFFFFF"/>
            </a:solid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grpSp>
      <p:sp>
        <p:nvSpPr>
          <p:cNvPr id="50180" name="Text Box 9"/>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5FBB16B5-4835-489D-85A7-C0377A5B4B7C}"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50181" name="Text Box 10"/>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50182" name="Text Box 11"/>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611F783-0F34-4266-9A6A-462D3D2DE77B}"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163</a:t>
            </a:fld>
            <a:endParaRPr lang="zh-CN" altLang="zh-CN" sz="1200">
              <a:solidFill>
                <a:srgbClr val="898989"/>
              </a:solidFill>
            </a:endParaRPr>
          </a:p>
        </p:txBody>
      </p:sp>
      <p:sp>
        <p:nvSpPr>
          <p:cNvPr id="50183" name="标题 1"/>
          <p:cNvSpPr>
            <a:spLocks noGrp="1"/>
          </p:cNvSpPr>
          <p:nvPr>
            <p:ph type="title"/>
          </p:nvPr>
        </p:nvSpPr>
        <p:spPr/>
        <p:txBody>
          <a:bodyPr/>
          <a:lstStyle/>
          <a:p>
            <a:r>
              <a:rPr lang="en-US" altLang="zh-CN" smtClean="0"/>
              <a:t>Accuracy of Different Schemes</a:t>
            </a:r>
            <a:endParaRPr lang="zh-CN" altLang="en-US" smtClean="0"/>
          </a:p>
        </p:txBody>
      </p:sp>
    </p:spTree>
    <p:extLst>
      <p:ext uri="{BB962C8B-B14F-4D97-AF65-F5344CB8AC3E}">
        <p14:creationId xmlns:p14="http://schemas.microsoft.com/office/powerpoint/2010/main" val="496172290"/>
      </p:ext>
    </p:extLst>
  </p:cSld>
  <p:clrMapOvr>
    <a:masterClrMapping/>
  </p:clrMapOvr>
  <p:transition>
    <p:wip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A35BDB0-23D5-4682-A25C-3C8A976C6F00}"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78179"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78180"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F717F13-8AA6-42AF-B720-172DADB0A312}"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164</a:t>
            </a:fld>
            <a:endParaRPr lang="zh-CN" altLang="zh-CN" sz="1200">
              <a:solidFill>
                <a:srgbClr val="898989"/>
              </a:solidFill>
            </a:endParaRPr>
          </a:p>
        </p:txBody>
      </p:sp>
      <p:sp>
        <p:nvSpPr>
          <p:cNvPr id="178181" name="标题 1"/>
          <p:cNvSpPr>
            <a:spLocks noGrp="1"/>
          </p:cNvSpPr>
          <p:nvPr>
            <p:ph type="title"/>
          </p:nvPr>
        </p:nvSpPr>
        <p:spPr/>
        <p:txBody>
          <a:bodyPr/>
          <a:lstStyle/>
          <a:p>
            <a:r>
              <a:rPr lang="en-AU" altLang="zh-CN" smtClean="0"/>
              <a:t>Branch Prediction</a:t>
            </a:r>
            <a:endParaRPr lang="zh-CN" altLang="en-US" smtClean="0"/>
          </a:p>
        </p:txBody>
      </p:sp>
      <p:sp>
        <p:nvSpPr>
          <p:cNvPr id="3" name="内容占位符 2"/>
          <p:cNvSpPr>
            <a:spLocks noGrp="1"/>
          </p:cNvSpPr>
          <p:nvPr>
            <p:ph idx="1"/>
          </p:nvPr>
        </p:nvSpPr>
        <p:spPr/>
        <p:txBody>
          <a:bodyPr>
            <a:normAutofit lnSpcReduction="10000"/>
          </a:bodyPr>
          <a:lstStyle/>
          <a:p>
            <a:r>
              <a:rPr lang="en-US" altLang="zh-CN" dirty="0" smtClean="0"/>
              <a:t>Basic 2-bit predictor:</a:t>
            </a:r>
          </a:p>
          <a:p>
            <a:r>
              <a:rPr lang="zh-CN" altLang="en-US" dirty="0" smtClean="0"/>
              <a:t>关联预测器</a:t>
            </a:r>
            <a:r>
              <a:rPr lang="en-US" altLang="zh-CN" dirty="0" smtClean="0"/>
              <a:t>(n,2):</a:t>
            </a:r>
          </a:p>
          <a:p>
            <a:pPr lvl="1"/>
            <a:r>
              <a:rPr lang="zh-CN" altLang="en-US" dirty="0" smtClean="0"/>
              <a:t>每个分支有多个</a:t>
            </a:r>
            <a:r>
              <a:rPr lang="en-US" altLang="zh-CN" dirty="0" smtClean="0"/>
              <a:t> 2-bit </a:t>
            </a:r>
            <a:r>
              <a:rPr lang="zh-CN" altLang="en-US" dirty="0" smtClean="0"/>
              <a:t>预测器</a:t>
            </a:r>
            <a:endParaRPr lang="en-US" altLang="zh-CN" dirty="0" smtClean="0"/>
          </a:p>
          <a:p>
            <a:pPr lvl="1"/>
            <a:r>
              <a:rPr lang="zh-CN" altLang="en-US" dirty="0" smtClean="0"/>
              <a:t>根据最近</a:t>
            </a:r>
            <a:r>
              <a:rPr lang="en-US" altLang="zh-CN" dirty="0" smtClean="0"/>
              <a:t>n</a:t>
            </a:r>
            <a:r>
              <a:rPr lang="zh-CN" altLang="en-US" dirty="0" smtClean="0"/>
              <a:t>次分支的执行情况从</a:t>
            </a:r>
            <a:r>
              <a:rPr lang="en-US" altLang="zh-CN" dirty="0" smtClean="0"/>
              <a:t>2</a:t>
            </a:r>
            <a:r>
              <a:rPr lang="en-US" altLang="zh-CN" baseline="30000" dirty="0" smtClean="0"/>
              <a:t>n</a:t>
            </a:r>
            <a:r>
              <a:rPr lang="zh-CN" altLang="en-US" dirty="0" smtClean="0"/>
              <a:t>中选择预测器</a:t>
            </a:r>
            <a:endParaRPr lang="en-US" altLang="zh-CN" dirty="0" smtClean="0"/>
          </a:p>
          <a:p>
            <a:r>
              <a:rPr lang="zh-CN" altLang="en-US" dirty="0" smtClean="0"/>
              <a:t>两级局部预测器</a:t>
            </a:r>
            <a:r>
              <a:rPr lang="en-US" altLang="zh-CN" dirty="0" smtClean="0"/>
              <a:t>(Local predictor):</a:t>
            </a:r>
          </a:p>
          <a:p>
            <a:pPr lvl="1"/>
            <a:r>
              <a:rPr lang="zh-CN" altLang="en-US" dirty="0" smtClean="0"/>
              <a:t>每个分支有多个</a:t>
            </a:r>
            <a:r>
              <a:rPr lang="en-US" altLang="zh-CN" dirty="0" smtClean="0"/>
              <a:t>2-bit </a:t>
            </a:r>
            <a:r>
              <a:rPr lang="zh-CN" altLang="en-US" dirty="0" smtClean="0"/>
              <a:t>预测器</a:t>
            </a:r>
            <a:endParaRPr lang="en-US" altLang="zh-CN" dirty="0" smtClean="0"/>
          </a:p>
          <a:p>
            <a:pPr lvl="1"/>
            <a:r>
              <a:rPr lang="zh-CN" altLang="en-US" dirty="0" smtClean="0"/>
              <a:t>根据该分支的最近</a:t>
            </a:r>
            <a:r>
              <a:rPr lang="en-US" altLang="zh-CN" dirty="0" smtClean="0"/>
              <a:t>n</a:t>
            </a:r>
            <a:r>
              <a:rPr lang="zh-CN" altLang="en-US" dirty="0" smtClean="0"/>
              <a:t>次分支的执行情况从</a:t>
            </a:r>
            <a:r>
              <a:rPr lang="en-US" altLang="zh-CN" dirty="0" smtClean="0"/>
              <a:t>2</a:t>
            </a:r>
            <a:r>
              <a:rPr lang="en-US" altLang="zh-CN" baseline="30000" dirty="0" smtClean="0"/>
              <a:t>n</a:t>
            </a:r>
            <a:r>
              <a:rPr lang="zh-CN" altLang="en-US" dirty="0" smtClean="0"/>
              <a:t>中选择预测器</a:t>
            </a:r>
            <a:endParaRPr lang="en-US" altLang="zh-CN" dirty="0" smtClean="0"/>
          </a:p>
          <a:p>
            <a:r>
              <a:rPr lang="zh-CN" altLang="en-US" dirty="0" smtClean="0"/>
              <a:t>竞赛预测器</a:t>
            </a:r>
            <a:r>
              <a:rPr lang="en-US" altLang="zh-CN" dirty="0" smtClean="0"/>
              <a:t>(Tournament predictor):</a:t>
            </a:r>
          </a:p>
          <a:p>
            <a:pPr lvl="1"/>
            <a:r>
              <a:rPr lang="zh-CN" altLang="en-US" dirty="0" smtClean="0"/>
              <a:t>结合关联预测器和两级局部预测器</a:t>
            </a:r>
            <a:endParaRPr lang="en-US" altLang="zh-CN" dirty="0" smtClean="0"/>
          </a:p>
          <a:p>
            <a:endParaRPr lang="zh-CN" altLang="en-US" dirty="0"/>
          </a:p>
        </p:txBody>
      </p:sp>
    </p:spTree>
    <p:extLst>
      <p:ext uri="{BB962C8B-B14F-4D97-AF65-F5344CB8AC3E}">
        <p14:creationId xmlns:p14="http://schemas.microsoft.com/office/powerpoint/2010/main" val="75838619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标题 19"/>
          <p:cNvSpPr>
            <a:spLocks noGrp="1"/>
          </p:cNvSpPr>
          <p:nvPr>
            <p:ph type="title"/>
          </p:nvPr>
        </p:nvSpPr>
        <p:spPr/>
        <p:txBody>
          <a:bodyPr/>
          <a:lstStyle/>
          <a:p>
            <a:r>
              <a:rPr lang="zh-CN" altLang="en-US" smtClean="0"/>
              <a:t>竞赛预测器</a:t>
            </a:r>
            <a:endParaRPr lang="zh-CN" altLang="en-US" dirty="0"/>
          </a:p>
        </p:txBody>
      </p:sp>
      <p:sp>
        <p:nvSpPr>
          <p:cNvPr id="179203" name="内容占位符 20"/>
          <p:cNvSpPr>
            <a:spLocks noGrp="1"/>
          </p:cNvSpPr>
          <p:nvPr>
            <p:ph idx="1"/>
          </p:nvPr>
        </p:nvSpPr>
        <p:spPr>
          <a:xfrm>
            <a:off x="457200" y="3753492"/>
            <a:ext cx="8229600" cy="2838501"/>
          </a:xfrm>
        </p:spPr>
        <p:txBody>
          <a:bodyPr>
            <a:noAutofit/>
          </a:bodyPr>
          <a:lstStyle/>
          <a:p>
            <a:r>
              <a:rPr lang="zh-CN" altLang="en-US" sz="1400" dirty="0" smtClean="0"/>
              <a:t>全局预测器</a:t>
            </a:r>
            <a:endParaRPr lang="en-US" altLang="zh-CN" sz="1400" dirty="0" smtClean="0"/>
          </a:p>
          <a:p>
            <a:pPr lvl="1"/>
            <a:r>
              <a:rPr lang="zh-CN" altLang="en-US" sz="1200" dirty="0" smtClean="0"/>
              <a:t>使用最近</a:t>
            </a:r>
            <a:r>
              <a:rPr lang="en-US" altLang="zh-CN" sz="1200" dirty="0" smtClean="0"/>
              <a:t>n</a:t>
            </a:r>
            <a:r>
              <a:rPr lang="zh-CN" altLang="en-US" sz="1200" dirty="0" smtClean="0"/>
              <a:t>次分支跳转情况来索引，即全局预测器入口数：</a:t>
            </a:r>
            <a:r>
              <a:rPr lang="en-US" altLang="zh-CN" sz="1200" dirty="0" smtClean="0"/>
              <a:t>2</a:t>
            </a:r>
            <a:r>
              <a:rPr lang="en-US" altLang="zh-CN" sz="1200" baseline="30000" dirty="0" smtClean="0"/>
              <a:t>n</a:t>
            </a:r>
            <a:r>
              <a:rPr lang="zh-CN" altLang="en-US" sz="1200" dirty="0" smtClean="0"/>
              <a:t>每个入口是一个标准的</a:t>
            </a:r>
            <a:r>
              <a:rPr lang="en-US" altLang="zh-CN" sz="1200" dirty="0" smtClean="0"/>
              <a:t>2</a:t>
            </a:r>
            <a:r>
              <a:rPr lang="zh-CN" altLang="en-US" sz="1200" dirty="0" smtClean="0"/>
              <a:t>位预测器</a:t>
            </a:r>
            <a:endParaRPr lang="en-US" altLang="zh-CN" sz="1200" dirty="0" smtClean="0"/>
          </a:p>
          <a:p>
            <a:r>
              <a:rPr lang="zh-CN" altLang="en-US" sz="1400" dirty="0" smtClean="0"/>
              <a:t>局部预测器：设计为两层。</a:t>
            </a:r>
            <a:endParaRPr lang="en-US" altLang="zh-CN" sz="1400" dirty="0" smtClean="0"/>
          </a:p>
          <a:p>
            <a:pPr lvl="1"/>
            <a:r>
              <a:rPr lang="zh-CN" altLang="en-US" sz="1200" dirty="0" smtClean="0"/>
              <a:t>一个局部历史记录</a:t>
            </a:r>
            <a:r>
              <a:rPr lang="en-US" altLang="zh-CN" sz="1200" dirty="0" smtClean="0"/>
              <a:t>,</a:t>
            </a:r>
            <a:r>
              <a:rPr lang="zh-CN" altLang="en-US" sz="1200" dirty="0" smtClean="0"/>
              <a:t>使用指令地址的低</a:t>
            </a:r>
            <a:r>
              <a:rPr lang="en-US" altLang="zh-CN" sz="1200" dirty="0" smtClean="0"/>
              <a:t>m</a:t>
            </a:r>
            <a:r>
              <a:rPr lang="zh-CN" altLang="en-US" sz="1200" dirty="0" smtClean="0"/>
              <a:t>位进行索引，每个入口</a:t>
            </a:r>
            <a:r>
              <a:rPr lang="en-US" altLang="zh-CN" sz="1200" dirty="0" smtClean="0"/>
              <a:t>k</a:t>
            </a:r>
            <a:r>
              <a:rPr lang="zh-CN" altLang="en-US" sz="1200" dirty="0" smtClean="0"/>
              <a:t>位，分别对应这个入口最近的</a:t>
            </a:r>
            <a:r>
              <a:rPr lang="en-US" altLang="zh-CN" sz="1200" dirty="0" smtClean="0"/>
              <a:t>k</a:t>
            </a:r>
            <a:r>
              <a:rPr lang="zh-CN" altLang="en-US" sz="1200" dirty="0" smtClean="0"/>
              <a:t>次分支，即最近</a:t>
            </a:r>
            <a:r>
              <a:rPr lang="en-US" altLang="zh-CN" sz="1200" dirty="0" smtClean="0"/>
              <a:t>k</a:t>
            </a:r>
            <a:r>
              <a:rPr lang="zh-CN" altLang="en-US" sz="1200" dirty="0" smtClean="0"/>
              <a:t>次分支的 跳转情况</a:t>
            </a:r>
            <a:endParaRPr lang="en-US" altLang="zh-CN" sz="1200" dirty="0" smtClean="0"/>
          </a:p>
          <a:p>
            <a:pPr lvl="1"/>
            <a:r>
              <a:rPr lang="zh-CN" altLang="en-US" sz="1200" dirty="0" smtClean="0"/>
              <a:t>从局部历史记录选择出的入口对一个</a:t>
            </a:r>
            <a:r>
              <a:rPr lang="en-US" altLang="zh-CN" sz="1200" dirty="0" smtClean="0"/>
              <a:t>2</a:t>
            </a:r>
            <a:r>
              <a:rPr lang="en-US" altLang="zh-CN" sz="1200" baseline="30000" dirty="0" smtClean="0"/>
              <a:t>K</a:t>
            </a:r>
            <a:r>
              <a:rPr lang="zh-CN" altLang="en-US" sz="1200" dirty="0" smtClean="0"/>
              <a:t>的入口表进行索引，这些入口由</a:t>
            </a:r>
            <a:r>
              <a:rPr lang="en-US" altLang="zh-CN" sz="1200" dirty="0" smtClean="0"/>
              <a:t>2</a:t>
            </a:r>
            <a:r>
              <a:rPr lang="zh-CN" altLang="en-US" sz="1200" dirty="0" smtClean="0"/>
              <a:t>位计数器构成，以提供本地预测。</a:t>
            </a:r>
            <a:endParaRPr lang="en-US" altLang="zh-CN" sz="1200" dirty="0" smtClean="0"/>
          </a:p>
          <a:p>
            <a:r>
              <a:rPr lang="zh-CN" altLang="en-US" sz="1400" dirty="0" smtClean="0"/>
              <a:t>选择器：</a:t>
            </a:r>
            <a:endParaRPr lang="en-US" altLang="zh-CN" sz="1400" dirty="0" smtClean="0"/>
          </a:p>
          <a:p>
            <a:pPr lvl="1"/>
            <a:r>
              <a:rPr lang="zh-CN" altLang="en-US" sz="1200" dirty="0" smtClean="0"/>
              <a:t>使用分支局部地址的低</a:t>
            </a:r>
            <a:r>
              <a:rPr lang="en-US" altLang="zh-CN" sz="1200" dirty="0" smtClean="0"/>
              <a:t>m</a:t>
            </a:r>
            <a:r>
              <a:rPr lang="zh-CN" altLang="en-US" sz="1200" dirty="0" smtClean="0"/>
              <a:t>位分支局部地址索引，每个索引得到一个两位计数器，用来选择使用局部预测器还是使用全局预测器的预测结果。</a:t>
            </a:r>
            <a:endParaRPr lang="en-US" altLang="zh-CN" sz="1200" dirty="0" smtClean="0"/>
          </a:p>
          <a:p>
            <a:pPr lvl="1"/>
            <a:r>
              <a:rPr lang="zh-CN" altLang="en-US" sz="1200" dirty="0" smtClean="0"/>
              <a:t>在设计时默认使用局部预测器，当两个预测器都正确或都不正确时，不改变计数器；当全局预测器正确而局部预测器预测错误时，计数器加</a:t>
            </a:r>
            <a:r>
              <a:rPr lang="en-US" altLang="zh-CN" sz="1200" dirty="0" smtClean="0"/>
              <a:t>1</a:t>
            </a:r>
            <a:r>
              <a:rPr lang="zh-CN" altLang="en-US" sz="1200" dirty="0" smtClean="0"/>
              <a:t>，否则减</a:t>
            </a:r>
            <a:r>
              <a:rPr lang="en-US" altLang="zh-CN" sz="1200" dirty="0" smtClean="0"/>
              <a:t>1</a:t>
            </a:r>
            <a:r>
              <a:rPr lang="zh-CN" altLang="en-US" sz="1200" dirty="0" smtClean="0"/>
              <a:t>。</a:t>
            </a:r>
          </a:p>
        </p:txBody>
      </p:sp>
      <p:grpSp>
        <p:nvGrpSpPr>
          <p:cNvPr id="179206" name="组合 18"/>
          <p:cNvGrpSpPr>
            <a:grpSpLocks/>
          </p:cNvGrpSpPr>
          <p:nvPr/>
        </p:nvGrpSpPr>
        <p:grpSpPr bwMode="auto">
          <a:xfrm>
            <a:off x="1405212" y="1138394"/>
            <a:ext cx="6209247" cy="2409210"/>
            <a:chOff x="113162" y="1438761"/>
            <a:chExt cx="8872579" cy="2796439"/>
          </a:xfrm>
        </p:grpSpPr>
        <p:sp>
          <p:nvSpPr>
            <p:cNvPr id="4" name="矩形 3"/>
            <p:cNvSpPr/>
            <p:nvPr/>
          </p:nvSpPr>
          <p:spPr>
            <a:xfrm>
              <a:off x="1401893" y="1484604"/>
              <a:ext cx="1500032" cy="534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t>Local History</a:t>
              </a:r>
            </a:p>
            <a:p>
              <a:pPr algn="ctr">
                <a:defRPr/>
              </a:pPr>
              <a:r>
                <a:rPr lang="en-US" altLang="zh-CN" sz="1200" dirty="0" err="1"/>
                <a:t>Eg</a:t>
              </a:r>
              <a:r>
                <a:rPr lang="en-US" altLang="zh-CN" sz="1200" dirty="0"/>
                <a:t>.</a:t>
              </a:r>
              <a:r>
                <a:rPr lang="zh-CN" altLang="en-US" sz="1200" dirty="0"/>
                <a:t>（</a:t>
              </a:r>
              <a:r>
                <a:rPr lang="en-US" altLang="zh-CN" sz="1200" dirty="0"/>
                <a:t>1024*10)</a:t>
              </a:r>
              <a:endParaRPr lang="zh-CN" altLang="en-US" sz="1200" dirty="0"/>
            </a:p>
          </p:txBody>
        </p:sp>
        <p:sp>
          <p:nvSpPr>
            <p:cNvPr id="5" name="矩形 4"/>
            <p:cNvSpPr/>
            <p:nvPr/>
          </p:nvSpPr>
          <p:spPr>
            <a:xfrm>
              <a:off x="6602844" y="1438761"/>
              <a:ext cx="1500032" cy="53431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bg1"/>
                  </a:solidFill>
                </a:rPr>
                <a:t>Global Prediction</a:t>
              </a:r>
              <a:endParaRPr lang="zh-CN" altLang="en-US" sz="1400" dirty="0">
                <a:solidFill>
                  <a:schemeClr val="bg1"/>
                </a:solidFill>
              </a:endParaRPr>
            </a:p>
          </p:txBody>
        </p:sp>
        <p:sp>
          <p:nvSpPr>
            <p:cNvPr id="6" name="矩形 5"/>
            <p:cNvSpPr/>
            <p:nvPr/>
          </p:nvSpPr>
          <p:spPr>
            <a:xfrm>
              <a:off x="3132056" y="1484604"/>
              <a:ext cx="1646480" cy="534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t>Local Prediction</a:t>
              </a:r>
            </a:p>
            <a:p>
              <a:pPr algn="ctr">
                <a:defRPr/>
              </a:pPr>
              <a:r>
                <a:rPr lang="en-US" altLang="zh-CN" sz="1200" dirty="0" err="1"/>
                <a:t>Eg</a:t>
              </a:r>
              <a:r>
                <a:rPr lang="en-US" altLang="zh-CN" sz="1200" dirty="0"/>
                <a:t>.(1024*2)</a:t>
              </a:r>
              <a:endParaRPr lang="zh-CN" altLang="en-US" sz="1200" dirty="0"/>
            </a:p>
          </p:txBody>
        </p:sp>
        <p:sp>
          <p:nvSpPr>
            <p:cNvPr id="7" name="矩形 6"/>
            <p:cNvSpPr/>
            <p:nvPr/>
          </p:nvSpPr>
          <p:spPr>
            <a:xfrm>
              <a:off x="2548362" y="3036952"/>
              <a:ext cx="1502125" cy="53431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t>Choice Prediction</a:t>
              </a:r>
              <a:endParaRPr lang="zh-CN" altLang="en-US" sz="1400" dirty="0"/>
            </a:p>
          </p:txBody>
        </p:sp>
        <p:sp>
          <p:nvSpPr>
            <p:cNvPr id="8" name="矩形 7"/>
            <p:cNvSpPr/>
            <p:nvPr/>
          </p:nvSpPr>
          <p:spPr>
            <a:xfrm>
              <a:off x="7485709" y="3008497"/>
              <a:ext cx="1500032" cy="53431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t>Global History</a:t>
              </a:r>
              <a:endParaRPr lang="zh-CN" altLang="en-US" sz="1400" dirty="0"/>
            </a:p>
          </p:txBody>
        </p:sp>
        <p:sp>
          <p:nvSpPr>
            <p:cNvPr id="9" name="矩形 8"/>
            <p:cNvSpPr/>
            <p:nvPr/>
          </p:nvSpPr>
          <p:spPr>
            <a:xfrm>
              <a:off x="113162" y="3062245"/>
              <a:ext cx="1500032" cy="5374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t>PC</a:t>
              </a:r>
            </a:p>
          </p:txBody>
        </p:sp>
        <p:cxnSp>
          <p:nvCxnSpPr>
            <p:cNvPr id="10" name="肘形连接符 9"/>
            <p:cNvCxnSpPr>
              <a:stCxn id="8" idx="0"/>
              <a:endCxn id="5" idx="3"/>
            </p:cNvCxnSpPr>
            <p:nvPr/>
          </p:nvCxnSpPr>
          <p:spPr>
            <a:xfrm rot="16200000" flipV="1">
              <a:off x="7518279" y="2292096"/>
              <a:ext cx="1301000" cy="1318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肘形连接符 10"/>
            <p:cNvCxnSpPr>
              <a:stCxn id="7" idx="3"/>
              <a:endCxn id="17" idx="1"/>
            </p:cNvCxnSpPr>
            <p:nvPr/>
          </p:nvCxnSpPr>
          <p:spPr>
            <a:xfrm>
              <a:off x="4050487" y="3305688"/>
              <a:ext cx="1029311" cy="1264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9" idx="3"/>
              <a:endCxn id="7" idx="1"/>
            </p:cNvCxnSpPr>
            <p:nvPr/>
          </p:nvCxnSpPr>
          <p:spPr>
            <a:xfrm flipV="1">
              <a:off x="1613194" y="3305688"/>
              <a:ext cx="935168" cy="252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4" idx="3"/>
              <a:endCxn id="6" idx="1"/>
            </p:cNvCxnSpPr>
            <p:nvPr/>
          </p:nvCxnSpPr>
          <p:spPr>
            <a:xfrm>
              <a:off x="2901925" y="1753340"/>
              <a:ext cx="2301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9" idx="0"/>
              <a:endCxn id="4" idx="1"/>
            </p:cNvCxnSpPr>
            <p:nvPr/>
          </p:nvCxnSpPr>
          <p:spPr>
            <a:xfrm rot="5400000" flipH="1" flipV="1">
              <a:off x="478606" y="2138958"/>
              <a:ext cx="1308904" cy="53766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肘形连接符 14"/>
            <p:cNvCxnSpPr>
              <a:stCxn id="5" idx="2"/>
              <a:endCxn id="17" idx="0"/>
            </p:cNvCxnSpPr>
            <p:nvPr/>
          </p:nvCxnSpPr>
          <p:spPr>
            <a:xfrm rot="5400000">
              <a:off x="6007889" y="1618216"/>
              <a:ext cx="991163" cy="170087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a:off x="5682322" y="3642400"/>
              <a:ext cx="0" cy="592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流程图: 手动操作 16"/>
            <p:cNvSpPr/>
            <p:nvPr/>
          </p:nvSpPr>
          <p:spPr>
            <a:xfrm>
              <a:off x="4935443" y="2964235"/>
              <a:ext cx="1437271" cy="679745"/>
            </a:xfrm>
            <a:prstGeom prst="flowChartManualOperatio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dirty="0"/>
            </a:p>
          </p:txBody>
        </p:sp>
        <p:cxnSp>
          <p:nvCxnSpPr>
            <p:cNvPr id="18" name="肘形连接符 17"/>
            <p:cNvCxnSpPr>
              <a:stCxn id="6" idx="2"/>
              <a:endCxn id="17" idx="0"/>
            </p:cNvCxnSpPr>
            <p:nvPr/>
          </p:nvCxnSpPr>
          <p:spPr>
            <a:xfrm rot="16200000" flipH="1">
              <a:off x="4330981" y="1642184"/>
              <a:ext cx="945320" cy="169878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19843538"/>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标题 1"/>
          <p:cNvSpPr>
            <a:spLocks noGrp="1"/>
          </p:cNvSpPr>
          <p:nvPr>
            <p:ph type="title"/>
          </p:nvPr>
        </p:nvSpPr>
        <p:spPr/>
        <p:txBody>
          <a:bodyPr/>
          <a:lstStyle/>
          <a:p>
            <a:r>
              <a:rPr lang="en-US" altLang="zh-CN" smtClean="0"/>
              <a:t>Alpha 21264</a:t>
            </a:r>
            <a:endParaRPr lang="zh-CN" altLang="en-US" dirty="0" smtClean="0"/>
          </a:p>
        </p:txBody>
      </p:sp>
      <p:grpSp>
        <p:nvGrpSpPr>
          <p:cNvPr id="35" name="组合 34"/>
          <p:cNvGrpSpPr/>
          <p:nvPr/>
        </p:nvGrpSpPr>
        <p:grpSpPr>
          <a:xfrm>
            <a:off x="844797" y="991433"/>
            <a:ext cx="7358677" cy="5075600"/>
            <a:chOff x="844797" y="991433"/>
            <a:chExt cx="7358677" cy="5075600"/>
          </a:xfrm>
        </p:grpSpPr>
        <p:sp>
          <p:nvSpPr>
            <p:cNvPr id="189445" name="矩形 5"/>
            <p:cNvSpPr>
              <a:spLocks noChangeArrowheads="1"/>
            </p:cNvSpPr>
            <p:nvPr/>
          </p:nvSpPr>
          <p:spPr bwMode="auto">
            <a:xfrm>
              <a:off x="2089101" y="4230204"/>
              <a:ext cx="799730" cy="1300217"/>
            </a:xfrm>
            <a:prstGeom prst="rect">
              <a:avLst/>
            </a:prstGeom>
            <a:solidFill>
              <a:schemeClr val="bg1"/>
            </a:solidFill>
            <a:ln w="9525" algn="ctr">
              <a:solidFill>
                <a:schemeClr val="tx1"/>
              </a:solidFill>
              <a:round/>
              <a:headEnd/>
              <a:tailEnd/>
            </a:ln>
          </p:spPr>
          <p:txBody>
            <a:bodyPr/>
            <a:lstStyle/>
            <a:p>
              <a:pPr>
                <a:buClr>
                  <a:srgbClr val="000000"/>
                </a:buClr>
                <a:buSzPct val="100000"/>
                <a:buFont typeface="Times New Roman" pitchFamily="18" charset="0"/>
                <a:buNone/>
              </a:pPr>
              <a:endParaRPr lang="zh-CN" altLang="en-US" sz="1000">
                <a:solidFill>
                  <a:schemeClr val="tx1"/>
                </a:solidFill>
              </a:endParaRPr>
            </a:p>
          </p:txBody>
        </p:sp>
        <p:sp>
          <p:nvSpPr>
            <p:cNvPr id="7" name="矩形 6"/>
            <p:cNvSpPr/>
            <p:nvPr/>
          </p:nvSpPr>
          <p:spPr bwMode="auto">
            <a:xfrm>
              <a:off x="1609265" y="2126834"/>
              <a:ext cx="598222" cy="238068"/>
            </a:xfrm>
            <a:prstGeom prst="rect">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a:lstStyle/>
            <a:p>
              <a:pPr>
                <a:buClr>
                  <a:srgbClr val="000000"/>
                </a:buClr>
                <a:buSzPct val="100000"/>
                <a:buFont typeface="Times New Roman" panose="02020603050405020304" pitchFamily="18" charset="0"/>
                <a:buNone/>
                <a:defRPr/>
              </a:pPr>
              <a:r>
                <a:rPr lang="en-US" altLang="zh-CN" sz="1000" dirty="0">
                  <a:solidFill>
                    <a:schemeClr val="tx1"/>
                  </a:solidFill>
                </a:rPr>
                <a:t>12 bits</a:t>
              </a:r>
              <a:endParaRPr lang="zh-CN" altLang="en-US" sz="1000" dirty="0">
                <a:solidFill>
                  <a:schemeClr val="tx1"/>
                </a:solidFill>
              </a:endParaRPr>
            </a:p>
          </p:txBody>
        </p:sp>
        <p:sp>
          <p:nvSpPr>
            <p:cNvPr id="8" name="矩形 7"/>
            <p:cNvSpPr/>
            <p:nvPr/>
          </p:nvSpPr>
          <p:spPr bwMode="auto">
            <a:xfrm>
              <a:off x="3358594" y="1879610"/>
              <a:ext cx="706533" cy="1637698"/>
            </a:xfrm>
            <a:prstGeom prst="rect">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a:lstStyle/>
            <a:p>
              <a:pPr>
                <a:buClr>
                  <a:srgbClr val="000000"/>
                </a:buClr>
                <a:buSzPct val="100000"/>
                <a:buFont typeface="Times New Roman" panose="02020603050405020304" pitchFamily="18" charset="0"/>
                <a:buNone/>
                <a:defRPr/>
              </a:pPr>
              <a:endParaRPr lang="en-US" altLang="zh-CN" sz="1000" dirty="0">
                <a:solidFill>
                  <a:schemeClr val="tx1"/>
                </a:solidFill>
              </a:endParaRPr>
            </a:p>
            <a:p>
              <a:pPr>
                <a:buClr>
                  <a:srgbClr val="000000"/>
                </a:buClr>
                <a:buSzPct val="100000"/>
                <a:buFont typeface="Times New Roman" panose="02020603050405020304" pitchFamily="18" charset="0"/>
                <a:buNone/>
                <a:defRPr/>
              </a:pPr>
              <a:endParaRPr lang="en-US" altLang="zh-CN" sz="1000" dirty="0">
                <a:solidFill>
                  <a:schemeClr val="tx1"/>
                </a:solidFill>
              </a:endParaRPr>
            </a:p>
            <a:p>
              <a:pPr>
                <a:buClr>
                  <a:srgbClr val="000000"/>
                </a:buClr>
                <a:buSzPct val="100000"/>
                <a:buFont typeface="Times New Roman" panose="02020603050405020304" pitchFamily="18" charset="0"/>
                <a:buNone/>
                <a:defRPr/>
              </a:pPr>
              <a:endParaRPr lang="en-US" altLang="zh-CN" sz="1000" dirty="0">
                <a:solidFill>
                  <a:schemeClr val="tx1"/>
                </a:solidFill>
              </a:endParaRPr>
            </a:p>
            <a:p>
              <a:pPr>
                <a:buClr>
                  <a:srgbClr val="000000"/>
                </a:buClr>
                <a:buSzPct val="100000"/>
                <a:buFont typeface="Times New Roman" panose="02020603050405020304" pitchFamily="18" charset="0"/>
                <a:buNone/>
                <a:defRPr/>
              </a:pPr>
              <a:endParaRPr lang="en-US" altLang="zh-CN" sz="1000" dirty="0">
                <a:solidFill>
                  <a:schemeClr val="tx1"/>
                </a:solidFill>
              </a:endParaRPr>
            </a:p>
            <a:p>
              <a:pPr>
                <a:buClr>
                  <a:srgbClr val="000000"/>
                </a:buClr>
                <a:buSzPct val="100000"/>
                <a:buFont typeface="Times New Roman" panose="02020603050405020304" pitchFamily="18" charset="0"/>
                <a:buNone/>
                <a:defRPr/>
              </a:pPr>
              <a:r>
                <a:rPr lang="en-US" altLang="zh-CN" sz="1000" dirty="0">
                  <a:solidFill>
                    <a:schemeClr val="tx1"/>
                  </a:solidFill>
                </a:rPr>
                <a:t>2bits</a:t>
              </a:r>
              <a:endParaRPr lang="zh-CN" altLang="en-US" sz="1000" dirty="0">
                <a:solidFill>
                  <a:schemeClr val="tx1"/>
                </a:solidFill>
              </a:endParaRPr>
            </a:p>
          </p:txBody>
        </p:sp>
        <p:sp>
          <p:nvSpPr>
            <p:cNvPr id="9" name="椭圆 8"/>
            <p:cNvSpPr/>
            <p:nvPr/>
          </p:nvSpPr>
          <p:spPr bwMode="auto">
            <a:xfrm>
              <a:off x="2490857" y="2113754"/>
              <a:ext cx="822398" cy="269462"/>
            </a:xfrm>
            <a:prstGeom prst="ellipse">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a:lstStyle/>
            <a:p>
              <a:pPr>
                <a:buClr>
                  <a:srgbClr val="000000"/>
                </a:buClr>
                <a:buSzPct val="100000"/>
                <a:buFont typeface="Times New Roman" panose="02020603050405020304" pitchFamily="18" charset="0"/>
                <a:buNone/>
                <a:defRPr/>
              </a:pPr>
              <a:r>
                <a:rPr lang="en-US" altLang="zh-CN" sz="1000" dirty="0">
                  <a:solidFill>
                    <a:srgbClr val="FF0000"/>
                  </a:solidFill>
                </a:rPr>
                <a:t>Hash</a:t>
              </a:r>
              <a:endParaRPr lang="zh-CN" altLang="en-US" sz="1000" dirty="0">
                <a:solidFill>
                  <a:srgbClr val="FF0000"/>
                </a:solidFill>
              </a:endParaRPr>
            </a:p>
          </p:txBody>
        </p:sp>
        <p:sp>
          <p:nvSpPr>
            <p:cNvPr id="10" name="梯形 9"/>
            <p:cNvSpPr/>
            <p:nvPr/>
          </p:nvSpPr>
          <p:spPr bwMode="auto">
            <a:xfrm rot="10800000">
              <a:off x="3684783" y="4850227"/>
              <a:ext cx="1421882" cy="533691"/>
            </a:xfrm>
            <a:prstGeom prst="trapezoid">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a:lstStyle/>
            <a:p>
              <a:pPr>
                <a:buClr>
                  <a:srgbClr val="000000"/>
                </a:buClr>
                <a:buSzPct val="100000"/>
                <a:buFont typeface="Times New Roman" panose="02020603050405020304" pitchFamily="18" charset="0"/>
                <a:buNone/>
                <a:defRPr/>
              </a:pPr>
              <a:endParaRPr lang="zh-CN" altLang="en-US" sz="1000" b="1" dirty="0">
                <a:solidFill>
                  <a:schemeClr val="tx1"/>
                </a:solidFill>
              </a:endParaRPr>
            </a:p>
          </p:txBody>
        </p:sp>
        <p:sp>
          <p:nvSpPr>
            <p:cNvPr id="11" name="矩形 10"/>
            <p:cNvSpPr/>
            <p:nvPr/>
          </p:nvSpPr>
          <p:spPr bwMode="auto">
            <a:xfrm>
              <a:off x="4385019" y="1890075"/>
              <a:ext cx="701495" cy="1637698"/>
            </a:xfrm>
            <a:prstGeom prst="rect">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a:lstStyle/>
            <a:p>
              <a:pPr>
                <a:buClr>
                  <a:srgbClr val="000000"/>
                </a:buClr>
                <a:buSzPct val="100000"/>
                <a:buFont typeface="Times New Roman" panose="02020603050405020304" pitchFamily="18" charset="0"/>
                <a:buNone/>
                <a:defRPr/>
              </a:pPr>
              <a:endParaRPr lang="en-US" altLang="zh-CN" sz="1000" dirty="0">
                <a:solidFill>
                  <a:schemeClr val="tx1"/>
                </a:solidFill>
              </a:endParaRPr>
            </a:p>
            <a:p>
              <a:pPr>
                <a:buClr>
                  <a:srgbClr val="000000"/>
                </a:buClr>
                <a:buSzPct val="100000"/>
                <a:buFont typeface="Times New Roman" panose="02020603050405020304" pitchFamily="18" charset="0"/>
                <a:buNone/>
                <a:defRPr/>
              </a:pPr>
              <a:endParaRPr lang="en-US" altLang="zh-CN" sz="1000" dirty="0">
                <a:solidFill>
                  <a:schemeClr val="tx1"/>
                </a:solidFill>
              </a:endParaRPr>
            </a:p>
            <a:p>
              <a:pPr>
                <a:buClr>
                  <a:srgbClr val="000000"/>
                </a:buClr>
                <a:buSzPct val="100000"/>
                <a:buFont typeface="Times New Roman" panose="02020603050405020304" pitchFamily="18" charset="0"/>
                <a:buNone/>
                <a:defRPr/>
              </a:pPr>
              <a:endParaRPr lang="en-US" altLang="zh-CN" sz="1000" dirty="0">
                <a:solidFill>
                  <a:schemeClr val="tx1"/>
                </a:solidFill>
              </a:endParaRPr>
            </a:p>
            <a:p>
              <a:pPr>
                <a:buClr>
                  <a:srgbClr val="000000"/>
                </a:buClr>
                <a:buSzPct val="100000"/>
                <a:buFont typeface="Times New Roman" panose="02020603050405020304" pitchFamily="18" charset="0"/>
                <a:buNone/>
                <a:defRPr/>
              </a:pPr>
              <a:endParaRPr lang="en-US" altLang="zh-CN" sz="1000" dirty="0">
                <a:solidFill>
                  <a:schemeClr val="tx1"/>
                </a:solidFill>
              </a:endParaRPr>
            </a:p>
            <a:p>
              <a:pPr>
                <a:buClr>
                  <a:srgbClr val="000000"/>
                </a:buClr>
                <a:buSzPct val="100000"/>
                <a:buFont typeface="Times New Roman" panose="02020603050405020304" pitchFamily="18" charset="0"/>
                <a:buNone/>
                <a:defRPr/>
              </a:pPr>
              <a:r>
                <a:rPr lang="en-US" altLang="zh-CN" sz="1000" dirty="0">
                  <a:solidFill>
                    <a:schemeClr val="tx1"/>
                  </a:solidFill>
                </a:rPr>
                <a:t>3 bits</a:t>
              </a:r>
              <a:endParaRPr lang="zh-CN" altLang="en-US" sz="1000" dirty="0">
                <a:solidFill>
                  <a:schemeClr val="tx1"/>
                </a:solidFill>
              </a:endParaRPr>
            </a:p>
          </p:txBody>
        </p:sp>
        <p:sp>
          <p:nvSpPr>
            <p:cNvPr id="12" name="椭圆 11"/>
            <p:cNvSpPr/>
            <p:nvPr/>
          </p:nvSpPr>
          <p:spPr bwMode="auto">
            <a:xfrm>
              <a:off x="5206159" y="2146455"/>
              <a:ext cx="763207" cy="287774"/>
            </a:xfrm>
            <a:prstGeom prst="ellipse">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a:lstStyle/>
            <a:p>
              <a:pPr>
                <a:buClr>
                  <a:srgbClr val="000000"/>
                </a:buClr>
                <a:buSzPct val="100000"/>
                <a:buFont typeface="Times New Roman" panose="02020603050405020304" pitchFamily="18" charset="0"/>
                <a:buNone/>
                <a:defRPr/>
              </a:pPr>
              <a:r>
                <a:rPr lang="en-US" altLang="zh-CN" sz="1000" dirty="0">
                  <a:solidFill>
                    <a:srgbClr val="FF0000"/>
                  </a:solidFill>
                </a:rPr>
                <a:t>Hash</a:t>
              </a:r>
              <a:endParaRPr lang="zh-CN" altLang="en-US" sz="1000" dirty="0">
                <a:solidFill>
                  <a:srgbClr val="FF0000"/>
                </a:solidFill>
              </a:endParaRPr>
            </a:p>
          </p:txBody>
        </p:sp>
        <p:sp>
          <p:nvSpPr>
            <p:cNvPr id="13" name="矩形 12"/>
            <p:cNvSpPr/>
            <p:nvPr/>
          </p:nvSpPr>
          <p:spPr bwMode="auto">
            <a:xfrm>
              <a:off x="6237621" y="1903155"/>
              <a:ext cx="892927" cy="1717490"/>
            </a:xfrm>
            <a:prstGeom prst="rect">
              <a:avLst/>
            </a:prstGeom>
            <a:ln>
              <a:solidFill>
                <a:schemeClr val="bg2"/>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a:lstStyle/>
            <a:p>
              <a:pPr>
                <a:buClr>
                  <a:srgbClr val="000000"/>
                </a:buClr>
                <a:buSzPct val="100000"/>
                <a:buFont typeface="Times New Roman" panose="02020603050405020304" pitchFamily="18" charset="0"/>
                <a:buNone/>
                <a:defRPr/>
              </a:pPr>
              <a:endParaRPr lang="en-US" altLang="zh-CN" sz="1000" dirty="0">
                <a:solidFill>
                  <a:schemeClr val="tx1"/>
                </a:solidFill>
              </a:endParaRPr>
            </a:p>
            <a:p>
              <a:pPr>
                <a:buClr>
                  <a:srgbClr val="000000"/>
                </a:buClr>
                <a:buSzPct val="100000"/>
                <a:buFont typeface="Times New Roman" panose="02020603050405020304" pitchFamily="18" charset="0"/>
                <a:buNone/>
                <a:defRPr/>
              </a:pPr>
              <a:r>
                <a:rPr lang="en-US" altLang="zh-CN" sz="1000" dirty="0">
                  <a:solidFill>
                    <a:schemeClr val="tx1"/>
                  </a:solidFill>
                </a:rPr>
                <a:t>10 bits</a:t>
              </a:r>
              <a:endParaRPr lang="zh-CN" altLang="en-US" sz="1000" dirty="0">
                <a:solidFill>
                  <a:schemeClr val="tx1"/>
                </a:solidFill>
              </a:endParaRPr>
            </a:p>
          </p:txBody>
        </p:sp>
        <p:cxnSp>
          <p:nvCxnSpPr>
            <p:cNvPr id="189453" name="直接连接符 14"/>
            <p:cNvCxnSpPr>
              <a:cxnSpLocks noChangeShapeType="1"/>
            </p:cNvCxnSpPr>
            <p:nvPr/>
          </p:nvCxnSpPr>
          <p:spPr bwMode="auto">
            <a:xfrm>
              <a:off x="6237621" y="2146455"/>
              <a:ext cx="892927" cy="0"/>
            </a:xfrm>
            <a:prstGeom prst="line">
              <a:avLst/>
            </a:prstGeom>
            <a:noFill/>
            <a:ln w="9525" algn="ctr">
              <a:solidFill>
                <a:schemeClr val="bg2"/>
              </a:solidFill>
              <a:round/>
              <a:headEnd/>
              <a:tailEnd/>
            </a:ln>
          </p:spPr>
        </p:cxnSp>
        <p:cxnSp>
          <p:nvCxnSpPr>
            <p:cNvPr id="189454" name="直接连接符 17"/>
            <p:cNvCxnSpPr>
              <a:cxnSpLocks noChangeShapeType="1"/>
            </p:cNvCxnSpPr>
            <p:nvPr/>
          </p:nvCxnSpPr>
          <p:spPr bwMode="auto">
            <a:xfrm>
              <a:off x="3363631" y="2152995"/>
              <a:ext cx="685123" cy="0"/>
            </a:xfrm>
            <a:prstGeom prst="line">
              <a:avLst/>
            </a:prstGeom>
            <a:noFill/>
            <a:ln w="9525" algn="ctr">
              <a:solidFill>
                <a:schemeClr val="tx1"/>
              </a:solidFill>
              <a:round/>
              <a:headEnd/>
              <a:tailEnd/>
            </a:ln>
          </p:spPr>
        </p:cxnSp>
        <p:cxnSp>
          <p:nvCxnSpPr>
            <p:cNvPr id="189455" name="直接连接符 18"/>
            <p:cNvCxnSpPr>
              <a:cxnSpLocks noChangeShapeType="1"/>
            </p:cNvCxnSpPr>
            <p:nvPr/>
          </p:nvCxnSpPr>
          <p:spPr bwMode="auto">
            <a:xfrm>
              <a:off x="3369929" y="2748166"/>
              <a:ext cx="686382" cy="14388"/>
            </a:xfrm>
            <a:prstGeom prst="line">
              <a:avLst/>
            </a:prstGeom>
            <a:noFill/>
            <a:ln w="9525" algn="ctr">
              <a:solidFill>
                <a:schemeClr val="tx1"/>
              </a:solidFill>
              <a:round/>
              <a:headEnd/>
              <a:tailEnd/>
            </a:ln>
          </p:spPr>
        </p:cxnSp>
        <p:cxnSp>
          <p:nvCxnSpPr>
            <p:cNvPr id="189456" name="直接连接符 22"/>
            <p:cNvCxnSpPr>
              <a:cxnSpLocks noChangeShapeType="1"/>
            </p:cNvCxnSpPr>
            <p:nvPr/>
          </p:nvCxnSpPr>
          <p:spPr bwMode="auto">
            <a:xfrm>
              <a:off x="3363631" y="3012395"/>
              <a:ext cx="685123" cy="14388"/>
            </a:xfrm>
            <a:prstGeom prst="line">
              <a:avLst/>
            </a:prstGeom>
            <a:noFill/>
            <a:ln w="9525" algn="ctr">
              <a:solidFill>
                <a:schemeClr val="tx1"/>
              </a:solidFill>
              <a:round/>
              <a:headEnd/>
              <a:tailEnd/>
            </a:ln>
          </p:spPr>
        </p:cxnSp>
        <p:cxnSp>
          <p:nvCxnSpPr>
            <p:cNvPr id="189457" name="直接箭头连接符 28"/>
            <p:cNvCxnSpPr>
              <a:cxnSpLocks noChangeShapeType="1"/>
              <a:stCxn id="7" idx="3"/>
              <a:endCxn id="9" idx="2"/>
            </p:cNvCxnSpPr>
            <p:nvPr/>
          </p:nvCxnSpPr>
          <p:spPr bwMode="auto">
            <a:xfrm>
              <a:off x="2207487" y="2245868"/>
              <a:ext cx="283370" cy="2617"/>
            </a:xfrm>
            <a:prstGeom prst="straightConnector1">
              <a:avLst/>
            </a:prstGeom>
            <a:noFill/>
            <a:ln w="9525" algn="ctr">
              <a:solidFill>
                <a:schemeClr val="tx1"/>
              </a:solidFill>
              <a:round/>
              <a:headEnd/>
              <a:tailEnd type="triangle" w="med" len="med"/>
            </a:ln>
          </p:spPr>
        </p:cxnSp>
        <p:cxnSp>
          <p:nvCxnSpPr>
            <p:cNvPr id="189458" name="肘形连接符 30"/>
            <p:cNvCxnSpPr>
              <a:cxnSpLocks noChangeShapeType="1"/>
              <a:stCxn id="9" idx="4"/>
            </p:cNvCxnSpPr>
            <p:nvPr/>
          </p:nvCxnSpPr>
          <p:spPr bwMode="auto">
            <a:xfrm rot="16200000" flipH="1">
              <a:off x="2881066" y="2404206"/>
              <a:ext cx="502296" cy="460316"/>
            </a:xfrm>
            <a:prstGeom prst="bentConnector3">
              <a:avLst>
                <a:gd name="adj1" fmla="val 50000"/>
              </a:avLst>
            </a:prstGeom>
            <a:noFill/>
            <a:ln w="9525" algn="ctr">
              <a:solidFill>
                <a:schemeClr val="tx1"/>
              </a:solidFill>
              <a:round/>
              <a:headEnd/>
              <a:tailEnd type="triangle" w="med" len="med"/>
            </a:ln>
          </p:spPr>
        </p:cxnSp>
        <p:cxnSp>
          <p:nvCxnSpPr>
            <p:cNvPr id="189459" name="直接连接符 34"/>
            <p:cNvCxnSpPr>
              <a:cxnSpLocks noChangeShapeType="1"/>
            </p:cNvCxnSpPr>
            <p:nvPr/>
          </p:nvCxnSpPr>
          <p:spPr bwMode="auto">
            <a:xfrm>
              <a:off x="6237621" y="2383215"/>
              <a:ext cx="892927" cy="0"/>
            </a:xfrm>
            <a:prstGeom prst="line">
              <a:avLst/>
            </a:prstGeom>
            <a:noFill/>
            <a:ln w="9525" algn="ctr">
              <a:solidFill>
                <a:schemeClr val="tx1"/>
              </a:solidFill>
              <a:round/>
              <a:headEnd/>
              <a:tailEnd/>
            </a:ln>
          </p:spPr>
        </p:cxnSp>
        <p:cxnSp>
          <p:nvCxnSpPr>
            <p:cNvPr id="189460" name="直接箭头连接符 36"/>
            <p:cNvCxnSpPr>
              <a:cxnSpLocks noChangeShapeType="1"/>
              <a:endCxn id="12" idx="6"/>
            </p:cNvCxnSpPr>
            <p:nvPr/>
          </p:nvCxnSpPr>
          <p:spPr bwMode="auto">
            <a:xfrm flipH="1">
              <a:off x="5969366" y="2290343"/>
              <a:ext cx="268255" cy="0"/>
            </a:xfrm>
            <a:prstGeom prst="straightConnector1">
              <a:avLst/>
            </a:prstGeom>
            <a:noFill/>
            <a:ln w="9525" algn="ctr">
              <a:solidFill>
                <a:schemeClr val="tx1"/>
              </a:solidFill>
              <a:round/>
              <a:headEnd/>
              <a:tailEnd type="triangle" w="med" len="med"/>
            </a:ln>
          </p:spPr>
        </p:cxnSp>
        <p:sp>
          <p:nvSpPr>
            <p:cNvPr id="51" name="右箭头 50"/>
            <p:cNvSpPr/>
            <p:nvPr/>
          </p:nvSpPr>
          <p:spPr bwMode="auto">
            <a:xfrm rot="10800000">
              <a:off x="7119213" y="2113753"/>
              <a:ext cx="808546" cy="320477"/>
            </a:xfrm>
            <a:prstGeom prst="rightArrow">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a:lstStyle/>
            <a:p>
              <a:pPr>
                <a:buClr>
                  <a:srgbClr val="000000"/>
                </a:buClr>
                <a:buSzPct val="100000"/>
                <a:buFont typeface="Times New Roman" panose="02020603050405020304" pitchFamily="18" charset="0"/>
                <a:buNone/>
                <a:defRPr/>
              </a:pPr>
              <a:endParaRPr lang="zh-CN" altLang="en-US" sz="1000">
                <a:solidFill>
                  <a:schemeClr val="bg1"/>
                </a:solidFill>
              </a:endParaRPr>
            </a:p>
          </p:txBody>
        </p:sp>
        <p:sp>
          <p:nvSpPr>
            <p:cNvPr id="189462" name="文本框 51"/>
            <p:cNvSpPr txBox="1">
              <a:spLocks noChangeArrowheads="1"/>
            </p:cNvSpPr>
            <p:nvPr/>
          </p:nvSpPr>
          <p:spPr bwMode="auto">
            <a:xfrm>
              <a:off x="7398803" y="2388457"/>
              <a:ext cx="457169" cy="246221"/>
            </a:xfrm>
            <a:prstGeom prst="rect">
              <a:avLst/>
            </a:prstGeom>
            <a:noFill/>
            <a:ln w="9525">
              <a:noFill/>
              <a:miter lim="800000"/>
              <a:headEnd/>
              <a:tailEnd/>
            </a:ln>
          </p:spPr>
          <p:txBody>
            <a:bodyPr>
              <a:spAutoFit/>
            </a:bodyPr>
            <a:lstStyle/>
            <a:p>
              <a:r>
                <a:rPr lang="en-US" altLang="zh-CN" sz="1000">
                  <a:solidFill>
                    <a:schemeClr val="tx1"/>
                  </a:solidFill>
                </a:rPr>
                <a:t>PC</a:t>
              </a:r>
              <a:endParaRPr lang="zh-CN" altLang="en-US" sz="1000">
                <a:solidFill>
                  <a:schemeClr val="tx1"/>
                </a:solidFill>
              </a:endParaRPr>
            </a:p>
          </p:txBody>
        </p:sp>
        <p:cxnSp>
          <p:nvCxnSpPr>
            <p:cNvPr id="189463" name="肘形连接符 64"/>
            <p:cNvCxnSpPr>
              <a:cxnSpLocks noChangeShapeType="1"/>
              <a:stCxn id="12" idx="4"/>
            </p:cNvCxnSpPr>
            <p:nvPr/>
          </p:nvCxnSpPr>
          <p:spPr bwMode="auto">
            <a:xfrm rot="5400000">
              <a:off x="5111497" y="2409247"/>
              <a:ext cx="451282" cy="501248"/>
            </a:xfrm>
            <a:prstGeom prst="bentConnector2">
              <a:avLst/>
            </a:prstGeom>
            <a:noFill/>
            <a:ln w="9525" algn="ctr">
              <a:solidFill>
                <a:schemeClr val="tx1"/>
              </a:solidFill>
              <a:round/>
              <a:headEnd/>
              <a:tailEnd type="triangle" w="med" len="med"/>
            </a:ln>
          </p:spPr>
        </p:cxnSp>
        <p:cxnSp>
          <p:nvCxnSpPr>
            <p:cNvPr id="189464" name="直接连接符 66"/>
            <p:cNvCxnSpPr>
              <a:cxnSpLocks noChangeShapeType="1"/>
              <a:stCxn id="11" idx="1"/>
              <a:endCxn id="11" idx="3"/>
            </p:cNvCxnSpPr>
            <p:nvPr/>
          </p:nvCxnSpPr>
          <p:spPr bwMode="auto">
            <a:xfrm>
              <a:off x="4385019" y="2708924"/>
              <a:ext cx="701495" cy="0"/>
            </a:xfrm>
            <a:prstGeom prst="line">
              <a:avLst/>
            </a:prstGeom>
            <a:noFill/>
            <a:ln w="9525" algn="ctr">
              <a:solidFill>
                <a:schemeClr val="tx1"/>
              </a:solidFill>
              <a:round/>
              <a:headEnd/>
              <a:tailEnd/>
            </a:ln>
          </p:spPr>
        </p:cxnSp>
        <p:cxnSp>
          <p:nvCxnSpPr>
            <p:cNvPr id="189465" name="直接连接符 68"/>
            <p:cNvCxnSpPr>
              <a:cxnSpLocks noChangeShapeType="1"/>
            </p:cNvCxnSpPr>
            <p:nvPr/>
          </p:nvCxnSpPr>
          <p:spPr bwMode="auto">
            <a:xfrm>
              <a:off x="4386278" y="3012395"/>
              <a:ext cx="700236" cy="14388"/>
            </a:xfrm>
            <a:prstGeom prst="line">
              <a:avLst/>
            </a:prstGeom>
            <a:noFill/>
            <a:ln w="9525" algn="ctr">
              <a:solidFill>
                <a:schemeClr val="tx1"/>
              </a:solidFill>
              <a:round/>
              <a:headEnd/>
              <a:tailEnd/>
            </a:ln>
          </p:spPr>
        </p:cxnSp>
        <p:sp>
          <p:nvSpPr>
            <p:cNvPr id="70" name="右箭头 69"/>
            <p:cNvSpPr/>
            <p:nvPr/>
          </p:nvSpPr>
          <p:spPr bwMode="auto">
            <a:xfrm>
              <a:off x="1293150" y="4644861"/>
              <a:ext cx="808546" cy="311320"/>
            </a:xfrm>
            <a:prstGeom prst="rightArrow">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a:lstStyle/>
            <a:p>
              <a:pPr>
                <a:buClr>
                  <a:srgbClr val="000000"/>
                </a:buClr>
                <a:buSzPct val="100000"/>
                <a:buFont typeface="Times New Roman" panose="02020603050405020304" pitchFamily="18" charset="0"/>
                <a:buNone/>
                <a:defRPr/>
              </a:pPr>
              <a:endParaRPr lang="zh-CN" altLang="en-US" sz="1000">
                <a:solidFill>
                  <a:schemeClr val="bg1"/>
                </a:solidFill>
              </a:endParaRPr>
            </a:p>
          </p:txBody>
        </p:sp>
        <p:sp>
          <p:nvSpPr>
            <p:cNvPr id="189467" name="文本框 70"/>
            <p:cNvSpPr txBox="1">
              <a:spLocks noChangeArrowheads="1"/>
            </p:cNvSpPr>
            <p:nvPr/>
          </p:nvSpPr>
          <p:spPr bwMode="auto">
            <a:xfrm>
              <a:off x="1272999" y="4503590"/>
              <a:ext cx="457169" cy="246221"/>
            </a:xfrm>
            <a:prstGeom prst="rect">
              <a:avLst/>
            </a:prstGeom>
            <a:noFill/>
            <a:ln w="9525">
              <a:noFill/>
              <a:miter lim="800000"/>
              <a:headEnd/>
              <a:tailEnd/>
            </a:ln>
          </p:spPr>
          <p:txBody>
            <a:bodyPr>
              <a:spAutoFit/>
            </a:bodyPr>
            <a:lstStyle/>
            <a:p>
              <a:r>
                <a:rPr lang="en-US" altLang="zh-CN" sz="1000">
                  <a:solidFill>
                    <a:schemeClr val="tx1"/>
                  </a:solidFill>
                </a:rPr>
                <a:t>PC</a:t>
              </a:r>
              <a:endParaRPr lang="zh-CN" altLang="en-US" sz="1000">
                <a:solidFill>
                  <a:schemeClr val="tx1"/>
                </a:solidFill>
              </a:endParaRPr>
            </a:p>
          </p:txBody>
        </p:sp>
        <p:cxnSp>
          <p:nvCxnSpPr>
            <p:cNvPr id="189468" name="直接连接符 72"/>
            <p:cNvCxnSpPr>
              <a:cxnSpLocks noChangeShapeType="1"/>
            </p:cNvCxnSpPr>
            <p:nvPr/>
          </p:nvCxnSpPr>
          <p:spPr bwMode="auto">
            <a:xfrm>
              <a:off x="2089101" y="4703724"/>
              <a:ext cx="799730" cy="0"/>
            </a:xfrm>
            <a:prstGeom prst="line">
              <a:avLst/>
            </a:prstGeom>
            <a:noFill/>
            <a:ln w="9525" algn="ctr">
              <a:solidFill>
                <a:schemeClr val="tx1"/>
              </a:solidFill>
              <a:round/>
              <a:headEnd/>
              <a:tailEnd/>
            </a:ln>
          </p:spPr>
        </p:cxnSp>
        <p:cxnSp>
          <p:nvCxnSpPr>
            <p:cNvPr id="189469" name="直接连接符 73"/>
            <p:cNvCxnSpPr>
              <a:cxnSpLocks noChangeShapeType="1"/>
            </p:cNvCxnSpPr>
            <p:nvPr/>
          </p:nvCxnSpPr>
          <p:spPr bwMode="auto">
            <a:xfrm>
              <a:off x="2101695" y="4941792"/>
              <a:ext cx="799730" cy="0"/>
            </a:xfrm>
            <a:prstGeom prst="line">
              <a:avLst/>
            </a:prstGeom>
            <a:noFill/>
            <a:ln w="9525" algn="ctr">
              <a:solidFill>
                <a:schemeClr val="tx1"/>
              </a:solidFill>
              <a:round/>
              <a:headEnd/>
              <a:tailEnd/>
            </a:ln>
          </p:spPr>
        </p:cxnSp>
        <p:cxnSp>
          <p:nvCxnSpPr>
            <p:cNvPr id="189470" name="肘形连接符 75"/>
            <p:cNvCxnSpPr>
              <a:cxnSpLocks noChangeShapeType="1"/>
              <a:stCxn id="189445" idx="3"/>
              <a:endCxn id="10" idx="3"/>
            </p:cNvCxnSpPr>
            <p:nvPr/>
          </p:nvCxnSpPr>
          <p:spPr bwMode="auto">
            <a:xfrm>
              <a:off x="2888831" y="4880313"/>
              <a:ext cx="860182" cy="236759"/>
            </a:xfrm>
            <a:prstGeom prst="bentConnector3">
              <a:avLst>
                <a:gd name="adj1" fmla="val 50000"/>
              </a:avLst>
            </a:prstGeom>
            <a:noFill/>
            <a:ln w="9525" algn="ctr">
              <a:solidFill>
                <a:schemeClr val="tx1"/>
              </a:solidFill>
              <a:round/>
              <a:headEnd/>
              <a:tailEnd type="triangle" w="med" len="med"/>
            </a:ln>
          </p:spPr>
        </p:cxnSp>
        <p:cxnSp>
          <p:nvCxnSpPr>
            <p:cNvPr id="189471" name="直接箭头连接符 78"/>
            <p:cNvCxnSpPr>
              <a:cxnSpLocks noChangeShapeType="1"/>
              <a:stCxn id="10" idx="0"/>
            </p:cNvCxnSpPr>
            <p:nvPr/>
          </p:nvCxnSpPr>
          <p:spPr bwMode="auto">
            <a:xfrm flipH="1">
              <a:off x="4386278" y="5383918"/>
              <a:ext cx="10075" cy="664497"/>
            </a:xfrm>
            <a:prstGeom prst="straightConnector1">
              <a:avLst/>
            </a:prstGeom>
            <a:noFill/>
            <a:ln w="9525" algn="ctr">
              <a:solidFill>
                <a:schemeClr val="tx1"/>
              </a:solidFill>
              <a:round/>
              <a:headEnd/>
              <a:tailEnd type="triangle" w="med" len="med"/>
            </a:ln>
          </p:spPr>
        </p:cxnSp>
        <p:sp>
          <p:nvSpPr>
            <p:cNvPr id="189472" name="文本框 79"/>
            <p:cNvSpPr txBox="1">
              <a:spLocks noChangeArrowheads="1"/>
            </p:cNvSpPr>
            <p:nvPr/>
          </p:nvSpPr>
          <p:spPr bwMode="auto">
            <a:xfrm>
              <a:off x="4500885" y="5778954"/>
              <a:ext cx="1027684" cy="246221"/>
            </a:xfrm>
            <a:prstGeom prst="rect">
              <a:avLst/>
            </a:prstGeom>
            <a:noFill/>
            <a:ln w="9525">
              <a:noFill/>
              <a:miter lim="800000"/>
              <a:headEnd/>
              <a:tailEnd/>
            </a:ln>
          </p:spPr>
          <p:txBody>
            <a:bodyPr>
              <a:spAutoFit/>
            </a:bodyPr>
            <a:lstStyle/>
            <a:p>
              <a:r>
                <a:rPr lang="en-US" altLang="zh-CN" sz="1000">
                  <a:solidFill>
                    <a:schemeClr val="tx1"/>
                  </a:solidFill>
                </a:rPr>
                <a:t>NT or T</a:t>
              </a:r>
              <a:endParaRPr lang="zh-CN" altLang="en-US" sz="1000">
                <a:solidFill>
                  <a:schemeClr val="tx1"/>
                </a:solidFill>
              </a:endParaRPr>
            </a:p>
          </p:txBody>
        </p:sp>
        <p:cxnSp>
          <p:nvCxnSpPr>
            <p:cNvPr id="189473" name="直接箭头连接符 81"/>
            <p:cNvCxnSpPr>
              <a:cxnSpLocks noChangeShapeType="1"/>
              <a:stCxn id="8" idx="2"/>
            </p:cNvCxnSpPr>
            <p:nvPr/>
          </p:nvCxnSpPr>
          <p:spPr bwMode="auto">
            <a:xfrm>
              <a:off x="3711230" y="3517308"/>
              <a:ext cx="435758" cy="1322454"/>
            </a:xfrm>
            <a:prstGeom prst="straightConnector1">
              <a:avLst/>
            </a:prstGeom>
            <a:noFill/>
            <a:ln w="9525" algn="ctr">
              <a:solidFill>
                <a:schemeClr val="tx1"/>
              </a:solidFill>
              <a:round/>
              <a:headEnd/>
              <a:tailEnd type="triangle" w="med" len="med"/>
            </a:ln>
          </p:spPr>
        </p:cxnSp>
        <p:cxnSp>
          <p:nvCxnSpPr>
            <p:cNvPr id="189474" name="直接箭头连接符 83"/>
            <p:cNvCxnSpPr>
              <a:cxnSpLocks noChangeShapeType="1"/>
              <a:stCxn id="11" idx="2"/>
            </p:cNvCxnSpPr>
            <p:nvPr/>
          </p:nvCxnSpPr>
          <p:spPr bwMode="auto">
            <a:xfrm flipH="1">
              <a:off x="4735137" y="3527773"/>
              <a:ext cx="1259" cy="1322454"/>
            </a:xfrm>
            <a:prstGeom prst="straightConnector1">
              <a:avLst/>
            </a:prstGeom>
            <a:noFill/>
            <a:ln w="9525" algn="ctr">
              <a:solidFill>
                <a:schemeClr val="tx1"/>
              </a:solidFill>
              <a:round/>
              <a:headEnd/>
              <a:tailEnd type="triangle" w="med" len="med"/>
            </a:ln>
          </p:spPr>
        </p:cxnSp>
        <p:cxnSp>
          <p:nvCxnSpPr>
            <p:cNvPr id="189475" name="肘形连接符 91"/>
            <p:cNvCxnSpPr>
              <a:cxnSpLocks noChangeShapeType="1"/>
              <a:endCxn id="12" idx="0"/>
            </p:cNvCxnSpPr>
            <p:nvPr/>
          </p:nvCxnSpPr>
          <p:spPr bwMode="auto">
            <a:xfrm rot="10800000">
              <a:off x="5587763" y="2146456"/>
              <a:ext cx="1988694" cy="99413"/>
            </a:xfrm>
            <a:prstGeom prst="bentConnector4">
              <a:avLst>
                <a:gd name="adj1" fmla="val -319"/>
                <a:gd name="adj2" fmla="val 329950"/>
              </a:avLst>
            </a:prstGeom>
            <a:noFill/>
            <a:ln w="9525" algn="ctr">
              <a:solidFill>
                <a:schemeClr val="tx1"/>
              </a:solidFill>
              <a:round/>
              <a:headEnd/>
              <a:tailEnd type="triangle" w="med" len="med"/>
            </a:ln>
          </p:spPr>
        </p:cxnSp>
        <p:cxnSp>
          <p:nvCxnSpPr>
            <p:cNvPr id="189476" name="肘形连接符 103"/>
            <p:cNvCxnSpPr>
              <a:cxnSpLocks noChangeShapeType="1"/>
              <a:stCxn id="189467" idx="2"/>
            </p:cNvCxnSpPr>
            <p:nvPr/>
          </p:nvCxnSpPr>
          <p:spPr bwMode="auto">
            <a:xfrm rot="5400000" flipH="1" flipV="1">
              <a:off x="864303" y="2740572"/>
              <a:ext cx="2646519" cy="1371959"/>
            </a:xfrm>
            <a:prstGeom prst="bentConnector3">
              <a:avLst>
                <a:gd name="adj1" fmla="val 136147"/>
              </a:avLst>
            </a:prstGeom>
            <a:noFill/>
            <a:ln w="9525" algn="ctr">
              <a:solidFill>
                <a:schemeClr val="tx1"/>
              </a:solidFill>
              <a:round/>
              <a:headEnd/>
              <a:tailEnd type="triangle" w="med" len="med"/>
            </a:ln>
          </p:spPr>
        </p:cxnSp>
        <p:sp>
          <p:nvSpPr>
            <p:cNvPr id="189477" name="文本框 108"/>
            <p:cNvSpPr txBox="1">
              <a:spLocks noChangeArrowheads="1"/>
            </p:cNvSpPr>
            <p:nvPr/>
          </p:nvSpPr>
          <p:spPr bwMode="auto">
            <a:xfrm>
              <a:off x="6102864" y="1557826"/>
              <a:ext cx="1287124" cy="246221"/>
            </a:xfrm>
            <a:prstGeom prst="rect">
              <a:avLst/>
            </a:prstGeom>
            <a:noFill/>
            <a:ln w="9525">
              <a:noFill/>
              <a:miter lim="800000"/>
              <a:headEnd/>
              <a:tailEnd/>
            </a:ln>
          </p:spPr>
          <p:txBody>
            <a:bodyPr>
              <a:spAutoFit/>
            </a:bodyPr>
            <a:lstStyle/>
            <a:p>
              <a:r>
                <a:rPr lang="en-US" altLang="zh-CN" sz="1000">
                  <a:solidFill>
                    <a:schemeClr val="tx1"/>
                  </a:solidFill>
                </a:rPr>
                <a:t>1024 entries</a:t>
              </a:r>
              <a:endParaRPr lang="zh-CN" altLang="en-US" sz="1000">
                <a:solidFill>
                  <a:schemeClr val="tx1"/>
                </a:solidFill>
              </a:endParaRPr>
            </a:p>
          </p:txBody>
        </p:sp>
        <p:sp>
          <p:nvSpPr>
            <p:cNvPr id="189478" name="文本框 109"/>
            <p:cNvSpPr txBox="1">
              <a:spLocks noChangeArrowheads="1"/>
            </p:cNvSpPr>
            <p:nvPr/>
          </p:nvSpPr>
          <p:spPr bwMode="auto">
            <a:xfrm>
              <a:off x="1973235" y="5820812"/>
              <a:ext cx="1285865" cy="246221"/>
            </a:xfrm>
            <a:prstGeom prst="rect">
              <a:avLst/>
            </a:prstGeom>
            <a:noFill/>
            <a:ln w="9525">
              <a:noFill/>
              <a:miter lim="800000"/>
              <a:headEnd/>
              <a:tailEnd/>
            </a:ln>
          </p:spPr>
          <p:txBody>
            <a:bodyPr>
              <a:spAutoFit/>
            </a:bodyPr>
            <a:lstStyle/>
            <a:p>
              <a:r>
                <a:rPr lang="en-US" altLang="zh-CN" sz="1000">
                  <a:solidFill>
                    <a:schemeClr val="tx1"/>
                  </a:solidFill>
                </a:rPr>
                <a:t>4096 entries</a:t>
              </a:r>
              <a:endParaRPr lang="zh-CN" altLang="en-US" sz="1000">
                <a:solidFill>
                  <a:schemeClr val="tx1"/>
                </a:solidFill>
              </a:endParaRPr>
            </a:p>
          </p:txBody>
        </p:sp>
        <p:sp>
          <p:nvSpPr>
            <p:cNvPr id="189479" name="文本框 110"/>
            <p:cNvSpPr txBox="1">
              <a:spLocks noChangeArrowheads="1"/>
            </p:cNvSpPr>
            <p:nvPr/>
          </p:nvSpPr>
          <p:spPr bwMode="auto">
            <a:xfrm>
              <a:off x="4277968" y="1530356"/>
              <a:ext cx="1287124" cy="246221"/>
            </a:xfrm>
            <a:prstGeom prst="rect">
              <a:avLst/>
            </a:prstGeom>
            <a:noFill/>
            <a:ln w="9525">
              <a:noFill/>
              <a:miter lim="800000"/>
              <a:headEnd/>
              <a:tailEnd/>
            </a:ln>
          </p:spPr>
          <p:txBody>
            <a:bodyPr>
              <a:spAutoFit/>
            </a:bodyPr>
            <a:lstStyle/>
            <a:p>
              <a:r>
                <a:rPr lang="en-US" altLang="zh-CN" sz="1000">
                  <a:solidFill>
                    <a:schemeClr val="tx1"/>
                  </a:solidFill>
                </a:rPr>
                <a:t>1024 entries</a:t>
              </a:r>
              <a:endParaRPr lang="zh-CN" altLang="en-US" sz="1000">
                <a:solidFill>
                  <a:schemeClr val="tx1"/>
                </a:solidFill>
              </a:endParaRPr>
            </a:p>
          </p:txBody>
        </p:sp>
        <p:sp>
          <p:nvSpPr>
            <p:cNvPr id="189480" name="文本框 111"/>
            <p:cNvSpPr txBox="1">
              <a:spLocks noChangeArrowheads="1"/>
            </p:cNvSpPr>
            <p:nvPr/>
          </p:nvSpPr>
          <p:spPr bwMode="auto">
            <a:xfrm>
              <a:off x="3099154" y="1580063"/>
              <a:ext cx="1287124" cy="246221"/>
            </a:xfrm>
            <a:prstGeom prst="rect">
              <a:avLst/>
            </a:prstGeom>
            <a:noFill/>
            <a:ln w="9525">
              <a:noFill/>
              <a:miter lim="800000"/>
              <a:headEnd/>
              <a:tailEnd/>
            </a:ln>
          </p:spPr>
          <p:txBody>
            <a:bodyPr>
              <a:spAutoFit/>
            </a:bodyPr>
            <a:lstStyle/>
            <a:p>
              <a:r>
                <a:rPr lang="en-US" altLang="zh-CN" sz="1000" dirty="0">
                  <a:solidFill>
                    <a:schemeClr val="tx1"/>
                  </a:solidFill>
                </a:rPr>
                <a:t>4096 entries</a:t>
              </a:r>
              <a:endParaRPr lang="zh-CN" altLang="en-US" sz="1000" dirty="0">
                <a:solidFill>
                  <a:schemeClr val="tx1"/>
                </a:solidFill>
              </a:endParaRPr>
            </a:p>
          </p:txBody>
        </p:sp>
        <p:sp>
          <p:nvSpPr>
            <p:cNvPr id="189481" name="TextBox 3"/>
            <p:cNvSpPr txBox="1">
              <a:spLocks noChangeArrowheads="1"/>
            </p:cNvSpPr>
            <p:nvPr/>
          </p:nvSpPr>
          <p:spPr bwMode="auto">
            <a:xfrm>
              <a:off x="4048754" y="4956181"/>
              <a:ext cx="799730" cy="246221"/>
            </a:xfrm>
            <a:prstGeom prst="rect">
              <a:avLst/>
            </a:prstGeom>
            <a:noFill/>
            <a:ln w="9525">
              <a:noFill/>
              <a:miter lim="800000"/>
              <a:headEnd/>
              <a:tailEnd/>
            </a:ln>
          </p:spPr>
          <p:txBody>
            <a:bodyPr>
              <a:spAutoFit/>
            </a:bodyPr>
            <a:lstStyle/>
            <a:p>
              <a:r>
                <a:rPr lang="en-US" altLang="zh-CN" sz="1000">
                  <a:solidFill>
                    <a:schemeClr val="tx1"/>
                  </a:solidFill>
                </a:rPr>
                <a:t>Selector</a:t>
              </a:r>
              <a:endParaRPr lang="zh-CN" altLang="en-US" sz="1000">
                <a:solidFill>
                  <a:schemeClr val="tx1"/>
                </a:solidFill>
              </a:endParaRPr>
            </a:p>
          </p:txBody>
        </p:sp>
        <p:sp>
          <p:nvSpPr>
            <p:cNvPr id="189482" name="矩形 14"/>
            <p:cNvSpPr>
              <a:spLocks noChangeArrowheads="1"/>
            </p:cNvSpPr>
            <p:nvPr/>
          </p:nvSpPr>
          <p:spPr bwMode="auto">
            <a:xfrm>
              <a:off x="844797" y="1580063"/>
              <a:ext cx="3313527" cy="2709005"/>
            </a:xfrm>
            <a:prstGeom prst="rect">
              <a:avLst/>
            </a:prstGeom>
            <a:noFill/>
            <a:ln w="22225" algn="ctr">
              <a:solidFill>
                <a:srgbClr val="FF0000"/>
              </a:solidFill>
              <a:prstDash val="dash"/>
              <a:round/>
              <a:headEnd/>
              <a:tailEnd/>
            </a:ln>
          </p:spPr>
          <p:txBody>
            <a:bodyPr/>
            <a:lstStyle/>
            <a:p>
              <a:pPr>
                <a:buClr>
                  <a:srgbClr val="000000"/>
                </a:buClr>
                <a:buSzPct val="100000"/>
                <a:buFont typeface="Times New Roman" pitchFamily="18" charset="0"/>
                <a:buNone/>
              </a:pPr>
              <a:endParaRPr lang="zh-CN" altLang="en-US" sz="1000"/>
            </a:p>
          </p:txBody>
        </p:sp>
        <p:sp>
          <p:nvSpPr>
            <p:cNvPr id="189483" name="矩形 48"/>
            <p:cNvSpPr>
              <a:spLocks noChangeArrowheads="1"/>
            </p:cNvSpPr>
            <p:nvPr/>
          </p:nvSpPr>
          <p:spPr bwMode="auto">
            <a:xfrm>
              <a:off x="4320788" y="991433"/>
              <a:ext cx="3882686" cy="2709005"/>
            </a:xfrm>
            <a:prstGeom prst="rect">
              <a:avLst/>
            </a:prstGeom>
            <a:noFill/>
            <a:ln w="22225" algn="ctr">
              <a:solidFill>
                <a:srgbClr val="FF0000"/>
              </a:solidFill>
              <a:prstDash val="dash"/>
              <a:round/>
              <a:headEnd/>
              <a:tailEnd/>
            </a:ln>
          </p:spPr>
          <p:txBody>
            <a:bodyPr/>
            <a:lstStyle/>
            <a:p>
              <a:pPr>
                <a:buClr>
                  <a:srgbClr val="000000"/>
                </a:buClr>
                <a:buSzPct val="100000"/>
                <a:buFont typeface="Times New Roman" pitchFamily="18" charset="0"/>
                <a:buNone/>
              </a:pPr>
              <a:endParaRPr lang="zh-CN" altLang="en-US" sz="1000"/>
            </a:p>
          </p:txBody>
        </p:sp>
        <p:sp>
          <p:nvSpPr>
            <p:cNvPr id="189484" name="矩形 17"/>
            <p:cNvSpPr>
              <a:spLocks noChangeArrowheads="1"/>
            </p:cNvSpPr>
            <p:nvPr/>
          </p:nvSpPr>
          <p:spPr bwMode="auto">
            <a:xfrm>
              <a:off x="2236453" y="4691951"/>
              <a:ext cx="530214" cy="200134"/>
            </a:xfrm>
            <a:prstGeom prst="rect">
              <a:avLst/>
            </a:prstGeom>
            <a:noFill/>
            <a:ln w="9525" algn="ctr">
              <a:noFill/>
              <a:round/>
              <a:headEnd/>
              <a:tailEnd/>
            </a:ln>
          </p:spPr>
          <p:txBody>
            <a:bodyPr/>
            <a:lstStyle/>
            <a:p>
              <a:pPr>
                <a:buClr>
                  <a:srgbClr val="000000"/>
                </a:buClr>
                <a:buSzPct val="100000"/>
                <a:buFont typeface="Times New Roman" pitchFamily="18" charset="0"/>
                <a:buNone/>
              </a:pPr>
              <a:r>
                <a:rPr lang="en-US" altLang="zh-CN" sz="1000">
                  <a:solidFill>
                    <a:schemeClr val="tx1"/>
                  </a:solidFill>
                </a:rPr>
                <a:t>2bits</a:t>
              </a:r>
              <a:endParaRPr lang="zh-CN" altLang="en-US" sz="1000">
                <a:solidFill>
                  <a:schemeClr val="tx1"/>
                </a:solidFill>
              </a:endParaRPr>
            </a:p>
          </p:txBody>
        </p:sp>
        <p:sp>
          <p:nvSpPr>
            <p:cNvPr id="189485" name="矩形 52"/>
            <p:cNvSpPr>
              <a:spLocks noChangeArrowheads="1"/>
            </p:cNvSpPr>
            <p:nvPr/>
          </p:nvSpPr>
          <p:spPr bwMode="auto">
            <a:xfrm>
              <a:off x="2110512" y="3883567"/>
              <a:ext cx="1055392" cy="198826"/>
            </a:xfrm>
            <a:prstGeom prst="rect">
              <a:avLst/>
            </a:prstGeom>
            <a:noFill/>
            <a:ln w="9525" algn="ctr">
              <a:noFill/>
              <a:round/>
              <a:headEnd/>
              <a:tailEnd/>
            </a:ln>
          </p:spPr>
          <p:txBody>
            <a:bodyPr/>
            <a:lstStyle/>
            <a:p>
              <a:pPr>
                <a:buClr>
                  <a:srgbClr val="000000"/>
                </a:buClr>
                <a:buSzPct val="100000"/>
                <a:buFont typeface="Times New Roman" pitchFamily="18" charset="0"/>
                <a:buNone/>
              </a:pPr>
              <a:r>
                <a:rPr lang="zh-CN" altLang="en-US" sz="1000">
                  <a:solidFill>
                    <a:srgbClr val="C00000"/>
                  </a:solidFill>
                  <a:latin typeface="微软雅黑" pitchFamily="34" charset="-122"/>
                  <a:ea typeface="微软雅黑" pitchFamily="34" charset="-122"/>
                </a:rPr>
                <a:t>全局预测器</a:t>
              </a:r>
            </a:p>
          </p:txBody>
        </p:sp>
        <p:sp>
          <p:nvSpPr>
            <p:cNvPr id="189486" name="文本框 18"/>
            <p:cNvSpPr txBox="1">
              <a:spLocks noChangeArrowheads="1"/>
            </p:cNvSpPr>
            <p:nvPr/>
          </p:nvSpPr>
          <p:spPr bwMode="auto">
            <a:xfrm>
              <a:off x="5337138" y="5342061"/>
              <a:ext cx="2477273" cy="246221"/>
            </a:xfrm>
            <a:prstGeom prst="rect">
              <a:avLst/>
            </a:prstGeom>
            <a:noFill/>
            <a:ln w="9525">
              <a:noFill/>
              <a:miter lim="800000"/>
              <a:headEnd/>
              <a:tailEnd/>
            </a:ln>
          </p:spPr>
          <p:txBody>
            <a:bodyPr>
              <a:spAutoFit/>
            </a:bodyPr>
            <a:lstStyle/>
            <a:p>
              <a:r>
                <a:rPr lang="en-US" altLang="zh-CN" sz="1000" b="1">
                  <a:solidFill>
                    <a:srgbClr val="C00000"/>
                  </a:solidFill>
                </a:rPr>
                <a:t>Alpha 21264 </a:t>
              </a:r>
              <a:r>
                <a:rPr lang="zh-CN" altLang="en-US" sz="1000" b="1">
                  <a:solidFill>
                    <a:srgbClr val="C00000"/>
                  </a:solidFill>
                </a:rPr>
                <a:t>竞赛预测器</a:t>
              </a:r>
            </a:p>
          </p:txBody>
        </p:sp>
        <p:sp>
          <p:nvSpPr>
            <p:cNvPr id="189487" name="TextBox 47"/>
            <p:cNvSpPr txBox="1">
              <a:spLocks noChangeArrowheads="1"/>
            </p:cNvSpPr>
            <p:nvPr/>
          </p:nvSpPr>
          <p:spPr bwMode="auto">
            <a:xfrm>
              <a:off x="5236385" y="3342028"/>
              <a:ext cx="963454" cy="246221"/>
            </a:xfrm>
            <a:prstGeom prst="rect">
              <a:avLst/>
            </a:prstGeom>
            <a:noFill/>
            <a:ln w="9525">
              <a:noFill/>
              <a:miter lim="800000"/>
              <a:headEnd/>
              <a:tailEnd/>
            </a:ln>
          </p:spPr>
          <p:txBody>
            <a:bodyPr>
              <a:spAutoFit/>
            </a:bodyPr>
            <a:lstStyle/>
            <a:p>
              <a:r>
                <a:rPr lang="zh-CN" altLang="en-US" sz="1000">
                  <a:solidFill>
                    <a:srgbClr val="C00000"/>
                  </a:solidFill>
                </a:rPr>
                <a:t>局部预测器</a:t>
              </a:r>
            </a:p>
          </p:txBody>
        </p:sp>
        <p:sp>
          <p:nvSpPr>
            <p:cNvPr id="189488" name="TextBox 48"/>
            <p:cNvSpPr txBox="1">
              <a:spLocks noChangeArrowheads="1"/>
            </p:cNvSpPr>
            <p:nvPr/>
          </p:nvSpPr>
          <p:spPr bwMode="auto">
            <a:xfrm>
              <a:off x="2062654" y="5578820"/>
              <a:ext cx="963454" cy="246221"/>
            </a:xfrm>
            <a:prstGeom prst="rect">
              <a:avLst/>
            </a:prstGeom>
            <a:noFill/>
            <a:ln w="9525">
              <a:noFill/>
              <a:miter lim="800000"/>
              <a:headEnd/>
              <a:tailEnd/>
            </a:ln>
          </p:spPr>
          <p:txBody>
            <a:bodyPr>
              <a:spAutoFit/>
            </a:bodyPr>
            <a:lstStyle/>
            <a:p>
              <a:r>
                <a:rPr lang="zh-CN" altLang="en-US" sz="1000">
                  <a:solidFill>
                    <a:srgbClr val="C00000"/>
                  </a:solidFill>
                </a:rPr>
                <a:t>选择器</a:t>
              </a:r>
            </a:p>
          </p:txBody>
        </p:sp>
      </p:grpSp>
    </p:spTree>
    <p:extLst>
      <p:ext uri="{BB962C8B-B14F-4D97-AF65-F5344CB8AC3E}">
        <p14:creationId xmlns:p14="http://schemas.microsoft.com/office/powerpoint/2010/main" val="3125523071"/>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标题 1"/>
          <p:cNvSpPr>
            <a:spLocks noGrp="1"/>
          </p:cNvSpPr>
          <p:nvPr>
            <p:ph type="title"/>
          </p:nvPr>
        </p:nvSpPr>
        <p:spPr/>
        <p:txBody>
          <a:bodyPr/>
          <a:lstStyle/>
          <a:p>
            <a:r>
              <a:rPr lang="zh-CN" altLang="en-US" smtClean="0"/>
              <a:t>选择器状态转移图</a:t>
            </a:r>
            <a:endParaRPr lang="zh-CN" altLang="en-US"/>
          </a:p>
        </p:txBody>
      </p:sp>
      <p:grpSp>
        <p:nvGrpSpPr>
          <p:cNvPr id="180229" name="组合 74"/>
          <p:cNvGrpSpPr>
            <a:grpSpLocks/>
          </p:cNvGrpSpPr>
          <p:nvPr/>
        </p:nvGrpSpPr>
        <p:grpSpPr bwMode="auto">
          <a:xfrm>
            <a:off x="1835150" y="1268413"/>
            <a:ext cx="4851400" cy="4279900"/>
            <a:chOff x="1835696" y="1268760"/>
            <a:chExt cx="4850992" cy="4280153"/>
          </a:xfrm>
        </p:grpSpPr>
        <p:sp>
          <p:nvSpPr>
            <p:cNvPr id="180233" name="椭圆 5"/>
            <p:cNvSpPr>
              <a:spLocks noChangeArrowheads="1"/>
            </p:cNvSpPr>
            <p:nvPr/>
          </p:nvSpPr>
          <p:spPr bwMode="auto">
            <a:xfrm>
              <a:off x="1835696" y="2028285"/>
              <a:ext cx="1656184" cy="936104"/>
            </a:xfrm>
            <a:prstGeom prst="ellipse">
              <a:avLst/>
            </a:prstGeom>
            <a:solidFill>
              <a:srgbClr val="00B8FF"/>
            </a:solidFill>
            <a:ln w="9525" algn="ctr">
              <a:solidFill>
                <a:schemeClr val="tx1"/>
              </a:solidFill>
              <a:round/>
              <a:headEnd/>
              <a:tailEnd/>
            </a:ln>
          </p:spPr>
          <p:txBody>
            <a:bodyPr/>
            <a:lstStyle/>
            <a:p>
              <a:pPr>
                <a:buClr>
                  <a:srgbClr val="000000"/>
                </a:buClr>
                <a:buSzPct val="100000"/>
                <a:buFont typeface="Times New Roman" pitchFamily="18" charset="0"/>
                <a:buNone/>
              </a:pPr>
              <a:endParaRPr lang="zh-CN" altLang="en-US"/>
            </a:p>
          </p:txBody>
        </p:sp>
        <p:sp>
          <p:nvSpPr>
            <p:cNvPr id="180234" name="椭圆 6"/>
            <p:cNvSpPr>
              <a:spLocks noChangeArrowheads="1"/>
            </p:cNvSpPr>
            <p:nvPr/>
          </p:nvSpPr>
          <p:spPr bwMode="auto">
            <a:xfrm>
              <a:off x="4837812" y="2023444"/>
              <a:ext cx="1656184" cy="936104"/>
            </a:xfrm>
            <a:prstGeom prst="ellipse">
              <a:avLst/>
            </a:prstGeom>
            <a:solidFill>
              <a:srgbClr val="00B8FF"/>
            </a:solidFill>
            <a:ln w="9525" algn="ctr">
              <a:solidFill>
                <a:schemeClr val="tx1"/>
              </a:solidFill>
              <a:round/>
              <a:headEnd/>
              <a:tailEnd/>
            </a:ln>
          </p:spPr>
          <p:txBody>
            <a:bodyPr/>
            <a:lstStyle/>
            <a:p>
              <a:pPr>
                <a:buClr>
                  <a:srgbClr val="000000"/>
                </a:buClr>
                <a:buSzPct val="100000"/>
                <a:buFont typeface="Times New Roman" pitchFamily="18" charset="0"/>
                <a:buNone/>
              </a:pPr>
              <a:endParaRPr lang="zh-CN" altLang="en-US"/>
            </a:p>
          </p:txBody>
        </p:sp>
        <p:sp>
          <p:nvSpPr>
            <p:cNvPr id="180235" name="椭圆 7"/>
            <p:cNvSpPr>
              <a:spLocks noChangeArrowheads="1"/>
            </p:cNvSpPr>
            <p:nvPr/>
          </p:nvSpPr>
          <p:spPr bwMode="auto">
            <a:xfrm>
              <a:off x="1835696" y="3900493"/>
              <a:ext cx="1656184" cy="936104"/>
            </a:xfrm>
            <a:prstGeom prst="ellipse">
              <a:avLst/>
            </a:prstGeom>
            <a:solidFill>
              <a:srgbClr val="FFFF00"/>
            </a:solidFill>
            <a:ln w="9525" algn="ctr">
              <a:solidFill>
                <a:schemeClr val="tx1"/>
              </a:solidFill>
              <a:round/>
              <a:headEnd/>
              <a:tailEnd/>
            </a:ln>
          </p:spPr>
          <p:txBody>
            <a:bodyPr/>
            <a:lstStyle/>
            <a:p>
              <a:pPr>
                <a:buClr>
                  <a:srgbClr val="000000"/>
                </a:buClr>
                <a:buSzPct val="100000"/>
                <a:buFont typeface="Times New Roman" pitchFamily="18" charset="0"/>
                <a:buNone/>
              </a:pPr>
              <a:endParaRPr lang="zh-CN" altLang="en-US"/>
            </a:p>
          </p:txBody>
        </p:sp>
        <p:sp>
          <p:nvSpPr>
            <p:cNvPr id="180236" name="椭圆 9"/>
            <p:cNvSpPr>
              <a:spLocks noChangeArrowheads="1"/>
            </p:cNvSpPr>
            <p:nvPr/>
          </p:nvSpPr>
          <p:spPr bwMode="auto">
            <a:xfrm>
              <a:off x="4860032" y="3900493"/>
              <a:ext cx="1656184" cy="936104"/>
            </a:xfrm>
            <a:prstGeom prst="ellipse">
              <a:avLst/>
            </a:prstGeom>
            <a:solidFill>
              <a:srgbClr val="FFFF00"/>
            </a:solidFill>
            <a:ln w="9525" algn="ctr">
              <a:solidFill>
                <a:schemeClr val="tx1"/>
              </a:solidFill>
              <a:round/>
              <a:headEnd/>
              <a:tailEnd/>
            </a:ln>
          </p:spPr>
          <p:txBody>
            <a:bodyPr/>
            <a:lstStyle/>
            <a:p>
              <a:pPr>
                <a:buClr>
                  <a:srgbClr val="000000"/>
                </a:buClr>
                <a:buSzPct val="100000"/>
                <a:buFont typeface="Times New Roman" pitchFamily="18" charset="0"/>
                <a:buNone/>
              </a:pPr>
              <a:endParaRPr lang="zh-CN" altLang="en-US"/>
            </a:p>
          </p:txBody>
        </p:sp>
        <p:cxnSp>
          <p:nvCxnSpPr>
            <p:cNvPr id="180237" name="曲线连接符 11"/>
            <p:cNvCxnSpPr>
              <a:cxnSpLocks noChangeShapeType="1"/>
              <a:stCxn id="180233" idx="1"/>
              <a:endCxn id="180233" idx="7"/>
            </p:cNvCxnSpPr>
            <p:nvPr/>
          </p:nvCxnSpPr>
          <p:spPr bwMode="auto">
            <a:xfrm rot="5400000" flipH="1" flipV="1">
              <a:off x="2663788" y="1579825"/>
              <a:ext cx="12700" cy="1171098"/>
            </a:xfrm>
            <a:prstGeom prst="curvedConnector3">
              <a:avLst>
                <a:gd name="adj1" fmla="val 4967440"/>
              </a:avLst>
            </a:prstGeom>
            <a:noFill/>
            <a:ln w="9525" algn="ctr">
              <a:solidFill>
                <a:schemeClr val="tx1"/>
              </a:solidFill>
              <a:round/>
              <a:headEnd/>
              <a:tailEnd type="triangle" w="med" len="med"/>
            </a:ln>
          </p:spPr>
        </p:cxnSp>
        <p:cxnSp>
          <p:nvCxnSpPr>
            <p:cNvPr id="180238" name="曲线连接符 20"/>
            <p:cNvCxnSpPr>
              <a:cxnSpLocks noChangeShapeType="1"/>
              <a:stCxn id="180234" idx="1"/>
              <a:endCxn id="180234" idx="7"/>
            </p:cNvCxnSpPr>
            <p:nvPr/>
          </p:nvCxnSpPr>
          <p:spPr bwMode="auto">
            <a:xfrm rot="5400000" flipH="1" flipV="1">
              <a:off x="5665904" y="1574984"/>
              <a:ext cx="12700" cy="1171098"/>
            </a:xfrm>
            <a:prstGeom prst="curvedConnector3">
              <a:avLst>
                <a:gd name="adj1" fmla="val 4535440"/>
              </a:avLst>
            </a:prstGeom>
            <a:noFill/>
            <a:ln w="9525" algn="ctr">
              <a:solidFill>
                <a:schemeClr val="tx1"/>
              </a:solidFill>
              <a:round/>
              <a:headEnd/>
              <a:tailEnd type="triangle" w="med" len="med"/>
            </a:ln>
          </p:spPr>
        </p:cxnSp>
        <p:cxnSp>
          <p:nvCxnSpPr>
            <p:cNvPr id="180239" name="曲线连接符 23"/>
            <p:cNvCxnSpPr>
              <a:cxnSpLocks noChangeShapeType="1"/>
              <a:stCxn id="180235" idx="3"/>
              <a:endCxn id="180235" idx="5"/>
            </p:cNvCxnSpPr>
            <p:nvPr/>
          </p:nvCxnSpPr>
          <p:spPr bwMode="auto">
            <a:xfrm rot="16200000" flipH="1">
              <a:off x="2663788" y="4113959"/>
              <a:ext cx="12700" cy="1171098"/>
            </a:xfrm>
            <a:prstGeom prst="curvedConnector3">
              <a:avLst>
                <a:gd name="adj1" fmla="val 4103440"/>
              </a:avLst>
            </a:prstGeom>
            <a:noFill/>
            <a:ln w="9525" algn="ctr">
              <a:solidFill>
                <a:schemeClr val="tx1"/>
              </a:solidFill>
              <a:round/>
              <a:headEnd/>
              <a:tailEnd type="triangle" w="med" len="med"/>
            </a:ln>
          </p:spPr>
        </p:cxnSp>
        <p:cxnSp>
          <p:nvCxnSpPr>
            <p:cNvPr id="180240" name="直接箭头连接符 29"/>
            <p:cNvCxnSpPr>
              <a:cxnSpLocks noChangeShapeType="1"/>
              <a:stCxn id="180235" idx="7"/>
              <a:endCxn id="180236" idx="1"/>
            </p:cNvCxnSpPr>
            <p:nvPr/>
          </p:nvCxnSpPr>
          <p:spPr bwMode="auto">
            <a:xfrm>
              <a:off x="3249337" y="4037582"/>
              <a:ext cx="1853238" cy="0"/>
            </a:xfrm>
            <a:prstGeom prst="straightConnector1">
              <a:avLst/>
            </a:prstGeom>
            <a:noFill/>
            <a:ln w="9525" algn="ctr">
              <a:solidFill>
                <a:schemeClr val="tx1"/>
              </a:solidFill>
              <a:round/>
              <a:headEnd/>
              <a:tailEnd type="triangle" w="med" len="med"/>
            </a:ln>
          </p:spPr>
        </p:cxnSp>
        <p:cxnSp>
          <p:nvCxnSpPr>
            <p:cNvPr id="180241" name="直接箭头连接符 31"/>
            <p:cNvCxnSpPr>
              <a:cxnSpLocks noChangeShapeType="1"/>
              <a:stCxn id="180236" idx="3"/>
              <a:endCxn id="180235" idx="5"/>
            </p:cNvCxnSpPr>
            <p:nvPr/>
          </p:nvCxnSpPr>
          <p:spPr bwMode="auto">
            <a:xfrm flipH="1">
              <a:off x="3249337" y="4699508"/>
              <a:ext cx="1853238" cy="0"/>
            </a:xfrm>
            <a:prstGeom prst="straightConnector1">
              <a:avLst/>
            </a:prstGeom>
            <a:noFill/>
            <a:ln w="9525" algn="ctr">
              <a:solidFill>
                <a:schemeClr val="tx1"/>
              </a:solidFill>
              <a:round/>
              <a:headEnd/>
              <a:tailEnd type="triangle" w="med" len="med"/>
            </a:ln>
          </p:spPr>
        </p:cxnSp>
        <p:cxnSp>
          <p:nvCxnSpPr>
            <p:cNvPr id="180242" name="直接箭头连接符 42"/>
            <p:cNvCxnSpPr>
              <a:cxnSpLocks noChangeShapeType="1"/>
              <a:stCxn id="180234" idx="3"/>
              <a:endCxn id="180236" idx="1"/>
            </p:cNvCxnSpPr>
            <p:nvPr/>
          </p:nvCxnSpPr>
          <p:spPr bwMode="auto">
            <a:xfrm>
              <a:off x="5080355" y="2822459"/>
              <a:ext cx="22220" cy="1215123"/>
            </a:xfrm>
            <a:prstGeom prst="straightConnector1">
              <a:avLst/>
            </a:prstGeom>
            <a:noFill/>
            <a:ln w="9525" algn="ctr">
              <a:solidFill>
                <a:schemeClr val="tx1"/>
              </a:solidFill>
              <a:round/>
              <a:headEnd/>
              <a:tailEnd type="triangle" w="med" len="med"/>
            </a:ln>
          </p:spPr>
        </p:cxnSp>
        <p:cxnSp>
          <p:nvCxnSpPr>
            <p:cNvPr id="180243" name="直接箭头连接符 44"/>
            <p:cNvCxnSpPr>
              <a:cxnSpLocks noChangeShapeType="1"/>
              <a:stCxn id="180236" idx="7"/>
              <a:endCxn id="180234" idx="5"/>
            </p:cNvCxnSpPr>
            <p:nvPr/>
          </p:nvCxnSpPr>
          <p:spPr bwMode="auto">
            <a:xfrm flipH="1" flipV="1">
              <a:off x="6251453" y="2822459"/>
              <a:ext cx="22220" cy="1215123"/>
            </a:xfrm>
            <a:prstGeom prst="straightConnector1">
              <a:avLst/>
            </a:prstGeom>
            <a:noFill/>
            <a:ln w="9525" algn="ctr">
              <a:solidFill>
                <a:schemeClr val="tx1"/>
              </a:solidFill>
              <a:round/>
              <a:headEnd/>
              <a:tailEnd type="triangle" w="med" len="med"/>
            </a:ln>
          </p:spPr>
        </p:cxnSp>
        <p:cxnSp>
          <p:nvCxnSpPr>
            <p:cNvPr id="180244" name="直接箭头连接符 49"/>
            <p:cNvCxnSpPr>
              <a:cxnSpLocks noChangeShapeType="1"/>
              <a:stCxn id="180233" idx="7"/>
              <a:endCxn id="180234" idx="1"/>
            </p:cNvCxnSpPr>
            <p:nvPr/>
          </p:nvCxnSpPr>
          <p:spPr bwMode="auto">
            <a:xfrm flipV="1">
              <a:off x="3249337" y="2160533"/>
              <a:ext cx="1831018" cy="4841"/>
            </a:xfrm>
            <a:prstGeom prst="straightConnector1">
              <a:avLst/>
            </a:prstGeom>
            <a:noFill/>
            <a:ln w="9525" algn="ctr">
              <a:solidFill>
                <a:schemeClr val="tx1"/>
              </a:solidFill>
              <a:round/>
              <a:headEnd/>
              <a:tailEnd type="triangle" w="med" len="med"/>
            </a:ln>
          </p:spPr>
        </p:cxnSp>
        <p:cxnSp>
          <p:nvCxnSpPr>
            <p:cNvPr id="180245" name="直接箭头连接符 51"/>
            <p:cNvCxnSpPr>
              <a:cxnSpLocks noChangeShapeType="1"/>
              <a:endCxn id="180233" idx="5"/>
            </p:cNvCxnSpPr>
            <p:nvPr/>
          </p:nvCxnSpPr>
          <p:spPr bwMode="auto">
            <a:xfrm flipH="1" flipV="1">
              <a:off x="3249337" y="2827300"/>
              <a:ext cx="1831018" cy="6349"/>
            </a:xfrm>
            <a:prstGeom prst="straightConnector1">
              <a:avLst/>
            </a:prstGeom>
            <a:noFill/>
            <a:ln w="9525" algn="ctr">
              <a:solidFill>
                <a:schemeClr val="tx1"/>
              </a:solidFill>
              <a:round/>
              <a:headEnd/>
              <a:tailEnd type="triangle" w="med" len="med"/>
            </a:ln>
          </p:spPr>
        </p:cxnSp>
        <p:sp>
          <p:nvSpPr>
            <p:cNvPr id="180246" name="文本框 55"/>
            <p:cNvSpPr txBox="1">
              <a:spLocks noChangeArrowheads="1"/>
            </p:cNvSpPr>
            <p:nvPr/>
          </p:nvSpPr>
          <p:spPr bwMode="auto">
            <a:xfrm>
              <a:off x="4715698" y="3304684"/>
              <a:ext cx="492291" cy="307777"/>
            </a:xfrm>
            <a:prstGeom prst="rect">
              <a:avLst/>
            </a:prstGeom>
            <a:noFill/>
            <a:ln w="9525">
              <a:noFill/>
              <a:miter lim="800000"/>
              <a:headEnd/>
              <a:tailEnd/>
            </a:ln>
          </p:spPr>
          <p:txBody>
            <a:bodyPr wrap="square">
              <a:spAutoFit/>
            </a:bodyPr>
            <a:lstStyle/>
            <a:p>
              <a:r>
                <a:rPr lang="en-US" altLang="zh-CN" sz="1400" dirty="0">
                  <a:solidFill>
                    <a:schemeClr val="tx1"/>
                  </a:solidFill>
                </a:rPr>
                <a:t>0/1</a:t>
              </a:r>
              <a:endParaRPr lang="zh-CN" altLang="en-US" sz="1400" dirty="0">
                <a:solidFill>
                  <a:schemeClr val="tx1"/>
                </a:solidFill>
              </a:endParaRPr>
            </a:p>
          </p:txBody>
        </p:sp>
        <p:sp>
          <p:nvSpPr>
            <p:cNvPr id="180247" name="文本框 57"/>
            <p:cNvSpPr txBox="1">
              <a:spLocks noChangeArrowheads="1"/>
            </p:cNvSpPr>
            <p:nvPr/>
          </p:nvSpPr>
          <p:spPr bwMode="auto">
            <a:xfrm>
              <a:off x="5378394" y="1330568"/>
              <a:ext cx="868459" cy="276999"/>
            </a:xfrm>
            <a:prstGeom prst="rect">
              <a:avLst/>
            </a:prstGeom>
            <a:noFill/>
            <a:ln w="9525">
              <a:noFill/>
              <a:miter lim="800000"/>
              <a:headEnd/>
              <a:tailEnd/>
            </a:ln>
          </p:spPr>
          <p:txBody>
            <a:bodyPr>
              <a:spAutoFit/>
            </a:bodyPr>
            <a:lstStyle/>
            <a:p>
              <a:r>
                <a:rPr lang="en-US" altLang="zh-CN" sz="1200">
                  <a:solidFill>
                    <a:schemeClr val="tx1"/>
                  </a:solidFill>
                </a:rPr>
                <a:t>0/0, 1/1</a:t>
              </a:r>
              <a:endParaRPr lang="zh-CN" altLang="en-US" sz="1200">
                <a:solidFill>
                  <a:schemeClr val="tx1"/>
                </a:solidFill>
              </a:endParaRPr>
            </a:p>
          </p:txBody>
        </p:sp>
        <p:sp>
          <p:nvSpPr>
            <p:cNvPr id="180248" name="文本框 58"/>
            <p:cNvSpPr txBox="1">
              <a:spLocks noChangeArrowheads="1"/>
            </p:cNvSpPr>
            <p:nvPr/>
          </p:nvSpPr>
          <p:spPr bwMode="auto">
            <a:xfrm>
              <a:off x="2084590" y="1268760"/>
              <a:ext cx="975242" cy="276999"/>
            </a:xfrm>
            <a:prstGeom prst="rect">
              <a:avLst/>
            </a:prstGeom>
            <a:noFill/>
            <a:ln w="9525">
              <a:noFill/>
              <a:miter lim="800000"/>
              <a:headEnd/>
              <a:tailEnd/>
            </a:ln>
          </p:spPr>
          <p:txBody>
            <a:bodyPr>
              <a:spAutoFit/>
            </a:bodyPr>
            <a:lstStyle/>
            <a:p>
              <a:r>
                <a:rPr lang="en-US" altLang="zh-CN" sz="1200">
                  <a:solidFill>
                    <a:schemeClr val="tx1"/>
                  </a:solidFill>
                </a:rPr>
                <a:t>0/0, 1/0, 1/1</a:t>
              </a:r>
              <a:endParaRPr lang="zh-CN" altLang="en-US" sz="1200">
                <a:solidFill>
                  <a:schemeClr val="tx1"/>
                </a:solidFill>
              </a:endParaRPr>
            </a:p>
          </p:txBody>
        </p:sp>
        <p:sp>
          <p:nvSpPr>
            <p:cNvPr id="180249" name="文本框 64"/>
            <p:cNvSpPr txBox="1">
              <a:spLocks noChangeArrowheads="1"/>
            </p:cNvSpPr>
            <p:nvPr/>
          </p:nvSpPr>
          <p:spPr bwMode="auto">
            <a:xfrm>
              <a:off x="5356650" y="5239891"/>
              <a:ext cx="868459" cy="276999"/>
            </a:xfrm>
            <a:prstGeom prst="rect">
              <a:avLst/>
            </a:prstGeom>
            <a:noFill/>
            <a:ln w="9525">
              <a:noFill/>
              <a:miter lim="800000"/>
              <a:headEnd/>
              <a:tailEnd/>
            </a:ln>
          </p:spPr>
          <p:txBody>
            <a:bodyPr>
              <a:spAutoFit/>
            </a:bodyPr>
            <a:lstStyle/>
            <a:p>
              <a:r>
                <a:rPr lang="en-US" altLang="zh-CN" sz="1200">
                  <a:solidFill>
                    <a:schemeClr val="tx1"/>
                  </a:solidFill>
                </a:rPr>
                <a:t>0/0, 1/1</a:t>
              </a:r>
              <a:endParaRPr lang="zh-CN" altLang="en-US" sz="1200">
                <a:solidFill>
                  <a:schemeClr val="tx1"/>
                </a:solidFill>
              </a:endParaRPr>
            </a:p>
          </p:txBody>
        </p:sp>
        <p:cxnSp>
          <p:nvCxnSpPr>
            <p:cNvPr id="180250" name="曲线连接符 66"/>
            <p:cNvCxnSpPr>
              <a:cxnSpLocks noChangeShapeType="1"/>
              <a:stCxn id="180236" idx="3"/>
              <a:endCxn id="180236" idx="5"/>
            </p:cNvCxnSpPr>
            <p:nvPr/>
          </p:nvCxnSpPr>
          <p:spPr bwMode="auto">
            <a:xfrm rot="16200000" flipH="1">
              <a:off x="5688124" y="4113959"/>
              <a:ext cx="12700" cy="1171098"/>
            </a:xfrm>
            <a:prstGeom prst="curvedConnector3">
              <a:avLst>
                <a:gd name="adj1" fmla="val 4247440"/>
              </a:avLst>
            </a:prstGeom>
            <a:noFill/>
            <a:ln w="9525" algn="ctr">
              <a:solidFill>
                <a:schemeClr val="tx1"/>
              </a:solidFill>
              <a:round/>
              <a:headEnd/>
              <a:tailEnd type="triangle" w="med" len="med"/>
            </a:ln>
          </p:spPr>
        </p:cxnSp>
        <p:sp>
          <p:nvSpPr>
            <p:cNvPr id="180251" name="文本框 68"/>
            <p:cNvSpPr txBox="1">
              <a:spLocks noChangeArrowheads="1"/>
            </p:cNvSpPr>
            <p:nvPr/>
          </p:nvSpPr>
          <p:spPr bwMode="auto">
            <a:xfrm>
              <a:off x="2084589" y="5271914"/>
              <a:ext cx="975242" cy="276999"/>
            </a:xfrm>
            <a:prstGeom prst="rect">
              <a:avLst/>
            </a:prstGeom>
            <a:noFill/>
            <a:ln w="9525">
              <a:noFill/>
              <a:miter lim="800000"/>
              <a:headEnd/>
              <a:tailEnd/>
            </a:ln>
          </p:spPr>
          <p:txBody>
            <a:bodyPr>
              <a:spAutoFit/>
            </a:bodyPr>
            <a:lstStyle/>
            <a:p>
              <a:r>
                <a:rPr lang="en-US" altLang="zh-CN" sz="1200">
                  <a:solidFill>
                    <a:schemeClr val="tx1"/>
                  </a:solidFill>
                </a:rPr>
                <a:t>0/0, 0/1, 1/1</a:t>
              </a:r>
              <a:endParaRPr lang="zh-CN" altLang="en-US" sz="1200">
                <a:solidFill>
                  <a:schemeClr val="tx1"/>
                </a:solidFill>
              </a:endParaRPr>
            </a:p>
          </p:txBody>
        </p:sp>
        <p:sp>
          <p:nvSpPr>
            <p:cNvPr id="180252" name="文本框 69"/>
            <p:cNvSpPr txBox="1">
              <a:spLocks noChangeArrowheads="1"/>
            </p:cNvSpPr>
            <p:nvPr/>
          </p:nvSpPr>
          <p:spPr bwMode="auto">
            <a:xfrm>
              <a:off x="3851920" y="2820373"/>
              <a:ext cx="572876" cy="307777"/>
            </a:xfrm>
            <a:prstGeom prst="rect">
              <a:avLst/>
            </a:prstGeom>
            <a:noFill/>
            <a:ln w="9525">
              <a:noFill/>
              <a:miter lim="800000"/>
              <a:headEnd/>
              <a:tailEnd/>
            </a:ln>
          </p:spPr>
          <p:txBody>
            <a:bodyPr wrap="square">
              <a:spAutoFit/>
            </a:bodyPr>
            <a:lstStyle/>
            <a:p>
              <a:r>
                <a:rPr lang="en-US" altLang="zh-CN" sz="1400">
                  <a:solidFill>
                    <a:schemeClr val="tx1"/>
                  </a:solidFill>
                </a:rPr>
                <a:t>1/0</a:t>
              </a:r>
              <a:endParaRPr lang="zh-CN" altLang="en-US" sz="1400">
                <a:solidFill>
                  <a:schemeClr val="tx1"/>
                </a:solidFill>
              </a:endParaRPr>
            </a:p>
          </p:txBody>
        </p:sp>
        <p:sp>
          <p:nvSpPr>
            <p:cNvPr id="180253" name="文本框 70"/>
            <p:cNvSpPr txBox="1">
              <a:spLocks noChangeArrowheads="1"/>
            </p:cNvSpPr>
            <p:nvPr/>
          </p:nvSpPr>
          <p:spPr bwMode="auto">
            <a:xfrm>
              <a:off x="3849611" y="3804123"/>
              <a:ext cx="563336" cy="307777"/>
            </a:xfrm>
            <a:prstGeom prst="rect">
              <a:avLst/>
            </a:prstGeom>
            <a:noFill/>
            <a:ln w="9525">
              <a:noFill/>
              <a:miter lim="800000"/>
              <a:headEnd/>
              <a:tailEnd/>
            </a:ln>
          </p:spPr>
          <p:txBody>
            <a:bodyPr wrap="square">
              <a:spAutoFit/>
            </a:bodyPr>
            <a:lstStyle/>
            <a:p>
              <a:r>
                <a:rPr lang="en-US" altLang="zh-CN" sz="1400" dirty="0">
                  <a:solidFill>
                    <a:schemeClr val="tx1"/>
                  </a:solidFill>
                </a:rPr>
                <a:t>1/0</a:t>
              </a:r>
              <a:endParaRPr lang="zh-CN" altLang="en-US" sz="1400" dirty="0">
                <a:solidFill>
                  <a:schemeClr val="tx1"/>
                </a:solidFill>
              </a:endParaRPr>
            </a:p>
          </p:txBody>
        </p:sp>
        <p:sp>
          <p:nvSpPr>
            <p:cNvPr id="180254" name="文本框 71"/>
            <p:cNvSpPr txBox="1">
              <a:spLocks noChangeArrowheads="1"/>
            </p:cNvSpPr>
            <p:nvPr/>
          </p:nvSpPr>
          <p:spPr bwMode="auto">
            <a:xfrm>
              <a:off x="3860190" y="4713555"/>
              <a:ext cx="564607" cy="307777"/>
            </a:xfrm>
            <a:prstGeom prst="rect">
              <a:avLst/>
            </a:prstGeom>
            <a:noFill/>
            <a:ln w="9525">
              <a:noFill/>
              <a:miter lim="800000"/>
              <a:headEnd/>
              <a:tailEnd/>
            </a:ln>
          </p:spPr>
          <p:txBody>
            <a:bodyPr wrap="square">
              <a:spAutoFit/>
            </a:bodyPr>
            <a:lstStyle/>
            <a:p>
              <a:r>
                <a:rPr lang="en-US" altLang="zh-CN" sz="1400" dirty="0">
                  <a:solidFill>
                    <a:schemeClr val="tx1"/>
                  </a:solidFill>
                </a:rPr>
                <a:t>0/1</a:t>
              </a:r>
              <a:endParaRPr lang="zh-CN" altLang="en-US" sz="1400" dirty="0">
                <a:solidFill>
                  <a:schemeClr val="tx1"/>
                </a:solidFill>
              </a:endParaRPr>
            </a:p>
          </p:txBody>
        </p:sp>
        <p:sp>
          <p:nvSpPr>
            <p:cNvPr id="180255" name="文本框 72"/>
            <p:cNvSpPr txBox="1">
              <a:spLocks noChangeArrowheads="1"/>
            </p:cNvSpPr>
            <p:nvPr/>
          </p:nvSpPr>
          <p:spPr bwMode="auto">
            <a:xfrm>
              <a:off x="3849612" y="1930458"/>
              <a:ext cx="563336" cy="307777"/>
            </a:xfrm>
            <a:prstGeom prst="rect">
              <a:avLst/>
            </a:prstGeom>
            <a:noFill/>
            <a:ln w="9525">
              <a:noFill/>
              <a:miter lim="800000"/>
              <a:headEnd/>
              <a:tailEnd/>
            </a:ln>
          </p:spPr>
          <p:txBody>
            <a:bodyPr wrap="square">
              <a:spAutoFit/>
            </a:bodyPr>
            <a:lstStyle/>
            <a:p>
              <a:r>
                <a:rPr lang="en-US" altLang="zh-CN" sz="1400" dirty="0">
                  <a:solidFill>
                    <a:schemeClr val="tx1"/>
                  </a:solidFill>
                </a:rPr>
                <a:t>0/1</a:t>
              </a:r>
              <a:endParaRPr lang="zh-CN" altLang="en-US" sz="1400" dirty="0">
                <a:solidFill>
                  <a:schemeClr val="tx1"/>
                </a:solidFill>
              </a:endParaRPr>
            </a:p>
          </p:txBody>
        </p:sp>
        <p:sp>
          <p:nvSpPr>
            <p:cNvPr id="180256" name="文本框 73"/>
            <p:cNvSpPr txBox="1">
              <a:spLocks noChangeArrowheads="1"/>
            </p:cNvSpPr>
            <p:nvPr/>
          </p:nvSpPr>
          <p:spPr bwMode="auto">
            <a:xfrm>
              <a:off x="6113603" y="3278147"/>
              <a:ext cx="573085" cy="307795"/>
            </a:xfrm>
            <a:prstGeom prst="rect">
              <a:avLst/>
            </a:prstGeom>
            <a:noFill/>
            <a:ln w="9525">
              <a:noFill/>
              <a:miter lim="800000"/>
              <a:headEnd/>
              <a:tailEnd/>
            </a:ln>
          </p:spPr>
          <p:txBody>
            <a:bodyPr wrap="square">
              <a:spAutoFit/>
            </a:bodyPr>
            <a:lstStyle/>
            <a:p>
              <a:r>
                <a:rPr lang="en-US" altLang="zh-CN" sz="1400" dirty="0">
                  <a:solidFill>
                    <a:schemeClr val="tx1"/>
                  </a:solidFill>
                </a:rPr>
                <a:t>1/0</a:t>
              </a:r>
              <a:endParaRPr lang="zh-CN" altLang="en-US" sz="1400" dirty="0">
                <a:solidFill>
                  <a:schemeClr val="tx1"/>
                </a:solidFill>
              </a:endParaRPr>
            </a:p>
          </p:txBody>
        </p:sp>
      </p:grpSp>
      <p:cxnSp>
        <p:nvCxnSpPr>
          <p:cNvPr id="180230" name="直接连接符 2"/>
          <p:cNvCxnSpPr>
            <a:cxnSpLocks noChangeShapeType="1"/>
          </p:cNvCxnSpPr>
          <p:nvPr/>
        </p:nvCxnSpPr>
        <p:spPr bwMode="auto">
          <a:xfrm>
            <a:off x="908050" y="3429000"/>
            <a:ext cx="7056438" cy="0"/>
          </a:xfrm>
          <a:prstGeom prst="line">
            <a:avLst/>
          </a:prstGeom>
          <a:noFill/>
          <a:ln w="9525" algn="ctr">
            <a:solidFill>
              <a:schemeClr val="tx1"/>
            </a:solidFill>
            <a:prstDash val="dash"/>
            <a:round/>
            <a:headEnd/>
            <a:tailEnd/>
          </a:ln>
        </p:spPr>
      </p:cxnSp>
      <p:sp>
        <p:nvSpPr>
          <p:cNvPr id="180231" name="文本框 3"/>
          <p:cNvSpPr txBox="1">
            <a:spLocks noChangeArrowheads="1"/>
          </p:cNvSpPr>
          <p:nvPr/>
        </p:nvSpPr>
        <p:spPr bwMode="auto">
          <a:xfrm>
            <a:off x="6764338" y="2062163"/>
            <a:ext cx="1582737" cy="646112"/>
          </a:xfrm>
          <a:prstGeom prst="rect">
            <a:avLst/>
          </a:prstGeom>
          <a:noFill/>
          <a:ln w="9525">
            <a:noFill/>
            <a:miter lim="800000"/>
            <a:headEnd/>
            <a:tailEnd/>
          </a:ln>
        </p:spPr>
        <p:txBody>
          <a:bodyPr>
            <a:spAutoFit/>
          </a:bodyPr>
          <a:lstStyle/>
          <a:p>
            <a:r>
              <a:rPr lang="zh-CN" altLang="en-US" dirty="0">
                <a:solidFill>
                  <a:schemeClr val="tx1"/>
                </a:solidFill>
              </a:rPr>
              <a:t>选择局部预测器预测</a:t>
            </a:r>
            <a:r>
              <a:rPr lang="zh-CN" altLang="en-US" dirty="0" smtClean="0">
                <a:solidFill>
                  <a:schemeClr val="tx1"/>
                </a:solidFill>
              </a:rPr>
              <a:t>结果</a:t>
            </a:r>
            <a:endParaRPr lang="zh-CN" altLang="en-US" dirty="0"/>
          </a:p>
        </p:txBody>
      </p:sp>
      <p:sp>
        <p:nvSpPr>
          <p:cNvPr id="180232" name="文本框 32"/>
          <p:cNvSpPr txBox="1">
            <a:spLocks noChangeArrowheads="1"/>
          </p:cNvSpPr>
          <p:nvPr/>
        </p:nvSpPr>
        <p:spPr bwMode="auto">
          <a:xfrm>
            <a:off x="6875463" y="4149725"/>
            <a:ext cx="1584325" cy="646113"/>
          </a:xfrm>
          <a:prstGeom prst="rect">
            <a:avLst/>
          </a:prstGeom>
          <a:noFill/>
          <a:ln w="9525">
            <a:noFill/>
            <a:miter lim="800000"/>
            <a:headEnd/>
            <a:tailEnd/>
          </a:ln>
        </p:spPr>
        <p:txBody>
          <a:bodyPr>
            <a:spAutoFit/>
          </a:bodyPr>
          <a:lstStyle/>
          <a:p>
            <a:r>
              <a:rPr lang="zh-CN" altLang="en-US" dirty="0">
                <a:solidFill>
                  <a:schemeClr val="tx1"/>
                </a:solidFill>
              </a:rPr>
              <a:t>选择全局预测器预测</a:t>
            </a:r>
            <a:r>
              <a:rPr lang="zh-CN" altLang="en-US" dirty="0" smtClean="0">
                <a:solidFill>
                  <a:schemeClr val="tx1"/>
                </a:solidFill>
              </a:rPr>
              <a:t>结果</a:t>
            </a:r>
            <a:endParaRPr lang="zh-CN" altLang="en-US" dirty="0"/>
          </a:p>
        </p:txBody>
      </p:sp>
    </p:spTree>
    <p:extLst>
      <p:ext uri="{BB962C8B-B14F-4D97-AF65-F5344CB8AC3E}">
        <p14:creationId xmlns:p14="http://schemas.microsoft.com/office/powerpoint/2010/main" val="721563990"/>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1" name="Text Box 2"/>
          <p:cNvSpPr txBox="1">
            <a:spLocks noChangeArrowheads="1"/>
          </p:cNvSpPr>
          <p:nvPr/>
        </p:nvSpPr>
        <p:spPr bwMode="auto">
          <a:xfrm>
            <a:off x="684213" y="1125538"/>
            <a:ext cx="8270875" cy="5111750"/>
          </a:xfrm>
          <a:prstGeom prst="rect">
            <a:avLst/>
          </a:prstGeom>
          <a:noFill/>
          <a:ln w="9525">
            <a:noFill/>
            <a:round/>
            <a:headEnd/>
            <a:tailEnd/>
          </a:ln>
        </p:spPr>
        <p:txBody>
          <a:bodyPr lIns="90000" tIns="46800" rIns="90000" bIns="46800"/>
          <a:lstStyle/>
          <a:p>
            <a:pPr marL="342900" indent="-341313" algn="ctr" eaLnBrk="1" hangingPunct="1">
              <a:lnSpc>
                <a:spcPct val="90000"/>
              </a:lnSpc>
              <a:spcBef>
                <a:spcPts val="600"/>
              </a:spcBef>
              <a:buSzPct val="60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endParaRPr lang="en-US" altLang="zh-CN" sz="2400">
              <a:solidFill>
                <a:srgbClr val="003399"/>
              </a:solidFill>
            </a:endParaRPr>
          </a:p>
          <a:p>
            <a:pPr marL="342900" indent="-341313" algn="ctr" eaLnBrk="1" hangingPunct="1">
              <a:lnSpc>
                <a:spcPct val="90000"/>
              </a:lnSpc>
              <a:spcBef>
                <a:spcPts val="600"/>
              </a:spcBef>
              <a:buSzPct val="60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endParaRPr lang="en-US" altLang="zh-CN" sz="2400">
              <a:solidFill>
                <a:srgbClr val="003399"/>
              </a:solidFill>
            </a:endParaRPr>
          </a:p>
          <a:p>
            <a:pPr marL="342900" indent="-341313" algn="ctr" eaLnBrk="1" hangingPunct="1">
              <a:lnSpc>
                <a:spcPct val="90000"/>
              </a:lnSpc>
              <a:spcBef>
                <a:spcPts val="600"/>
              </a:spcBef>
              <a:buSzPct val="60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endParaRPr lang="en-US" altLang="zh-CN" sz="2400">
              <a:solidFill>
                <a:srgbClr val="003399"/>
              </a:solidFill>
            </a:endParaRPr>
          </a:p>
          <a:p>
            <a:pPr marL="342900" indent="-341313" algn="ctr" eaLnBrk="1" hangingPunct="1">
              <a:lnSpc>
                <a:spcPct val="90000"/>
              </a:lnSpc>
              <a:spcBef>
                <a:spcPts val="600"/>
              </a:spcBef>
              <a:buSzPct val="60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endParaRPr lang="en-US" altLang="zh-CN" sz="2400">
              <a:solidFill>
                <a:srgbClr val="003399"/>
              </a:solidFill>
            </a:endParaRPr>
          </a:p>
          <a:p>
            <a:pPr marL="342900" indent="-341313" algn="ctr" eaLnBrk="1" hangingPunct="1">
              <a:lnSpc>
                <a:spcPct val="90000"/>
              </a:lnSpc>
              <a:spcBef>
                <a:spcPts val="600"/>
              </a:spcBef>
              <a:buSzPct val="60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endParaRPr lang="en-US" altLang="zh-CN" sz="2400">
              <a:solidFill>
                <a:srgbClr val="003399"/>
              </a:solidFill>
            </a:endParaRPr>
          </a:p>
          <a:p>
            <a:pPr marL="342900" indent="-341313" algn="ctr" eaLnBrk="1" hangingPunct="1">
              <a:lnSpc>
                <a:spcPct val="90000"/>
              </a:lnSpc>
              <a:spcBef>
                <a:spcPts val="600"/>
              </a:spcBef>
              <a:buSzPct val="60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endParaRPr lang="en-US" altLang="zh-CN" sz="2400">
              <a:solidFill>
                <a:srgbClr val="003399"/>
              </a:solidFill>
            </a:endParaRPr>
          </a:p>
          <a:p>
            <a:pPr marL="342900" indent="-341313" algn="ctr" eaLnBrk="1" hangingPunct="1">
              <a:lnSpc>
                <a:spcPct val="90000"/>
              </a:lnSpc>
              <a:spcBef>
                <a:spcPts val="600"/>
              </a:spcBef>
              <a:buSzPct val="60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endParaRPr lang="en-US" altLang="zh-CN" sz="2400">
              <a:solidFill>
                <a:srgbClr val="003399"/>
              </a:solidFill>
            </a:endParaRPr>
          </a:p>
          <a:p>
            <a:pPr marL="342900" indent="-341313" algn="ctr" eaLnBrk="1" hangingPunct="1">
              <a:lnSpc>
                <a:spcPct val="90000"/>
              </a:lnSpc>
              <a:spcBef>
                <a:spcPts val="600"/>
              </a:spcBef>
              <a:buSzPct val="60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endParaRPr lang="en-US" altLang="zh-CN" sz="2400">
              <a:solidFill>
                <a:srgbClr val="003399"/>
              </a:solidFill>
            </a:endParaRPr>
          </a:p>
          <a:p>
            <a:pPr marL="342900" indent="-341313" algn="ctr" eaLnBrk="1" hangingPunct="1">
              <a:lnSpc>
                <a:spcPct val="90000"/>
              </a:lnSpc>
              <a:spcBef>
                <a:spcPts val="600"/>
              </a:spcBef>
              <a:buSzPct val="60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endParaRPr lang="en-US" altLang="zh-CN" sz="2400">
              <a:solidFill>
                <a:srgbClr val="003399"/>
              </a:solidFill>
            </a:endParaRPr>
          </a:p>
          <a:p>
            <a:pPr marL="342900" indent="-341313" algn="ctr" eaLnBrk="1" hangingPunct="1">
              <a:lnSpc>
                <a:spcPct val="90000"/>
              </a:lnSpc>
              <a:spcBef>
                <a:spcPts val="600"/>
              </a:spcBef>
              <a:buSzPct val="60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endParaRPr lang="en-US" altLang="zh-CN" sz="2400">
              <a:solidFill>
                <a:srgbClr val="003399"/>
              </a:solidFill>
            </a:endParaRPr>
          </a:p>
          <a:p>
            <a:pPr marL="342900" indent="-341313" algn="ctr" eaLnBrk="1" hangingPunct="1">
              <a:lnSpc>
                <a:spcPct val="90000"/>
              </a:lnSpc>
              <a:spcBef>
                <a:spcPts val="600"/>
              </a:spcBef>
              <a:buSzPct val="60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endParaRPr lang="en-US" altLang="zh-CN" sz="2400">
              <a:solidFill>
                <a:srgbClr val="003399"/>
              </a:solidFill>
            </a:endParaRPr>
          </a:p>
          <a:p>
            <a:pPr marL="342900" indent="-341313" algn="ctr" eaLnBrk="1" hangingPunct="1">
              <a:lnSpc>
                <a:spcPct val="90000"/>
              </a:lnSpc>
              <a:spcBef>
                <a:spcPts val="600"/>
              </a:spcBef>
              <a:buSzPct val="60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altLang="zh-CN" sz="2400">
                <a:solidFill>
                  <a:srgbClr val="003399"/>
                </a:solidFill>
              </a:rPr>
              <a:t>Branch predictor performance</a:t>
            </a:r>
          </a:p>
        </p:txBody>
      </p:sp>
      <p:pic>
        <p:nvPicPr>
          <p:cNvPr id="181252" name="Picture 3"/>
          <p:cNvPicPr>
            <a:picLocks noChangeAspect="1" noChangeArrowheads="1"/>
          </p:cNvPicPr>
          <p:nvPr/>
        </p:nvPicPr>
        <p:blipFill>
          <a:blip r:embed="rId3"/>
          <a:srcRect/>
          <a:stretch>
            <a:fillRect/>
          </a:stretch>
        </p:blipFill>
        <p:spPr bwMode="auto">
          <a:xfrm>
            <a:off x="390525" y="952500"/>
            <a:ext cx="8362950" cy="4657725"/>
          </a:xfrm>
          <a:prstGeom prst="rect">
            <a:avLst/>
          </a:prstGeom>
          <a:noFill/>
          <a:ln w="9525">
            <a:noFill/>
            <a:round/>
            <a:headEnd/>
            <a:tailEnd/>
          </a:ln>
        </p:spPr>
      </p:pic>
      <p:sp>
        <p:nvSpPr>
          <p:cNvPr id="181253" name="Text Box 4"/>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AD8F8F9-80FD-4F45-AF75-39C49A18E314}"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81254" name="Text Box 5"/>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81255" name="Text Box 6"/>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91DCEC3-9B9D-4254-95ED-8A2048E97E83}"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168</a:t>
            </a:fld>
            <a:endParaRPr lang="zh-CN" altLang="zh-CN" sz="1200">
              <a:solidFill>
                <a:srgbClr val="898989"/>
              </a:solidFill>
            </a:endParaRPr>
          </a:p>
        </p:txBody>
      </p:sp>
      <p:sp>
        <p:nvSpPr>
          <p:cNvPr id="2" name="标题 1"/>
          <p:cNvSpPr>
            <a:spLocks noGrp="1"/>
          </p:cNvSpPr>
          <p:nvPr>
            <p:ph type="title"/>
          </p:nvPr>
        </p:nvSpPr>
        <p:spPr/>
        <p:txBody>
          <a:bodyPr/>
          <a:lstStyle/>
          <a:p>
            <a:r>
              <a:rPr lang="en-AU" altLang="zh-CN" smtClean="0"/>
              <a:t>Branch Prediction Performance</a:t>
            </a:r>
            <a:endParaRPr lang="zh-CN" altLang="en-US" dirty="0"/>
          </a:p>
        </p:txBody>
      </p:sp>
    </p:spTree>
    <p:extLst>
      <p:ext uri="{BB962C8B-B14F-4D97-AF65-F5344CB8AC3E}">
        <p14:creationId xmlns:p14="http://schemas.microsoft.com/office/powerpoint/2010/main" val="342747463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
          <p:cNvSpPr>
            <a:spLocks noGrp="1" noChangeArrowheads="1"/>
          </p:cNvSpPr>
          <p:nvPr>
            <p:ph type="title"/>
          </p:nvPr>
        </p:nvSpPr>
        <p:spPr/>
        <p:txBody>
          <a:bodyPr/>
          <a:lstStyle/>
          <a:p>
            <a:r>
              <a:rPr lang="en-US" altLang="zh-CN" dirty="0" smtClean="0"/>
              <a:t>04/22-review</a:t>
            </a:r>
          </a:p>
        </p:txBody>
      </p:sp>
      <p:sp>
        <p:nvSpPr>
          <p:cNvPr id="185347" name="Rectangle 2"/>
          <p:cNvSpPr>
            <a:spLocks noGrp="1" noChangeArrowheads="1"/>
          </p:cNvSpPr>
          <p:nvPr>
            <p:ph idx="1"/>
          </p:nvPr>
        </p:nvSpPr>
        <p:spPr>
          <a:xfrm>
            <a:off x="296091" y="1258432"/>
            <a:ext cx="8543109" cy="5051833"/>
          </a:xfrm>
        </p:spPr>
        <p:txBody>
          <a:bodyPr>
            <a:normAutofit fontScale="92500" lnSpcReduction="20000"/>
          </a:bodyPr>
          <a:lstStyle/>
          <a:p>
            <a:r>
              <a:rPr lang="zh-CN" altLang="zh-CN" dirty="0" smtClean="0"/>
              <a:t>基于BHT表的预测器:</a:t>
            </a:r>
          </a:p>
          <a:p>
            <a:pPr lvl="1"/>
            <a:r>
              <a:rPr lang="en-US" altLang="zh-CN" dirty="0" smtClean="0"/>
              <a:t>Basic 2-bit predictor:</a:t>
            </a:r>
          </a:p>
          <a:p>
            <a:pPr lvl="1"/>
            <a:r>
              <a:rPr lang="en-US" altLang="zh-CN" dirty="0" smtClean="0"/>
              <a:t>Correlating predictor:</a:t>
            </a:r>
          </a:p>
          <a:p>
            <a:pPr lvl="2"/>
            <a:r>
              <a:rPr lang="zh-CN" altLang="en-US" dirty="0" smtClean="0"/>
              <a:t>每个分支对应多个</a:t>
            </a:r>
            <a:r>
              <a:rPr lang="en-US" altLang="zh-CN" dirty="0" smtClean="0"/>
              <a:t>m-bit</a:t>
            </a:r>
            <a:r>
              <a:rPr lang="zh-CN" altLang="en-US" dirty="0" smtClean="0"/>
              <a:t>预测器</a:t>
            </a:r>
            <a:endParaRPr lang="en-US" altLang="zh-CN" dirty="0" smtClean="0"/>
          </a:p>
          <a:p>
            <a:pPr lvl="2"/>
            <a:r>
              <a:rPr lang="zh-CN" altLang="en-US" dirty="0" smtClean="0"/>
              <a:t>最近</a:t>
            </a:r>
            <a:r>
              <a:rPr lang="en-US" altLang="zh-CN" dirty="0" smtClean="0"/>
              <a:t>n</a:t>
            </a:r>
            <a:r>
              <a:rPr lang="zh-CN" altLang="en-US" dirty="0" smtClean="0"/>
              <a:t>次的分支转移的每一种情况分别对应其中一个预测器</a:t>
            </a:r>
            <a:endParaRPr lang="en-US" altLang="zh-CN" dirty="0" smtClean="0"/>
          </a:p>
          <a:p>
            <a:pPr lvl="1"/>
            <a:r>
              <a:rPr lang="en-US" altLang="zh-CN" dirty="0" smtClean="0"/>
              <a:t>Local predictor:</a:t>
            </a:r>
          </a:p>
          <a:p>
            <a:pPr lvl="2"/>
            <a:r>
              <a:rPr lang="zh-CN" altLang="en-US" dirty="0" smtClean="0"/>
              <a:t>每个分支对应多个</a:t>
            </a:r>
            <a:r>
              <a:rPr lang="en-US" altLang="zh-CN" dirty="0" smtClean="0"/>
              <a:t>m-bit</a:t>
            </a:r>
            <a:r>
              <a:rPr lang="zh-CN" altLang="en-US" dirty="0" smtClean="0"/>
              <a:t>预测器</a:t>
            </a:r>
            <a:endParaRPr lang="en-US" altLang="zh-CN" dirty="0" smtClean="0"/>
          </a:p>
          <a:p>
            <a:pPr lvl="2"/>
            <a:r>
              <a:rPr lang="zh-CN" altLang="en-US" dirty="0" smtClean="0"/>
              <a:t>该分支最近</a:t>
            </a:r>
            <a:r>
              <a:rPr lang="en-US" altLang="zh-CN" dirty="0" smtClean="0"/>
              <a:t>n</a:t>
            </a:r>
            <a:r>
              <a:rPr lang="zh-CN" altLang="en-US" dirty="0" smtClean="0"/>
              <a:t>次分支转移的每一种情况分别对应其中一个预测器</a:t>
            </a:r>
            <a:endParaRPr lang="en-US" altLang="zh-CN" dirty="0" smtClean="0"/>
          </a:p>
          <a:p>
            <a:pPr lvl="1"/>
            <a:r>
              <a:rPr lang="en-US" altLang="zh-CN" dirty="0" smtClean="0"/>
              <a:t>Tournament predictor: </a:t>
            </a:r>
          </a:p>
          <a:p>
            <a:pPr lvl="2"/>
            <a:r>
              <a:rPr lang="zh-CN" altLang="en-US" dirty="0" smtClean="0"/>
              <a:t>从多种预测器的预测结果中选择合适的预测结果。</a:t>
            </a:r>
            <a:endParaRPr lang="en-US" altLang="zh-CN" dirty="0" smtClean="0"/>
          </a:p>
          <a:p>
            <a:pPr lvl="2"/>
            <a:r>
              <a:rPr lang="zh-CN" altLang="en-US" dirty="0" smtClean="0"/>
              <a:t>例如：</a:t>
            </a:r>
            <a:r>
              <a:rPr lang="en-US" altLang="zh-CN" dirty="0" smtClean="0"/>
              <a:t>Combine correlating predictor with local predictor</a:t>
            </a:r>
          </a:p>
          <a:p>
            <a:r>
              <a:rPr lang="zh-CN" altLang="zh-CN" dirty="0" smtClean="0"/>
              <a:t>基于BTB的分支预测器</a:t>
            </a:r>
          </a:p>
        </p:txBody>
      </p:sp>
    </p:spTree>
    <p:extLst>
      <p:ext uri="{BB962C8B-B14F-4D97-AF65-F5344CB8AC3E}">
        <p14:creationId xmlns:p14="http://schemas.microsoft.com/office/powerpoint/2010/main" val="1800019505"/>
      </p:ext>
    </p:extLst>
  </p:cSld>
  <p:clrMapOvr>
    <a:masterClrMapping/>
  </p:clrMapOvr>
  <p:transition>
    <p:wip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A0911810-7389-46CE-A965-5ACDF7731C78}"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74755"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74756"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A8D415E8-F790-4B38-AFF7-1ADF6B84C5AA}"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17</a:t>
            </a:fld>
            <a:endParaRPr lang="zh-CN" altLang="zh-CN" sz="1200">
              <a:solidFill>
                <a:srgbClr val="898989"/>
              </a:solidFill>
            </a:endParaRPr>
          </a:p>
        </p:txBody>
      </p:sp>
      <p:sp>
        <p:nvSpPr>
          <p:cNvPr id="74757" name="标题 1"/>
          <p:cNvSpPr>
            <a:spLocks noGrp="1"/>
          </p:cNvSpPr>
          <p:nvPr>
            <p:ph type="title"/>
          </p:nvPr>
        </p:nvSpPr>
        <p:spPr/>
        <p:txBody>
          <a:bodyPr/>
          <a:lstStyle/>
          <a:p>
            <a:r>
              <a:rPr lang="en-US" altLang="zh-CN" smtClean="0"/>
              <a:t>-Review </a:t>
            </a:r>
            <a:endParaRPr lang="zh-CN" altLang="en-US" smtClean="0"/>
          </a:p>
        </p:txBody>
      </p:sp>
      <p:sp>
        <p:nvSpPr>
          <p:cNvPr id="74758" name="内容占位符 2"/>
          <p:cNvSpPr>
            <a:spLocks noGrp="1"/>
          </p:cNvSpPr>
          <p:nvPr>
            <p:ph idx="1"/>
          </p:nvPr>
        </p:nvSpPr>
        <p:spPr/>
        <p:txBody>
          <a:bodyPr>
            <a:normAutofit fontScale="92500" lnSpcReduction="20000"/>
          </a:bodyPr>
          <a:lstStyle/>
          <a:p>
            <a:r>
              <a:rPr lang="zh-CN" altLang="zh-CN" dirty="0" smtClean="0"/>
              <a:t>指令级并行</a:t>
            </a:r>
            <a:r>
              <a:rPr lang="en-US" altLang="zh-CN" dirty="0" smtClean="0"/>
              <a:t>(ILP) :  </a:t>
            </a:r>
            <a:r>
              <a:rPr lang="zh-CN" altLang="zh-CN" dirty="0" smtClean="0"/>
              <a:t>流水线的平均</a:t>
            </a:r>
            <a:r>
              <a:rPr lang="en-US" altLang="zh-CN" dirty="0" smtClean="0"/>
              <a:t>CPI</a:t>
            </a:r>
          </a:p>
          <a:p>
            <a:pPr lvl="1"/>
            <a:r>
              <a:rPr lang="en-US" altLang="zh-CN" dirty="0" smtClean="0"/>
              <a:t>Pipeline  CPI = Ideal Pipeline CPI + </a:t>
            </a:r>
            <a:r>
              <a:rPr lang="en-US" altLang="zh-CN" dirty="0" err="1" smtClean="0"/>
              <a:t>Struct</a:t>
            </a:r>
            <a:r>
              <a:rPr lang="en-US" altLang="zh-CN" dirty="0" smtClean="0"/>
              <a:t> Stalls + RAW Stalls + WAR Stalls + WAW Stalls + Control Stalls +……</a:t>
            </a:r>
          </a:p>
          <a:p>
            <a:pPr lvl="1"/>
            <a:r>
              <a:rPr lang="zh-CN" altLang="zh-CN" dirty="0" smtClean="0"/>
              <a:t>提高指令级并行的方法</a:t>
            </a:r>
          </a:p>
          <a:p>
            <a:pPr lvl="2"/>
            <a:r>
              <a:rPr lang="zh-CN" altLang="zh-CN" dirty="0" smtClean="0"/>
              <a:t>软件方法：指令流调度，循环展开，软件流水线，</a:t>
            </a:r>
            <a:r>
              <a:rPr lang="en-US" altLang="zh-CN" dirty="0" smtClean="0"/>
              <a:t>trace scheduling</a:t>
            </a:r>
          </a:p>
          <a:p>
            <a:pPr lvl="2"/>
            <a:r>
              <a:rPr lang="zh-CN" altLang="zh-CN" dirty="0" smtClean="0"/>
              <a:t>硬件方法</a:t>
            </a:r>
          </a:p>
          <a:p>
            <a:r>
              <a:rPr lang="zh-CN" altLang="en-US" dirty="0" smtClean="0"/>
              <a:t>软件方法：指令流调度</a:t>
            </a:r>
            <a:r>
              <a:rPr lang="en-US" altLang="zh-CN" dirty="0" smtClean="0"/>
              <a:t>-</a:t>
            </a:r>
            <a:r>
              <a:rPr lang="zh-CN" altLang="zh-CN" dirty="0" smtClean="0"/>
              <a:t>循环展开</a:t>
            </a:r>
          </a:p>
          <a:p>
            <a:pPr lvl="2"/>
            <a:r>
              <a:rPr lang="zh-CN" altLang="zh-CN" dirty="0" smtClean="0"/>
              <a:t>指令调度，必须保证程序运行的结果不变</a:t>
            </a:r>
          </a:p>
          <a:p>
            <a:pPr lvl="2"/>
            <a:r>
              <a:rPr lang="zh-CN" altLang="zh-CN" dirty="0" smtClean="0"/>
              <a:t>偏移量的修改</a:t>
            </a:r>
          </a:p>
          <a:p>
            <a:pPr lvl="2"/>
            <a:r>
              <a:rPr lang="zh-CN" altLang="zh-CN" dirty="0" smtClean="0"/>
              <a:t>寄存器的重命名</a:t>
            </a:r>
          </a:p>
          <a:p>
            <a:pPr lvl="2"/>
            <a:r>
              <a:rPr lang="zh-CN" altLang="zh-CN" dirty="0" smtClean="0"/>
              <a:t>循环步长的调整</a:t>
            </a:r>
          </a:p>
          <a:p>
            <a:endParaRPr lang="zh-CN" altLang="en-US" dirty="0" smtClean="0"/>
          </a:p>
        </p:txBody>
      </p:sp>
    </p:spTree>
    <p:extLst>
      <p:ext uri="{BB962C8B-B14F-4D97-AF65-F5344CB8AC3E}">
        <p14:creationId xmlns:p14="http://schemas.microsoft.com/office/powerpoint/2010/main" val="149943584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2274" name="Group 3"/>
          <p:cNvGrpSpPr>
            <a:grpSpLocks/>
          </p:cNvGrpSpPr>
          <p:nvPr/>
        </p:nvGrpSpPr>
        <p:grpSpPr bwMode="auto">
          <a:xfrm>
            <a:off x="628650" y="2584450"/>
            <a:ext cx="8089900" cy="4137025"/>
            <a:chOff x="523" y="1405"/>
            <a:chExt cx="5096" cy="2606"/>
          </a:xfrm>
        </p:grpSpPr>
        <p:grpSp>
          <p:nvGrpSpPr>
            <p:cNvPr id="182280" name="Group 4"/>
            <p:cNvGrpSpPr>
              <a:grpSpLocks/>
            </p:cNvGrpSpPr>
            <p:nvPr/>
          </p:nvGrpSpPr>
          <p:grpSpPr bwMode="auto">
            <a:xfrm>
              <a:off x="1740" y="1405"/>
              <a:ext cx="3311" cy="1370"/>
              <a:chOff x="1740" y="1405"/>
              <a:chExt cx="3311" cy="1370"/>
            </a:xfrm>
          </p:grpSpPr>
          <p:grpSp>
            <p:nvGrpSpPr>
              <p:cNvPr id="182292" name="Group 5"/>
              <p:cNvGrpSpPr>
                <a:grpSpLocks/>
              </p:cNvGrpSpPr>
              <p:nvPr/>
            </p:nvGrpSpPr>
            <p:grpSpPr bwMode="auto">
              <a:xfrm>
                <a:off x="1740" y="1623"/>
                <a:ext cx="3311" cy="1151"/>
                <a:chOff x="1740" y="1623"/>
                <a:chExt cx="3311" cy="1151"/>
              </a:xfrm>
            </p:grpSpPr>
            <p:sp>
              <p:nvSpPr>
                <p:cNvPr id="182295" name="Rectangle 6"/>
                <p:cNvSpPr>
                  <a:spLocks noChangeArrowheads="1"/>
                </p:cNvSpPr>
                <p:nvPr/>
              </p:nvSpPr>
              <p:spPr bwMode="auto">
                <a:xfrm>
                  <a:off x="1740" y="1623"/>
                  <a:ext cx="1535" cy="191"/>
                </a:xfrm>
                <a:prstGeom prst="rect">
                  <a:avLst/>
                </a:prstGeom>
                <a:solidFill>
                  <a:srgbClr val="A6F6E5"/>
                </a:solidFill>
                <a:ln w="2844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82296" name="Rectangle 7"/>
                <p:cNvSpPr>
                  <a:spLocks noChangeArrowheads="1"/>
                </p:cNvSpPr>
                <p:nvPr/>
              </p:nvSpPr>
              <p:spPr bwMode="auto">
                <a:xfrm>
                  <a:off x="3276" y="1623"/>
                  <a:ext cx="1535" cy="191"/>
                </a:xfrm>
                <a:prstGeom prst="rect">
                  <a:avLst/>
                </a:prstGeom>
                <a:solidFill>
                  <a:srgbClr val="FFFF66"/>
                </a:solidFill>
                <a:ln w="2844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82297" name="Rectangle 8"/>
                <p:cNvSpPr>
                  <a:spLocks noChangeArrowheads="1"/>
                </p:cNvSpPr>
                <p:nvPr/>
              </p:nvSpPr>
              <p:spPr bwMode="auto">
                <a:xfrm>
                  <a:off x="4812" y="1623"/>
                  <a:ext cx="239" cy="191"/>
                </a:xfrm>
                <a:prstGeom prst="rect">
                  <a:avLst/>
                </a:prstGeom>
                <a:solidFill>
                  <a:srgbClr val="0563C1"/>
                </a:solidFill>
                <a:ln w="2844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82298" name="Rectangle 9"/>
                <p:cNvSpPr>
                  <a:spLocks noChangeArrowheads="1"/>
                </p:cNvSpPr>
                <p:nvPr/>
              </p:nvSpPr>
              <p:spPr bwMode="auto">
                <a:xfrm>
                  <a:off x="1740" y="1815"/>
                  <a:ext cx="1535" cy="191"/>
                </a:xfrm>
                <a:prstGeom prst="rect">
                  <a:avLst/>
                </a:prstGeom>
                <a:solidFill>
                  <a:srgbClr val="A6F6E5"/>
                </a:solidFill>
                <a:ln w="2844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82299" name="Rectangle 10"/>
                <p:cNvSpPr>
                  <a:spLocks noChangeArrowheads="1"/>
                </p:cNvSpPr>
                <p:nvPr/>
              </p:nvSpPr>
              <p:spPr bwMode="auto">
                <a:xfrm>
                  <a:off x="3276" y="1815"/>
                  <a:ext cx="1535" cy="191"/>
                </a:xfrm>
                <a:prstGeom prst="rect">
                  <a:avLst/>
                </a:prstGeom>
                <a:solidFill>
                  <a:srgbClr val="FFFF66"/>
                </a:solidFill>
                <a:ln w="2844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82300" name="Rectangle 11"/>
                <p:cNvSpPr>
                  <a:spLocks noChangeArrowheads="1"/>
                </p:cNvSpPr>
                <p:nvPr/>
              </p:nvSpPr>
              <p:spPr bwMode="auto">
                <a:xfrm>
                  <a:off x="4812" y="1815"/>
                  <a:ext cx="239" cy="191"/>
                </a:xfrm>
                <a:prstGeom prst="rect">
                  <a:avLst/>
                </a:prstGeom>
                <a:solidFill>
                  <a:srgbClr val="0563C1"/>
                </a:solidFill>
                <a:ln w="2844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82301" name="Rectangle 12"/>
                <p:cNvSpPr>
                  <a:spLocks noChangeArrowheads="1"/>
                </p:cNvSpPr>
                <p:nvPr/>
              </p:nvSpPr>
              <p:spPr bwMode="auto">
                <a:xfrm>
                  <a:off x="1740" y="2007"/>
                  <a:ext cx="1535" cy="191"/>
                </a:xfrm>
                <a:prstGeom prst="rect">
                  <a:avLst/>
                </a:prstGeom>
                <a:solidFill>
                  <a:srgbClr val="A6F6E5"/>
                </a:solidFill>
                <a:ln w="2844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82302" name="Rectangle 13"/>
                <p:cNvSpPr>
                  <a:spLocks noChangeArrowheads="1"/>
                </p:cNvSpPr>
                <p:nvPr/>
              </p:nvSpPr>
              <p:spPr bwMode="auto">
                <a:xfrm>
                  <a:off x="3276" y="2007"/>
                  <a:ext cx="1535" cy="191"/>
                </a:xfrm>
                <a:prstGeom prst="rect">
                  <a:avLst/>
                </a:prstGeom>
                <a:solidFill>
                  <a:srgbClr val="FFFF66"/>
                </a:solidFill>
                <a:ln w="2844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82303" name="Rectangle 14"/>
                <p:cNvSpPr>
                  <a:spLocks noChangeArrowheads="1"/>
                </p:cNvSpPr>
                <p:nvPr/>
              </p:nvSpPr>
              <p:spPr bwMode="auto">
                <a:xfrm>
                  <a:off x="4812" y="2007"/>
                  <a:ext cx="239" cy="191"/>
                </a:xfrm>
                <a:prstGeom prst="rect">
                  <a:avLst/>
                </a:prstGeom>
                <a:solidFill>
                  <a:srgbClr val="0563C1"/>
                </a:solidFill>
                <a:ln w="2844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82304" name="Rectangle 15"/>
                <p:cNvSpPr>
                  <a:spLocks noChangeArrowheads="1"/>
                </p:cNvSpPr>
                <p:nvPr/>
              </p:nvSpPr>
              <p:spPr bwMode="auto">
                <a:xfrm>
                  <a:off x="1740" y="2199"/>
                  <a:ext cx="1535" cy="191"/>
                </a:xfrm>
                <a:prstGeom prst="rect">
                  <a:avLst/>
                </a:prstGeom>
                <a:solidFill>
                  <a:srgbClr val="A6F6E5"/>
                </a:solidFill>
                <a:ln w="2844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82305" name="Rectangle 16"/>
                <p:cNvSpPr>
                  <a:spLocks noChangeArrowheads="1"/>
                </p:cNvSpPr>
                <p:nvPr/>
              </p:nvSpPr>
              <p:spPr bwMode="auto">
                <a:xfrm>
                  <a:off x="3276" y="2199"/>
                  <a:ext cx="1535" cy="191"/>
                </a:xfrm>
                <a:prstGeom prst="rect">
                  <a:avLst/>
                </a:prstGeom>
                <a:solidFill>
                  <a:srgbClr val="FFFF66"/>
                </a:solidFill>
                <a:ln w="2844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82306" name="Rectangle 17"/>
                <p:cNvSpPr>
                  <a:spLocks noChangeArrowheads="1"/>
                </p:cNvSpPr>
                <p:nvPr/>
              </p:nvSpPr>
              <p:spPr bwMode="auto">
                <a:xfrm>
                  <a:off x="4812" y="2199"/>
                  <a:ext cx="239" cy="191"/>
                </a:xfrm>
                <a:prstGeom prst="rect">
                  <a:avLst/>
                </a:prstGeom>
                <a:solidFill>
                  <a:srgbClr val="0563C1"/>
                </a:solidFill>
                <a:ln w="2844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82307" name="Rectangle 18"/>
                <p:cNvSpPr>
                  <a:spLocks noChangeArrowheads="1"/>
                </p:cNvSpPr>
                <p:nvPr/>
              </p:nvSpPr>
              <p:spPr bwMode="auto">
                <a:xfrm>
                  <a:off x="1740" y="2391"/>
                  <a:ext cx="1535" cy="191"/>
                </a:xfrm>
                <a:prstGeom prst="rect">
                  <a:avLst/>
                </a:prstGeom>
                <a:solidFill>
                  <a:srgbClr val="A6F6E5"/>
                </a:solidFill>
                <a:ln w="2844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82308" name="Rectangle 19"/>
                <p:cNvSpPr>
                  <a:spLocks noChangeArrowheads="1"/>
                </p:cNvSpPr>
                <p:nvPr/>
              </p:nvSpPr>
              <p:spPr bwMode="auto">
                <a:xfrm>
                  <a:off x="3276" y="2391"/>
                  <a:ext cx="1535" cy="191"/>
                </a:xfrm>
                <a:prstGeom prst="rect">
                  <a:avLst/>
                </a:prstGeom>
                <a:solidFill>
                  <a:srgbClr val="FFFF66"/>
                </a:solidFill>
                <a:ln w="2844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82309" name="Rectangle 20"/>
                <p:cNvSpPr>
                  <a:spLocks noChangeArrowheads="1"/>
                </p:cNvSpPr>
                <p:nvPr/>
              </p:nvSpPr>
              <p:spPr bwMode="auto">
                <a:xfrm>
                  <a:off x="4812" y="2391"/>
                  <a:ext cx="239" cy="191"/>
                </a:xfrm>
                <a:prstGeom prst="rect">
                  <a:avLst/>
                </a:prstGeom>
                <a:solidFill>
                  <a:srgbClr val="0563C1"/>
                </a:solidFill>
                <a:ln w="2844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82310" name="Rectangle 21"/>
                <p:cNvSpPr>
                  <a:spLocks noChangeArrowheads="1"/>
                </p:cNvSpPr>
                <p:nvPr/>
              </p:nvSpPr>
              <p:spPr bwMode="auto">
                <a:xfrm>
                  <a:off x="1740" y="2583"/>
                  <a:ext cx="1535" cy="191"/>
                </a:xfrm>
                <a:prstGeom prst="rect">
                  <a:avLst/>
                </a:prstGeom>
                <a:solidFill>
                  <a:srgbClr val="A6F6E5"/>
                </a:solidFill>
                <a:ln w="2844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82311" name="Rectangle 22"/>
                <p:cNvSpPr>
                  <a:spLocks noChangeArrowheads="1"/>
                </p:cNvSpPr>
                <p:nvPr/>
              </p:nvSpPr>
              <p:spPr bwMode="auto">
                <a:xfrm>
                  <a:off x="3276" y="2583"/>
                  <a:ext cx="1535" cy="191"/>
                </a:xfrm>
                <a:prstGeom prst="rect">
                  <a:avLst/>
                </a:prstGeom>
                <a:solidFill>
                  <a:srgbClr val="FFFF66"/>
                </a:solidFill>
                <a:ln w="2844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82312" name="Rectangle 23"/>
                <p:cNvSpPr>
                  <a:spLocks noChangeArrowheads="1"/>
                </p:cNvSpPr>
                <p:nvPr/>
              </p:nvSpPr>
              <p:spPr bwMode="auto">
                <a:xfrm>
                  <a:off x="4812" y="2583"/>
                  <a:ext cx="239" cy="191"/>
                </a:xfrm>
                <a:prstGeom prst="rect">
                  <a:avLst/>
                </a:prstGeom>
                <a:solidFill>
                  <a:srgbClr val="0563C1"/>
                </a:solidFill>
                <a:ln w="2844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grpSp>
          <p:sp>
            <p:nvSpPr>
              <p:cNvPr id="182293" name="Text Box 24"/>
              <p:cNvSpPr txBox="1">
                <a:spLocks noChangeArrowheads="1"/>
              </p:cNvSpPr>
              <p:nvPr/>
            </p:nvSpPr>
            <p:spPr bwMode="auto">
              <a:xfrm>
                <a:off x="2076" y="1405"/>
                <a:ext cx="815" cy="231"/>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Branch PC</a:t>
                </a:r>
              </a:p>
            </p:txBody>
          </p:sp>
          <p:sp>
            <p:nvSpPr>
              <p:cNvPr id="182294" name="Text Box 25"/>
              <p:cNvSpPr txBox="1">
                <a:spLocks noChangeArrowheads="1"/>
              </p:cNvSpPr>
              <p:nvPr/>
            </p:nvSpPr>
            <p:spPr bwMode="auto">
              <a:xfrm>
                <a:off x="3522" y="1405"/>
                <a:ext cx="1000" cy="231"/>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Predicted PC</a:t>
                </a:r>
              </a:p>
            </p:txBody>
          </p:sp>
        </p:grpSp>
        <p:sp>
          <p:nvSpPr>
            <p:cNvPr id="182281" name="Oval 26"/>
            <p:cNvSpPr>
              <a:spLocks noChangeArrowheads="1"/>
            </p:cNvSpPr>
            <p:nvPr/>
          </p:nvSpPr>
          <p:spPr bwMode="auto">
            <a:xfrm>
              <a:off x="2280" y="3008"/>
              <a:ext cx="383" cy="383"/>
            </a:xfrm>
            <a:prstGeom prst="ellipse">
              <a:avLst/>
            </a:prstGeom>
            <a:noFill/>
            <a:ln w="28440" cap="sq">
              <a:solidFill>
                <a:srgbClr val="000000"/>
              </a:solidFill>
              <a:miter lim="800000"/>
              <a:headEnd/>
              <a:tailEnd/>
            </a:ln>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a:t>
              </a:r>
            </a:p>
          </p:txBody>
        </p:sp>
        <p:sp>
          <p:nvSpPr>
            <p:cNvPr id="182282" name="Line 27"/>
            <p:cNvSpPr>
              <a:spLocks noChangeShapeType="1"/>
            </p:cNvSpPr>
            <p:nvPr/>
          </p:nvSpPr>
          <p:spPr bwMode="auto">
            <a:xfrm>
              <a:off x="2472" y="2768"/>
              <a:ext cx="0" cy="239"/>
            </a:xfrm>
            <a:prstGeom prst="line">
              <a:avLst/>
            </a:prstGeom>
            <a:noFill/>
            <a:ln w="28440" cap="sq">
              <a:solidFill>
                <a:srgbClr val="000000"/>
              </a:solidFill>
              <a:miter lim="800000"/>
              <a:headEnd/>
              <a:tailEnd type="triangle" w="med" len="med"/>
            </a:ln>
          </p:spPr>
          <p:txBody>
            <a:bodyPr/>
            <a:lstStyle/>
            <a:p>
              <a:endParaRPr lang="zh-CN" altLang="en-US"/>
            </a:p>
          </p:txBody>
        </p:sp>
        <p:sp>
          <p:nvSpPr>
            <p:cNvPr id="182283" name="Text Box 28"/>
            <p:cNvSpPr txBox="1">
              <a:spLocks noChangeArrowheads="1"/>
            </p:cNvSpPr>
            <p:nvPr/>
          </p:nvSpPr>
          <p:spPr bwMode="auto">
            <a:xfrm rot="5400000">
              <a:off x="591" y="2010"/>
              <a:ext cx="1285" cy="404"/>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PC of instruction</a:t>
              </a:r>
            </a:p>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FETCH</a:t>
              </a:r>
            </a:p>
          </p:txBody>
        </p:sp>
        <p:sp>
          <p:nvSpPr>
            <p:cNvPr id="182284" name="AutoShape 29"/>
            <p:cNvSpPr>
              <a:spLocks/>
            </p:cNvSpPr>
            <p:nvPr/>
          </p:nvSpPr>
          <p:spPr bwMode="auto">
            <a:xfrm>
              <a:off x="1416" y="1616"/>
              <a:ext cx="287" cy="1199"/>
            </a:xfrm>
            <a:prstGeom prst="rightBrace">
              <a:avLst>
                <a:gd name="adj1" fmla="val 34814"/>
                <a:gd name="adj2" fmla="val 50000"/>
              </a:avLst>
            </a:prstGeom>
            <a:noFill/>
            <a:ln w="2844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82285" name="Freeform 30"/>
            <p:cNvSpPr>
              <a:spLocks/>
            </p:cNvSpPr>
            <p:nvPr/>
          </p:nvSpPr>
          <p:spPr bwMode="auto">
            <a:xfrm>
              <a:off x="1223" y="2816"/>
              <a:ext cx="1007" cy="383"/>
            </a:xfrm>
            <a:custGeom>
              <a:avLst/>
              <a:gdLst>
                <a:gd name="T0" fmla="*/ 0 w 1008"/>
                <a:gd name="T1" fmla="*/ 0 h 432"/>
                <a:gd name="T2" fmla="*/ 0 w 1008"/>
                <a:gd name="T3" fmla="*/ 4 h 432"/>
                <a:gd name="T4" fmla="*/ 954 w 1008"/>
                <a:gd name="T5" fmla="*/ 4 h 432"/>
                <a:gd name="T6" fmla="*/ 0 60000 65536"/>
                <a:gd name="T7" fmla="*/ 0 60000 65536"/>
                <a:gd name="T8" fmla="*/ 0 60000 65536"/>
                <a:gd name="T9" fmla="*/ 0 w 1008"/>
                <a:gd name="T10" fmla="*/ 0 h 432"/>
                <a:gd name="T11" fmla="*/ 1008 w 1008"/>
                <a:gd name="T12" fmla="*/ 432 h 432"/>
              </a:gdLst>
              <a:ahLst/>
              <a:cxnLst>
                <a:cxn ang="T6">
                  <a:pos x="T0" y="T1"/>
                </a:cxn>
                <a:cxn ang="T7">
                  <a:pos x="T2" y="T3"/>
                </a:cxn>
                <a:cxn ang="T8">
                  <a:pos x="T4" y="T5"/>
                </a:cxn>
              </a:cxnLst>
              <a:rect l="T9" t="T10" r="T11" b="T12"/>
              <a:pathLst>
                <a:path w="1008" h="432">
                  <a:moveTo>
                    <a:pt x="0" y="0"/>
                  </a:moveTo>
                  <a:lnTo>
                    <a:pt x="0" y="432"/>
                  </a:lnTo>
                  <a:lnTo>
                    <a:pt x="1008" y="432"/>
                  </a:lnTo>
                </a:path>
              </a:pathLst>
            </a:custGeom>
            <a:noFill/>
            <a:ln w="28440">
              <a:solidFill>
                <a:srgbClr val="000000"/>
              </a:solidFill>
              <a:round/>
              <a:headEnd/>
              <a:tailEnd type="triangle" w="med" len="med"/>
            </a:ln>
          </p:spPr>
          <p:txBody>
            <a:bodyPr wrap="none" anchor="ctr"/>
            <a:lstStyle/>
            <a:p>
              <a:endParaRPr lang="zh-CN" altLang="en-US"/>
            </a:p>
          </p:txBody>
        </p:sp>
        <p:sp>
          <p:nvSpPr>
            <p:cNvPr id="182286" name="Line 31"/>
            <p:cNvSpPr>
              <a:spLocks noChangeShapeType="1"/>
            </p:cNvSpPr>
            <p:nvPr/>
          </p:nvSpPr>
          <p:spPr bwMode="auto">
            <a:xfrm>
              <a:off x="4920" y="2768"/>
              <a:ext cx="0" cy="287"/>
            </a:xfrm>
            <a:prstGeom prst="line">
              <a:avLst/>
            </a:prstGeom>
            <a:noFill/>
            <a:ln w="28440" cap="sq">
              <a:solidFill>
                <a:srgbClr val="000000"/>
              </a:solidFill>
              <a:miter lim="800000"/>
              <a:headEnd/>
              <a:tailEnd type="triangle" w="med" len="med"/>
            </a:ln>
          </p:spPr>
          <p:txBody>
            <a:bodyPr/>
            <a:lstStyle/>
            <a:p>
              <a:endParaRPr lang="zh-CN" altLang="en-US"/>
            </a:p>
          </p:txBody>
        </p:sp>
        <p:sp>
          <p:nvSpPr>
            <p:cNvPr id="182287" name="Text Box 32"/>
            <p:cNvSpPr txBox="1">
              <a:spLocks noChangeArrowheads="1"/>
            </p:cNvSpPr>
            <p:nvPr/>
          </p:nvSpPr>
          <p:spPr bwMode="auto">
            <a:xfrm>
              <a:off x="4392" y="3050"/>
              <a:ext cx="1227" cy="577"/>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Extra </a:t>
              </a:r>
            </a:p>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prediction state</a:t>
              </a:r>
            </a:p>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bits</a:t>
              </a:r>
            </a:p>
          </p:txBody>
        </p:sp>
        <p:sp>
          <p:nvSpPr>
            <p:cNvPr id="182288" name="Line 33"/>
            <p:cNvSpPr>
              <a:spLocks noChangeShapeType="1"/>
            </p:cNvSpPr>
            <p:nvPr/>
          </p:nvSpPr>
          <p:spPr bwMode="auto">
            <a:xfrm>
              <a:off x="2663" y="3200"/>
              <a:ext cx="335" cy="0"/>
            </a:xfrm>
            <a:prstGeom prst="line">
              <a:avLst/>
            </a:prstGeom>
            <a:noFill/>
            <a:ln w="28440" cap="sq">
              <a:solidFill>
                <a:srgbClr val="000000"/>
              </a:solidFill>
              <a:miter lim="800000"/>
              <a:headEnd/>
              <a:tailEnd type="triangle" w="med" len="med"/>
            </a:ln>
          </p:spPr>
          <p:txBody>
            <a:bodyPr/>
            <a:lstStyle/>
            <a:p>
              <a:endParaRPr lang="zh-CN" altLang="en-US"/>
            </a:p>
          </p:txBody>
        </p:sp>
        <p:sp>
          <p:nvSpPr>
            <p:cNvPr id="182289" name="Text Box 34"/>
            <p:cNvSpPr txBox="1">
              <a:spLocks noChangeArrowheads="1"/>
            </p:cNvSpPr>
            <p:nvPr/>
          </p:nvSpPr>
          <p:spPr bwMode="auto">
            <a:xfrm>
              <a:off x="3000" y="3160"/>
              <a:ext cx="1391" cy="749"/>
            </a:xfrm>
            <a:prstGeom prst="rect">
              <a:avLst/>
            </a:prstGeom>
            <a:noFill/>
            <a:ln w="9525">
              <a:noFill/>
              <a:round/>
              <a:headEnd/>
              <a:tailEnd/>
            </a:ln>
          </p:spPr>
          <p:txBody>
            <a:bodyPr lIns="90000" tIns="46800" rIns="90000" bIns="46800" anchor="ctr">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Yes: instruction is branch and use predicted PC as next PC</a:t>
              </a:r>
            </a:p>
          </p:txBody>
        </p:sp>
        <p:sp>
          <p:nvSpPr>
            <p:cNvPr id="182290" name="Text Box 35"/>
            <p:cNvSpPr txBox="1">
              <a:spLocks noChangeArrowheads="1"/>
            </p:cNvSpPr>
            <p:nvPr/>
          </p:nvSpPr>
          <p:spPr bwMode="auto">
            <a:xfrm>
              <a:off x="523" y="3434"/>
              <a:ext cx="2071" cy="577"/>
            </a:xfrm>
            <a:prstGeom prst="rect">
              <a:avLst/>
            </a:prstGeom>
            <a:noFill/>
            <a:ln w="9525">
              <a:noFill/>
              <a:round/>
              <a:headEnd/>
              <a:tailEnd/>
            </a:ln>
          </p:spPr>
          <p:txBody>
            <a:bodyPr wrap="none" lIns="90000" tIns="46800" rIns="90000" bIns="46800" anchor="ctr">
              <a:spAutoFit/>
            </a:bodyP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No: branch not </a:t>
              </a:r>
            </a:p>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predicted, proceed normally</a:t>
              </a:r>
            </a:p>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 (Next PC = PC+4)</a:t>
              </a:r>
            </a:p>
          </p:txBody>
        </p:sp>
        <p:sp>
          <p:nvSpPr>
            <p:cNvPr id="182291" name="Line 36"/>
            <p:cNvSpPr>
              <a:spLocks noChangeShapeType="1"/>
            </p:cNvSpPr>
            <p:nvPr/>
          </p:nvSpPr>
          <p:spPr bwMode="auto">
            <a:xfrm>
              <a:off x="2548" y="3348"/>
              <a:ext cx="0" cy="301"/>
            </a:xfrm>
            <a:prstGeom prst="line">
              <a:avLst/>
            </a:prstGeom>
            <a:noFill/>
            <a:ln w="28440" cap="sq">
              <a:solidFill>
                <a:srgbClr val="000000"/>
              </a:solidFill>
              <a:miter lim="800000"/>
              <a:headEnd/>
              <a:tailEnd type="triangle" w="med" len="med"/>
            </a:ln>
          </p:spPr>
          <p:txBody>
            <a:bodyPr/>
            <a:lstStyle/>
            <a:p>
              <a:endParaRPr lang="zh-CN" altLang="en-US"/>
            </a:p>
          </p:txBody>
        </p:sp>
      </p:grpSp>
      <p:sp>
        <p:nvSpPr>
          <p:cNvPr id="182275" name="Text Box 37"/>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CDFFFEA-AAAA-42D7-AA19-C47167218BD8}"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82276" name="Text Box 38"/>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82277" name="Text Box 39"/>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B639923-EF5D-4BD7-847B-F23E2B07EEBE}"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170</a:t>
            </a:fld>
            <a:endParaRPr lang="zh-CN" altLang="zh-CN" sz="1200">
              <a:solidFill>
                <a:srgbClr val="898989"/>
              </a:solidFill>
            </a:endParaRPr>
          </a:p>
        </p:txBody>
      </p:sp>
      <p:sp>
        <p:nvSpPr>
          <p:cNvPr id="182278" name="标题 1"/>
          <p:cNvSpPr>
            <a:spLocks noGrp="1"/>
          </p:cNvSpPr>
          <p:nvPr>
            <p:ph type="title"/>
          </p:nvPr>
        </p:nvSpPr>
        <p:spPr/>
        <p:txBody>
          <a:bodyPr>
            <a:noAutofit/>
          </a:bodyPr>
          <a:lstStyle/>
          <a:p>
            <a:r>
              <a:rPr lang="en-US" altLang="zh-CN" sz="2000" dirty="0" smtClean="0"/>
              <a:t>Simple dynamic prediction: Branch Target Buffer (BTB)</a:t>
            </a:r>
            <a:endParaRPr lang="zh-CN" altLang="en-US" sz="2000" dirty="0" smtClean="0"/>
          </a:p>
        </p:txBody>
      </p:sp>
      <p:sp>
        <p:nvSpPr>
          <p:cNvPr id="182279" name="内容占位符 3"/>
          <p:cNvSpPr>
            <a:spLocks noGrp="1"/>
          </p:cNvSpPr>
          <p:nvPr>
            <p:ph idx="1"/>
          </p:nvPr>
        </p:nvSpPr>
        <p:spPr>
          <a:xfrm>
            <a:off x="488951" y="1100627"/>
            <a:ext cx="8229600" cy="1469536"/>
          </a:xfrm>
        </p:spPr>
        <p:txBody>
          <a:bodyPr>
            <a:normAutofit fontScale="77500" lnSpcReduction="20000"/>
          </a:bodyPr>
          <a:lstStyle/>
          <a:p>
            <a:r>
              <a:rPr lang="zh-CN" altLang="zh-CN" dirty="0" smtClean="0"/>
              <a:t>分支指令的地址作为</a:t>
            </a:r>
            <a:r>
              <a:rPr lang="en-US" altLang="zh-CN" dirty="0" smtClean="0"/>
              <a:t>BTB</a:t>
            </a:r>
            <a:r>
              <a:rPr lang="zh-CN" altLang="zh-CN" dirty="0" smtClean="0"/>
              <a:t>的索引，以得到分支预测地址</a:t>
            </a:r>
            <a:endParaRPr lang="en-US" altLang="zh-CN" dirty="0" smtClean="0"/>
          </a:p>
          <a:p>
            <a:pPr lvl="1"/>
            <a:r>
              <a:rPr lang="zh-CN" altLang="zh-CN" dirty="0" smtClean="0"/>
              <a:t>必须检测分支指令的地址是否匹配，以免用错误的分支地址</a:t>
            </a:r>
            <a:endParaRPr lang="en-US" altLang="zh-CN" dirty="0" smtClean="0"/>
          </a:p>
          <a:p>
            <a:pPr lvl="1"/>
            <a:r>
              <a:rPr lang="zh-CN" altLang="zh-CN" dirty="0" smtClean="0"/>
              <a:t>从表中得到预测地址</a:t>
            </a:r>
            <a:endParaRPr lang="en-US" altLang="zh-CN" dirty="0" smtClean="0"/>
          </a:p>
          <a:p>
            <a:pPr lvl="1"/>
            <a:r>
              <a:rPr lang="zh-CN" altLang="zh-CN" dirty="0" smtClean="0"/>
              <a:t>分支方向确定后，更新预测的</a:t>
            </a:r>
            <a:r>
              <a:rPr lang="en-US" altLang="zh-CN" dirty="0" smtClean="0"/>
              <a:t>PC</a:t>
            </a:r>
          </a:p>
          <a:p>
            <a:endParaRPr lang="zh-CN" altLang="en-US" dirty="0" smtClean="0"/>
          </a:p>
        </p:txBody>
      </p:sp>
    </p:spTree>
    <p:extLst>
      <p:ext uri="{BB962C8B-B14F-4D97-AF65-F5344CB8AC3E}">
        <p14:creationId xmlns:p14="http://schemas.microsoft.com/office/powerpoint/2010/main" val="3961297461"/>
      </p:ext>
    </p:extLst>
  </p:cSld>
  <p:clrMapOvr>
    <a:masterClrMapping/>
  </p:clrMapOvr>
  <p:transition>
    <p:wip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Text Box 1"/>
          <p:cNvSpPr txBox="1">
            <a:spLocks noChangeArrowheads="1"/>
          </p:cNvSpPr>
          <p:nvPr/>
        </p:nvSpPr>
        <p:spPr bwMode="auto">
          <a:xfrm>
            <a:off x="628650" y="365125"/>
            <a:ext cx="7886700" cy="1325563"/>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pic>
        <p:nvPicPr>
          <p:cNvPr id="183299" name="Picture 2"/>
          <p:cNvPicPr>
            <a:picLocks noChangeAspect="1" noChangeArrowheads="1"/>
          </p:cNvPicPr>
          <p:nvPr/>
        </p:nvPicPr>
        <p:blipFill>
          <a:blip r:embed="rId3"/>
          <a:srcRect/>
          <a:stretch>
            <a:fillRect/>
          </a:stretch>
        </p:blipFill>
        <p:spPr bwMode="auto">
          <a:xfrm>
            <a:off x="872836" y="921056"/>
            <a:ext cx="7398327" cy="5533990"/>
          </a:xfrm>
          <a:prstGeom prst="rect">
            <a:avLst/>
          </a:prstGeom>
          <a:noFill/>
          <a:ln w="9525">
            <a:noFill/>
            <a:round/>
            <a:headEnd/>
            <a:tailEnd/>
          </a:ln>
        </p:spPr>
      </p:pic>
      <p:sp>
        <p:nvSpPr>
          <p:cNvPr id="183300"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C793C88-91A4-4C6E-8B54-36C5899C85D4}"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83301"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83302"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12F5F43-5641-4E60-B57D-2A4336B23988}"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171</a:t>
            </a:fld>
            <a:endParaRPr lang="zh-CN" altLang="zh-CN" sz="1200">
              <a:solidFill>
                <a:srgbClr val="898989"/>
              </a:solidFill>
            </a:endParaRPr>
          </a:p>
        </p:txBody>
      </p:sp>
      <p:sp>
        <p:nvSpPr>
          <p:cNvPr id="2" name="标题 1"/>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07563108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ext Box 1"/>
          <p:cNvSpPr txBox="1">
            <a:spLocks noChangeArrowheads="1"/>
          </p:cNvSpPr>
          <p:nvPr/>
        </p:nvSpPr>
        <p:spPr bwMode="auto">
          <a:xfrm>
            <a:off x="628650" y="365125"/>
            <a:ext cx="7886700" cy="1325563"/>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
        <p:nvSpPr>
          <p:cNvPr id="184324" name="Text Box 4"/>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58E79599-6E62-4B51-A932-E6D0CE270E4E}"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84325" name="Text Box 5"/>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84326" name="Text Box 6"/>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54697D0B-B5C6-41E8-AA15-2F53BB523FF1}"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172</a:t>
            </a:fld>
            <a:endParaRPr lang="zh-CN" altLang="zh-CN" sz="1200">
              <a:solidFill>
                <a:srgbClr val="898989"/>
              </a:solidFill>
            </a:endParaRPr>
          </a:p>
        </p:txBody>
      </p:sp>
      <p:sp>
        <p:nvSpPr>
          <p:cNvPr id="2" name="矩形 1"/>
          <p:cNvSpPr/>
          <p:nvPr/>
        </p:nvSpPr>
        <p:spPr>
          <a:xfrm>
            <a:off x="484274" y="4618873"/>
            <a:ext cx="8375650" cy="1476375"/>
          </a:xfrm>
          <a:prstGeom prst="rect">
            <a:avLst/>
          </a:prstGeom>
        </p:spPr>
        <p:txBody>
          <a:bodyPr>
            <a:spAutoFit/>
          </a:bodyPr>
          <a:lstStyle/>
          <a:p>
            <a:pPr>
              <a:defRPr/>
            </a:pPr>
            <a:r>
              <a:rPr lang="en-US" altLang="zh-CN" dirty="0">
                <a:solidFill>
                  <a:schemeClr val="tx1"/>
                </a:solidFill>
              </a:rPr>
              <a:t>Determine the total branch penalty for a branch-target buffer assuming the penalty cycles for individual </a:t>
            </a:r>
            <a:r>
              <a:rPr lang="en-US" altLang="zh-CN" dirty="0" err="1">
                <a:solidFill>
                  <a:schemeClr val="tx1"/>
                </a:solidFill>
              </a:rPr>
              <a:t>mispredictions</a:t>
            </a:r>
            <a:r>
              <a:rPr lang="en-US" altLang="zh-CN" dirty="0">
                <a:solidFill>
                  <a:schemeClr val="tx1"/>
                </a:solidFill>
              </a:rPr>
              <a:t> from Figure 2.24. Make the following assumptions about the prediction accuracy and hit rate:</a:t>
            </a:r>
          </a:p>
          <a:p>
            <a:pPr marL="285750" indent="-285750">
              <a:buFont typeface="Arial" panose="020B0604020202020204" pitchFamily="34" charset="0"/>
              <a:buChar char="•"/>
              <a:defRPr/>
            </a:pPr>
            <a:r>
              <a:rPr lang="en-US" altLang="zh-CN" dirty="0">
                <a:solidFill>
                  <a:schemeClr val="tx1"/>
                </a:solidFill>
              </a:rPr>
              <a:t>Prediction accuracy is 90% (for instructions in the buffer).</a:t>
            </a:r>
          </a:p>
          <a:p>
            <a:pPr marL="285750" indent="-285750">
              <a:buFont typeface="Arial" panose="020B0604020202020204" pitchFamily="34" charset="0"/>
              <a:buChar char="•"/>
              <a:defRPr/>
            </a:pPr>
            <a:r>
              <a:rPr lang="en-US" altLang="zh-CN" dirty="0">
                <a:solidFill>
                  <a:schemeClr val="tx1"/>
                </a:solidFill>
              </a:rPr>
              <a:t>Hit rate in the buffer is 90% (for branches predicted taken).</a:t>
            </a:r>
            <a:endParaRPr lang="zh-CN" altLang="en-US" dirty="0">
              <a:solidFill>
                <a:schemeClr val="tx1"/>
              </a:solidFill>
            </a:endParaRPr>
          </a:p>
        </p:txBody>
      </p:sp>
      <p:pic>
        <p:nvPicPr>
          <p:cNvPr id="184328" name="Picture 8"/>
          <p:cNvPicPr>
            <a:picLocks noChangeAspect="1" noChangeArrowheads="1"/>
          </p:cNvPicPr>
          <p:nvPr/>
        </p:nvPicPr>
        <p:blipFill>
          <a:blip r:embed="rId3"/>
          <a:srcRect/>
          <a:stretch>
            <a:fillRect/>
          </a:stretch>
        </p:blipFill>
        <p:spPr bwMode="auto">
          <a:xfrm>
            <a:off x="1205344" y="921624"/>
            <a:ext cx="6714347" cy="3524963"/>
          </a:xfrm>
          <a:prstGeom prst="rect">
            <a:avLst/>
          </a:prstGeom>
          <a:noFill/>
          <a:ln w="9525">
            <a:noFill/>
            <a:miter lim="800000"/>
            <a:headEnd/>
            <a:tailEnd/>
          </a:ln>
        </p:spPr>
      </p:pic>
      <p:sp>
        <p:nvSpPr>
          <p:cNvPr id="3" name="标题 2"/>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16889758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标题 1"/>
          <p:cNvSpPr>
            <a:spLocks noGrp="1"/>
          </p:cNvSpPr>
          <p:nvPr>
            <p:ph type="title"/>
          </p:nvPr>
        </p:nvSpPr>
        <p:spPr/>
        <p:txBody>
          <a:bodyPr/>
          <a:lstStyle/>
          <a:p>
            <a:r>
              <a:rPr lang="en-US" altLang="zh-CN" smtClean="0"/>
              <a:t>Instruction Fetch Unit</a:t>
            </a:r>
            <a:endParaRPr lang="zh-CN" altLang="en-US" smtClean="0"/>
          </a:p>
        </p:txBody>
      </p:sp>
      <p:pic>
        <p:nvPicPr>
          <p:cNvPr id="186373" name="图片 5"/>
          <p:cNvPicPr>
            <a:picLocks noChangeAspect="1"/>
          </p:cNvPicPr>
          <p:nvPr/>
        </p:nvPicPr>
        <p:blipFill>
          <a:blip r:embed="rId2"/>
          <a:srcRect/>
          <a:stretch>
            <a:fillRect/>
          </a:stretch>
        </p:blipFill>
        <p:spPr bwMode="auto">
          <a:xfrm>
            <a:off x="755650" y="1150938"/>
            <a:ext cx="7229475" cy="5195887"/>
          </a:xfrm>
          <a:prstGeom prst="rect">
            <a:avLst/>
          </a:prstGeom>
          <a:noFill/>
          <a:ln w="9525">
            <a:noFill/>
            <a:miter lim="800000"/>
            <a:headEnd/>
            <a:tailEnd/>
          </a:ln>
        </p:spPr>
      </p:pic>
    </p:spTree>
    <p:extLst>
      <p:ext uri="{BB962C8B-B14F-4D97-AF65-F5344CB8AC3E}">
        <p14:creationId xmlns:p14="http://schemas.microsoft.com/office/powerpoint/2010/main" val="1768654117"/>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标题 1"/>
          <p:cNvSpPr>
            <a:spLocks noGrp="1"/>
          </p:cNvSpPr>
          <p:nvPr>
            <p:ph type="title"/>
          </p:nvPr>
        </p:nvSpPr>
        <p:spPr/>
        <p:txBody>
          <a:bodyPr/>
          <a:lstStyle/>
          <a:p>
            <a:r>
              <a:rPr lang="zh-CN" altLang="en-US" smtClean="0"/>
              <a:t>预测器的基本结构及输入输出</a:t>
            </a:r>
          </a:p>
        </p:txBody>
      </p:sp>
      <p:sp>
        <p:nvSpPr>
          <p:cNvPr id="335875" name="内容占位符 23"/>
          <p:cNvSpPr>
            <a:spLocks noGrp="1"/>
          </p:cNvSpPr>
          <p:nvPr>
            <p:ph idx="1"/>
          </p:nvPr>
        </p:nvSpPr>
        <p:spPr/>
        <p:txBody>
          <a:bodyPr/>
          <a:lstStyle/>
          <a:p>
            <a:endParaRPr lang="en-US" altLang="zh-CN" smtClean="0"/>
          </a:p>
          <a:p>
            <a:endParaRPr lang="en-US" altLang="zh-CN" smtClean="0"/>
          </a:p>
          <a:p>
            <a:endParaRPr lang="en-US" altLang="zh-CN" smtClean="0"/>
          </a:p>
          <a:p>
            <a:endParaRPr lang="en-US" altLang="zh-CN" smtClean="0"/>
          </a:p>
          <a:p>
            <a:r>
              <a:rPr lang="zh-CN" altLang="en-US" smtClean="0"/>
              <a:t>使用</a:t>
            </a:r>
            <a:r>
              <a:rPr lang="en-US" altLang="zh-CN" smtClean="0"/>
              <a:t>FSM</a:t>
            </a:r>
            <a:r>
              <a:rPr lang="zh-CN" altLang="en-US" smtClean="0"/>
              <a:t>来完成决策</a:t>
            </a:r>
            <a:endParaRPr lang="en-US" altLang="zh-CN" smtClean="0"/>
          </a:p>
          <a:p>
            <a:pPr lvl="1"/>
            <a:r>
              <a:rPr lang="zh-CN" altLang="en-US" smtClean="0"/>
              <a:t>根据</a:t>
            </a:r>
            <a:r>
              <a:rPr lang="en-US" altLang="zh-CN" smtClean="0"/>
              <a:t>Branch History</a:t>
            </a:r>
            <a:r>
              <a:rPr lang="zh-CN" altLang="en-US" smtClean="0"/>
              <a:t>和</a:t>
            </a:r>
            <a:r>
              <a:rPr lang="en-US" altLang="zh-CN" smtClean="0"/>
              <a:t>PC</a:t>
            </a:r>
            <a:r>
              <a:rPr lang="zh-CN" altLang="en-US" smtClean="0"/>
              <a:t>来选择状态</a:t>
            </a:r>
            <a:endParaRPr lang="en-US" altLang="zh-CN" smtClean="0"/>
          </a:p>
          <a:p>
            <a:pPr lvl="1"/>
            <a:r>
              <a:rPr lang="zh-CN" altLang="en-US" smtClean="0"/>
              <a:t>由状态决定输出</a:t>
            </a:r>
            <a:endParaRPr lang="en-US" altLang="zh-CN" smtClean="0"/>
          </a:p>
          <a:p>
            <a:r>
              <a:rPr lang="zh-CN" altLang="en-US" smtClean="0"/>
              <a:t>根据实际结果修改状态</a:t>
            </a:r>
            <a:endParaRPr lang="zh-CN" altLang="en-US" dirty="0" smtClean="0"/>
          </a:p>
        </p:txBody>
      </p:sp>
      <p:grpSp>
        <p:nvGrpSpPr>
          <p:cNvPr id="187398" name="组合 24"/>
          <p:cNvGrpSpPr>
            <a:grpSpLocks/>
          </p:cNvGrpSpPr>
          <p:nvPr/>
        </p:nvGrpSpPr>
        <p:grpSpPr bwMode="auto">
          <a:xfrm>
            <a:off x="2233613" y="1397000"/>
            <a:ext cx="4675187" cy="1920875"/>
            <a:chOff x="2417320" y="1868024"/>
            <a:chExt cx="4674960" cy="1921016"/>
          </a:xfrm>
        </p:grpSpPr>
        <p:sp>
          <p:nvSpPr>
            <p:cNvPr id="187399" name="矩形 9"/>
            <p:cNvSpPr>
              <a:spLocks noChangeArrowheads="1"/>
            </p:cNvSpPr>
            <p:nvPr/>
          </p:nvSpPr>
          <p:spPr bwMode="auto">
            <a:xfrm>
              <a:off x="3986722" y="1916832"/>
              <a:ext cx="1584970" cy="1872208"/>
            </a:xfrm>
            <a:prstGeom prst="rect">
              <a:avLst/>
            </a:prstGeom>
            <a:solidFill>
              <a:srgbClr val="00B0F0"/>
            </a:solidFill>
            <a:ln w="9525" algn="ctr">
              <a:solidFill>
                <a:schemeClr val="tx1"/>
              </a:solidFill>
              <a:round/>
              <a:headEnd/>
              <a:tailEnd/>
            </a:ln>
          </p:spPr>
          <p:txBody>
            <a:bodyPr/>
            <a:lstStyle/>
            <a:p>
              <a:pPr>
                <a:buClr>
                  <a:srgbClr val="000000"/>
                </a:buClr>
                <a:buSzPct val="100000"/>
                <a:buFont typeface="Times New Roman" pitchFamily="18" charset="0"/>
                <a:buNone/>
              </a:pPr>
              <a:r>
                <a:rPr lang="zh-CN" altLang="en-US" sz="2800"/>
                <a:t>预测器</a:t>
              </a:r>
              <a:endParaRPr lang="en-US" altLang="zh-CN" sz="2800"/>
            </a:p>
            <a:p>
              <a:pPr>
                <a:buClr>
                  <a:srgbClr val="000000"/>
                </a:buClr>
                <a:buSzPct val="100000"/>
                <a:buFont typeface="Times New Roman" pitchFamily="18" charset="0"/>
                <a:buNone/>
              </a:pPr>
              <a:r>
                <a:rPr lang="en-US" altLang="zh-CN" sz="2800"/>
                <a:t>--</a:t>
              </a:r>
              <a:r>
                <a:rPr lang="zh-CN" altLang="en-US" sz="2000"/>
                <a:t>状态信息</a:t>
              </a:r>
              <a:endParaRPr lang="en-US" altLang="zh-CN" sz="2000"/>
            </a:p>
            <a:p>
              <a:pPr>
                <a:buClr>
                  <a:srgbClr val="000000"/>
                </a:buClr>
                <a:buSzPct val="100000"/>
              </a:pPr>
              <a:r>
                <a:rPr lang="en-US" altLang="zh-CN" sz="2000"/>
                <a:t>--</a:t>
              </a:r>
              <a:r>
                <a:rPr lang="zh-CN" altLang="en-US" sz="2000"/>
                <a:t>决策机制</a:t>
              </a:r>
            </a:p>
          </p:txBody>
        </p:sp>
        <p:sp>
          <p:nvSpPr>
            <p:cNvPr id="187400" name="右箭头 12"/>
            <p:cNvSpPr>
              <a:spLocks noChangeArrowheads="1"/>
            </p:cNvSpPr>
            <p:nvPr/>
          </p:nvSpPr>
          <p:spPr bwMode="auto">
            <a:xfrm>
              <a:off x="2483769" y="3429000"/>
              <a:ext cx="1511374" cy="360040"/>
            </a:xfrm>
            <a:prstGeom prst="rightArrow">
              <a:avLst>
                <a:gd name="adj1" fmla="val 50000"/>
                <a:gd name="adj2" fmla="val 50004"/>
              </a:avLst>
            </a:prstGeom>
            <a:solidFill>
              <a:schemeClr val="bg1"/>
            </a:solidFill>
            <a:ln w="9525" algn="ctr">
              <a:solidFill>
                <a:schemeClr val="tx1"/>
              </a:solidFill>
              <a:round/>
              <a:headEnd/>
              <a:tailEnd/>
            </a:ln>
          </p:spPr>
          <p:txBody>
            <a:bodyPr/>
            <a:lstStyle/>
            <a:p>
              <a:pPr>
                <a:buClr>
                  <a:srgbClr val="000000"/>
                </a:buClr>
                <a:buSzPct val="100000"/>
                <a:buFont typeface="Times New Roman" pitchFamily="18" charset="0"/>
                <a:buNone/>
              </a:pPr>
              <a:endParaRPr lang="zh-CN" altLang="en-US"/>
            </a:p>
          </p:txBody>
        </p:sp>
        <p:sp>
          <p:nvSpPr>
            <p:cNvPr id="187401" name="右箭头 13"/>
            <p:cNvSpPr>
              <a:spLocks noChangeArrowheads="1"/>
            </p:cNvSpPr>
            <p:nvPr/>
          </p:nvSpPr>
          <p:spPr bwMode="auto">
            <a:xfrm>
              <a:off x="2448275" y="2672916"/>
              <a:ext cx="1511374" cy="360040"/>
            </a:xfrm>
            <a:prstGeom prst="rightArrow">
              <a:avLst>
                <a:gd name="adj1" fmla="val 50000"/>
                <a:gd name="adj2" fmla="val 50004"/>
              </a:avLst>
            </a:prstGeom>
            <a:solidFill>
              <a:schemeClr val="bg1"/>
            </a:solidFill>
            <a:ln w="9525" algn="ctr">
              <a:solidFill>
                <a:schemeClr val="tx1"/>
              </a:solidFill>
              <a:round/>
              <a:headEnd/>
              <a:tailEnd/>
            </a:ln>
          </p:spPr>
          <p:txBody>
            <a:bodyPr/>
            <a:lstStyle/>
            <a:p>
              <a:pPr>
                <a:buClr>
                  <a:srgbClr val="000000"/>
                </a:buClr>
                <a:buSzPct val="100000"/>
                <a:buFont typeface="Times New Roman" pitchFamily="18" charset="0"/>
                <a:buNone/>
              </a:pPr>
              <a:endParaRPr lang="zh-CN" altLang="en-US"/>
            </a:p>
          </p:txBody>
        </p:sp>
        <p:cxnSp>
          <p:nvCxnSpPr>
            <p:cNvPr id="187402" name="直接箭头连接符 15"/>
            <p:cNvCxnSpPr>
              <a:cxnSpLocks noChangeShapeType="1"/>
            </p:cNvCxnSpPr>
            <p:nvPr/>
          </p:nvCxnSpPr>
          <p:spPr bwMode="auto">
            <a:xfrm>
              <a:off x="2483769" y="2204864"/>
              <a:ext cx="1502953" cy="0"/>
            </a:xfrm>
            <a:prstGeom prst="straightConnector1">
              <a:avLst/>
            </a:prstGeom>
            <a:noFill/>
            <a:ln w="9525" algn="ctr">
              <a:solidFill>
                <a:schemeClr val="tx1"/>
              </a:solidFill>
              <a:round/>
              <a:headEnd/>
              <a:tailEnd type="triangle" w="med" len="med"/>
            </a:ln>
          </p:spPr>
        </p:cxnSp>
        <p:sp>
          <p:nvSpPr>
            <p:cNvPr id="187403" name="文本框 17"/>
            <p:cNvSpPr txBox="1">
              <a:spLocks noChangeArrowheads="1"/>
            </p:cNvSpPr>
            <p:nvPr/>
          </p:nvSpPr>
          <p:spPr bwMode="auto">
            <a:xfrm>
              <a:off x="2448275" y="1868024"/>
              <a:ext cx="1008113" cy="338554"/>
            </a:xfrm>
            <a:prstGeom prst="rect">
              <a:avLst/>
            </a:prstGeom>
            <a:noFill/>
            <a:ln w="9525">
              <a:noFill/>
              <a:miter lim="800000"/>
              <a:headEnd/>
              <a:tailEnd/>
            </a:ln>
          </p:spPr>
          <p:txBody>
            <a:bodyPr>
              <a:spAutoFit/>
            </a:bodyPr>
            <a:lstStyle/>
            <a:p>
              <a:r>
                <a:rPr lang="en-US" altLang="zh-CN" sz="1600">
                  <a:solidFill>
                    <a:schemeClr val="tx1"/>
                  </a:solidFill>
                </a:rPr>
                <a:t>outcomes</a:t>
              </a:r>
              <a:endParaRPr lang="zh-CN" altLang="en-US" sz="1600">
                <a:solidFill>
                  <a:schemeClr val="tx1"/>
                </a:solidFill>
              </a:endParaRPr>
            </a:p>
          </p:txBody>
        </p:sp>
        <p:sp>
          <p:nvSpPr>
            <p:cNvPr id="187404" name="文本框 18"/>
            <p:cNvSpPr txBox="1">
              <a:spLocks noChangeArrowheads="1"/>
            </p:cNvSpPr>
            <p:nvPr/>
          </p:nvSpPr>
          <p:spPr bwMode="auto">
            <a:xfrm>
              <a:off x="2417320" y="2501926"/>
              <a:ext cx="1448656" cy="338554"/>
            </a:xfrm>
            <a:prstGeom prst="rect">
              <a:avLst/>
            </a:prstGeom>
            <a:noFill/>
            <a:ln w="9525">
              <a:noFill/>
              <a:miter lim="800000"/>
              <a:headEnd/>
              <a:tailEnd/>
            </a:ln>
          </p:spPr>
          <p:txBody>
            <a:bodyPr>
              <a:spAutoFit/>
            </a:bodyPr>
            <a:lstStyle/>
            <a:p>
              <a:r>
                <a:rPr lang="en-US" altLang="zh-CN" sz="1600">
                  <a:solidFill>
                    <a:schemeClr val="tx1"/>
                  </a:solidFill>
                </a:rPr>
                <a:t>Branch History</a:t>
              </a:r>
              <a:endParaRPr lang="zh-CN" altLang="en-US" sz="1600">
                <a:solidFill>
                  <a:schemeClr val="tx1"/>
                </a:solidFill>
              </a:endParaRPr>
            </a:p>
          </p:txBody>
        </p:sp>
        <p:sp>
          <p:nvSpPr>
            <p:cNvPr id="187405" name="文本框 19"/>
            <p:cNvSpPr txBox="1">
              <a:spLocks noChangeArrowheads="1"/>
            </p:cNvSpPr>
            <p:nvPr/>
          </p:nvSpPr>
          <p:spPr bwMode="auto">
            <a:xfrm>
              <a:off x="2483768" y="3242066"/>
              <a:ext cx="1008113" cy="338554"/>
            </a:xfrm>
            <a:prstGeom prst="rect">
              <a:avLst/>
            </a:prstGeom>
            <a:noFill/>
            <a:ln w="9525">
              <a:noFill/>
              <a:miter lim="800000"/>
              <a:headEnd/>
              <a:tailEnd/>
            </a:ln>
          </p:spPr>
          <p:txBody>
            <a:bodyPr>
              <a:spAutoFit/>
            </a:bodyPr>
            <a:lstStyle/>
            <a:p>
              <a:r>
                <a:rPr lang="en-US" altLang="zh-CN" sz="1600">
                  <a:solidFill>
                    <a:schemeClr val="tx1"/>
                  </a:solidFill>
                </a:rPr>
                <a:t>PC</a:t>
              </a:r>
              <a:endParaRPr lang="zh-CN" altLang="en-US" sz="1600">
                <a:solidFill>
                  <a:schemeClr val="tx1"/>
                </a:solidFill>
              </a:endParaRPr>
            </a:p>
          </p:txBody>
        </p:sp>
        <p:cxnSp>
          <p:nvCxnSpPr>
            <p:cNvPr id="187406" name="直接箭头连接符 21"/>
            <p:cNvCxnSpPr>
              <a:cxnSpLocks noChangeShapeType="1"/>
              <a:stCxn id="187399" idx="3"/>
            </p:cNvCxnSpPr>
            <p:nvPr/>
          </p:nvCxnSpPr>
          <p:spPr bwMode="auto">
            <a:xfrm>
              <a:off x="5571692" y="2852936"/>
              <a:ext cx="1520588" cy="0"/>
            </a:xfrm>
            <a:prstGeom prst="straightConnector1">
              <a:avLst/>
            </a:prstGeom>
            <a:noFill/>
            <a:ln w="9525" algn="ctr">
              <a:solidFill>
                <a:schemeClr val="tx1"/>
              </a:solidFill>
              <a:round/>
              <a:headEnd/>
              <a:tailEnd type="triangle" w="med" len="med"/>
            </a:ln>
          </p:spPr>
        </p:cxnSp>
        <p:sp>
          <p:nvSpPr>
            <p:cNvPr id="187407" name="文本框 22"/>
            <p:cNvSpPr txBox="1">
              <a:spLocks noChangeArrowheads="1"/>
            </p:cNvSpPr>
            <p:nvPr/>
          </p:nvSpPr>
          <p:spPr bwMode="auto">
            <a:xfrm>
              <a:off x="5827929" y="2492896"/>
              <a:ext cx="1008113" cy="338554"/>
            </a:xfrm>
            <a:prstGeom prst="rect">
              <a:avLst/>
            </a:prstGeom>
            <a:noFill/>
            <a:ln w="9525">
              <a:noFill/>
              <a:miter lim="800000"/>
              <a:headEnd/>
              <a:tailEnd/>
            </a:ln>
          </p:spPr>
          <p:txBody>
            <a:bodyPr>
              <a:spAutoFit/>
            </a:bodyPr>
            <a:lstStyle/>
            <a:p>
              <a:r>
                <a:rPr lang="en-US" altLang="zh-CN" sz="1600">
                  <a:solidFill>
                    <a:schemeClr val="tx1"/>
                  </a:solidFill>
                </a:rPr>
                <a:t>NT or T</a:t>
              </a:r>
              <a:endParaRPr lang="zh-CN" altLang="en-US" sz="1600">
                <a:solidFill>
                  <a:schemeClr val="tx1"/>
                </a:solidFill>
              </a:endParaRPr>
            </a:p>
          </p:txBody>
        </p:sp>
      </p:grpSp>
    </p:spTree>
    <p:extLst>
      <p:ext uri="{BB962C8B-B14F-4D97-AF65-F5344CB8AC3E}">
        <p14:creationId xmlns:p14="http://schemas.microsoft.com/office/powerpoint/2010/main" val="1269247426"/>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ext Box 1"/>
          <p:cNvSpPr txBox="1">
            <a:spLocks noChangeArrowheads="1"/>
          </p:cNvSpPr>
          <p:nvPr/>
        </p:nvSpPr>
        <p:spPr bwMode="auto">
          <a:xfrm>
            <a:off x="-239713" y="-39688"/>
            <a:ext cx="8694738" cy="633413"/>
          </a:xfrm>
          <a:prstGeom prst="rect">
            <a:avLst/>
          </a:prstGeom>
          <a:noFill/>
          <a:ln w="9525">
            <a:noFill/>
            <a:round/>
            <a:headEnd/>
            <a:tailEnd/>
          </a:ln>
        </p:spPr>
        <p:txBody>
          <a:bodyPr anchor="ctr"/>
          <a:lstStyle/>
          <a:p>
            <a:pPr eaLnBrk="1" hangingPunct="1">
              <a:lnSpc>
                <a:spcPct val="90000"/>
              </a:lnSpc>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zh-CN" altLang="zh-CN" sz="3600" b="1">
              <a:solidFill>
                <a:srgbClr val="FF0000"/>
              </a:solidFill>
              <a:latin typeface="Calibri Light" pitchFamily="34" charset="0"/>
            </a:endParaRPr>
          </a:p>
        </p:txBody>
      </p:sp>
      <p:grpSp>
        <p:nvGrpSpPr>
          <p:cNvPr id="190467" name="Group 3"/>
          <p:cNvGrpSpPr>
            <a:grpSpLocks/>
          </p:cNvGrpSpPr>
          <p:nvPr/>
        </p:nvGrpSpPr>
        <p:grpSpPr bwMode="auto">
          <a:xfrm>
            <a:off x="5353050" y="1779588"/>
            <a:ext cx="3790950" cy="3613150"/>
            <a:chOff x="3168" y="1108"/>
            <a:chExt cx="2591" cy="2331"/>
          </a:xfrm>
        </p:grpSpPr>
        <p:sp>
          <p:nvSpPr>
            <p:cNvPr id="190473" name="Rectangle 4"/>
            <p:cNvSpPr>
              <a:spLocks noChangeArrowheads="1"/>
            </p:cNvSpPr>
            <p:nvPr/>
          </p:nvSpPr>
          <p:spPr bwMode="auto">
            <a:xfrm>
              <a:off x="4294" y="1254"/>
              <a:ext cx="1039" cy="655"/>
            </a:xfrm>
            <a:prstGeom prst="rect">
              <a:avLst/>
            </a:prstGeom>
            <a:solidFill>
              <a:srgbClr val="FFFFFF"/>
            </a:solidFill>
            <a:ln w="25560" cap="sq">
              <a:solidFill>
                <a:srgbClr val="000000"/>
              </a:solidFill>
              <a:miter lim="800000"/>
              <a:headEnd/>
              <a:tailEnd/>
            </a:ln>
          </p:spPr>
          <p:txBody>
            <a:bodyPr wrap="none" lIns="90360" tIns="44280" rIns="90360" bIns="4428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a:solidFill>
                    <a:srgbClr val="000000"/>
                  </a:solidFill>
                  <a:latin typeface="Arial" pitchFamily="34" charset="0"/>
                </a:rPr>
                <a:t>Reorder</a:t>
              </a:r>
            </a:p>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a:solidFill>
                    <a:srgbClr val="000000"/>
                  </a:solidFill>
                  <a:latin typeface="Arial" pitchFamily="34" charset="0"/>
                </a:rPr>
                <a:t>Buffer</a:t>
              </a:r>
            </a:p>
          </p:txBody>
        </p:sp>
        <p:sp>
          <p:nvSpPr>
            <p:cNvPr id="190474" name="Rectangle 5"/>
            <p:cNvSpPr>
              <a:spLocks noChangeArrowheads="1"/>
            </p:cNvSpPr>
            <p:nvPr/>
          </p:nvSpPr>
          <p:spPr bwMode="auto">
            <a:xfrm>
              <a:off x="3492" y="1572"/>
              <a:ext cx="475" cy="739"/>
            </a:xfrm>
            <a:prstGeom prst="rect">
              <a:avLst/>
            </a:prstGeom>
            <a:solidFill>
              <a:srgbClr val="FFFFFF"/>
            </a:solidFill>
            <a:ln w="25560" cap="sq">
              <a:solidFill>
                <a:srgbClr val="000000"/>
              </a:solidFill>
              <a:miter lim="800000"/>
              <a:headEnd/>
              <a:tailEnd/>
            </a:ln>
          </p:spPr>
          <p:txBody>
            <a:bodyPr wrap="none" lIns="90360" tIns="44280" rIns="90360" bIns="4428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a:solidFill>
                    <a:srgbClr val="000000"/>
                  </a:solidFill>
                  <a:latin typeface="Arial" pitchFamily="34" charset="0"/>
                </a:rPr>
                <a:t>FP</a:t>
              </a:r>
            </a:p>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a:solidFill>
                    <a:srgbClr val="000000"/>
                  </a:solidFill>
                  <a:latin typeface="Arial" pitchFamily="34" charset="0"/>
                </a:rPr>
                <a:t>Op</a:t>
              </a:r>
            </a:p>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a:solidFill>
                    <a:srgbClr val="000000"/>
                  </a:solidFill>
                  <a:latin typeface="Arial" pitchFamily="34" charset="0"/>
                </a:rPr>
                <a:t>Queue</a:t>
              </a:r>
            </a:p>
          </p:txBody>
        </p:sp>
        <p:sp>
          <p:nvSpPr>
            <p:cNvPr id="190475" name="Rectangle 6"/>
            <p:cNvSpPr>
              <a:spLocks noChangeArrowheads="1"/>
            </p:cNvSpPr>
            <p:nvPr/>
          </p:nvSpPr>
          <p:spPr bwMode="auto">
            <a:xfrm>
              <a:off x="3396" y="3036"/>
              <a:ext cx="655" cy="151"/>
            </a:xfrm>
            <a:prstGeom prst="rect">
              <a:avLst/>
            </a:prstGeom>
            <a:solidFill>
              <a:srgbClr val="FFFFFF"/>
            </a:solidFill>
            <a:ln w="25560" cap="sq">
              <a:solidFill>
                <a:srgbClr val="000000"/>
              </a:solidFill>
              <a:miter lim="800000"/>
              <a:headEnd/>
              <a:tailEnd/>
            </a:ln>
          </p:spPr>
          <p:txBody>
            <a:bodyPr wrap="none" lIns="90360" tIns="44280" rIns="90360" bIns="4428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a:solidFill>
                    <a:srgbClr val="000000"/>
                  </a:solidFill>
                  <a:latin typeface="Arial" pitchFamily="34" charset="0"/>
                </a:rPr>
                <a:t>FP Adder</a:t>
              </a:r>
            </a:p>
          </p:txBody>
        </p:sp>
        <p:sp>
          <p:nvSpPr>
            <p:cNvPr id="190476" name="Rectangle 7"/>
            <p:cNvSpPr>
              <a:spLocks noChangeArrowheads="1"/>
            </p:cNvSpPr>
            <p:nvPr/>
          </p:nvSpPr>
          <p:spPr bwMode="auto">
            <a:xfrm>
              <a:off x="4620" y="3036"/>
              <a:ext cx="655" cy="151"/>
            </a:xfrm>
            <a:prstGeom prst="rect">
              <a:avLst/>
            </a:prstGeom>
            <a:solidFill>
              <a:srgbClr val="FFFFFF"/>
            </a:solidFill>
            <a:ln w="25560" cap="sq">
              <a:solidFill>
                <a:srgbClr val="000000"/>
              </a:solidFill>
              <a:miter lim="800000"/>
              <a:headEnd/>
              <a:tailEnd/>
            </a:ln>
          </p:spPr>
          <p:txBody>
            <a:bodyPr wrap="none" lIns="90360" tIns="44280" rIns="90360" bIns="4428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a:solidFill>
                    <a:srgbClr val="000000"/>
                  </a:solidFill>
                  <a:latin typeface="Arial" pitchFamily="34" charset="0"/>
                </a:rPr>
                <a:t>FP Adder</a:t>
              </a:r>
            </a:p>
          </p:txBody>
        </p:sp>
        <p:sp>
          <p:nvSpPr>
            <p:cNvPr id="190477" name="Rectangle 8"/>
            <p:cNvSpPr>
              <a:spLocks noChangeArrowheads="1"/>
            </p:cNvSpPr>
            <p:nvPr/>
          </p:nvSpPr>
          <p:spPr bwMode="auto">
            <a:xfrm>
              <a:off x="3216" y="2760"/>
              <a:ext cx="907" cy="199"/>
            </a:xfrm>
            <a:prstGeom prst="rect">
              <a:avLst/>
            </a:prstGeom>
            <a:solidFill>
              <a:srgbClr val="FFFFFF"/>
            </a:solidFill>
            <a:ln w="25560" cap="sq">
              <a:solidFill>
                <a:srgbClr val="000000"/>
              </a:solidFill>
              <a:miter lim="800000"/>
              <a:headEnd/>
              <a:tailEnd/>
            </a:ln>
          </p:spPr>
          <p:txBody>
            <a:bodyPr wrap="none" lIns="90360" tIns="44280" rIns="90360" bIns="4428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a:solidFill>
                    <a:srgbClr val="000000"/>
                  </a:solidFill>
                  <a:latin typeface="Arial" pitchFamily="34" charset="0"/>
                </a:rPr>
                <a:t>Res Stations</a:t>
              </a:r>
            </a:p>
          </p:txBody>
        </p:sp>
        <p:sp>
          <p:nvSpPr>
            <p:cNvPr id="190478" name="Rectangle 9"/>
            <p:cNvSpPr>
              <a:spLocks noChangeArrowheads="1"/>
            </p:cNvSpPr>
            <p:nvPr/>
          </p:nvSpPr>
          <p:spPr bwMode="auto">
            <a:xfrm>
              <a:off x="4476" y="2760"/>
              <a:ext cx="907" cy="199"/>
            </a:xfrm>
            <a:prstGeom prst="rect">
              <a:avLst/>
            </a:prstGeom>
            <a:solidFill>
              <a:srgbClr val="FFFFFF"/>
            </a:solidFill>
            <a:ln w="25560" cap="sq">
              <a:solidFill>
                <a:srgbClr val="000000"/>
              </a:solidFill>
              <a:miter lim="800000"/>
              <a:headEnd/>
              <a:tailEnd/>
            </a:ln>
          </p:spPr>
          <p:txBody>
            <a:bodyPr wrap="none" lIns="90360" tIns="44280" rIns="90360" bIns="4428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a:solidFill>
                    <a:srgbClr val="000000"/>
                  </a:solidFill>
                  <a:latin typeface="Arial" pitchFamily="34" charset="0"/>
                </a:rPr>
                <a:t>Res Stations</a:t>
              </a:r>
            </a:p>
          </p:txBody>
        </p:sp>
        <p:sp>
          <p:nvSpPr>
            <p:cNvPr id="190479" name="Line 10"/>
            <p:cNvSpPr>
              <a:spLocks noChangeShapeType="1"/>
            </p:cNvSpPr>
            <p:nvPr/>
          </p:nvSpPr>
          <p:spPr bwMode="auto">
            <a:xfrm>
              <a:off x="3168" y="3412"/>
              <a:ext cx="2563" cy="0"/>
            </a:xfrm>
            <a:prstGeom prst="line">
              <a:avLst/>
            </a:prstGeom>
            <a:noFill/>
            <a:ln w="25560" cap="sq">
              <a:solidFill>
                <a:srgbClr val="000000"/>
              </a:solidFill>
              <a:miter lim="800000"/>
              <a:headEnd/>
              <a:tailEnd/>
            </a:ln>
          </p:spPr>
          <p:txBody>
            <a:bodyPr/>
            <a:lstStyle/>
            <a:p>
              <a:endParaRPr lang="zh-CN" altLang="en-US"/>
            </a:p>
          </p:txBody>
        </p:sp>
        <p:sp>
          <p:nvSpPr>
            <p:cNvPr id="190480" name="Line 11"/>
            <p:cNvSpPr>
              <a:spLocks noChangeShapeType="1"/>
            </p:cNvSpPr>
            <p:nvPr/>
          </p:nvSpPr>
          <p:spPr bwMode="auto">
            <a:xfrm>
              <a:off x="5740" y="1116"/>
              <a:ext cx="0" cy="2275"/>
            </a:xfrm>
            <a:prstGeom prst="line">
              <a:avLst/>
            </a:prstGeom>
            <a:noFill/>
            <a:ln w="25560" cap="sq">
              <a:solidFill>
                <a:srgbClr val="000000"/>
              </a:solidFill>
              <a:miter lim="800000"/>
              <a:headEnd/>
              <a:tailEnd/>
            </a:ln>
          </p:spPr>
          <p:txBody>
            <a:bodyPr/>
            <a:lstStyle/>
            <a:p>
              <a:endParaRPr lang="zh-CN" altLang="en-US"/>
            </a:p>
          </p:txBody>
        </p:sp>
        <p:sp>
          <p:nvSpPr>
            <p:cNvPr id="190481" name="Line 12"/>
            <p:cNvSpPr>
              <a:spLocks noChangeShapeType="1"/>
            </p:cNvSpPr>
            <p:nvPr/>
          </p:nvSpPr>
          <p:spPr bwMode="auto">
            <a:xfrm flipH="1">
              <a:off x="4971" y="1108"/>
              <a:ext cx="789" cy="0"/>
            </a:xfrm>
            <a:prstGeom prst="line">
              <a:avLst/>
            </a:prstGeom>
            <a:noFill/>
            <a:ln w="25560" cap="sq">
              <a:solidFill>
                <a:srgbClr val="000000"/>
              </a:solidFill>
              <a:miter lim="800000"/>
              <a:headEnd/>
              <a:tailEnd/>
            </a:ln>
          </p:spPr>
          <p:txBody>
            <a:bodyPr/>
            <a:lstStyle/>
            <a:p>
              <a:endParaRPr lang="zh-CN" altLang="en-US"/>
            </a:p>
          </p:txBody>
        </p:sp>
        <p:sp>
          <p:nvSpPr>
            <p:cNvPr id="190482" name="Line 13"/>
            <p:cNvSpPr>
              <a:spLocks noChangeShapeType="1"/>
            </p:cNvSpPr>
            <p:nvPr/>
          </p:nvSpPr>
          <p:spPr bwMode="auto">
            <a:xfrm>
              <a:off x="4972" y="1108"/>
              <a:ext cx="0" cy="139"/>
            </a:xfrm>
            <a:prstGeom prst="line">
              <a:avLst/>
            </a:prstGeom>
            <a:noFill/>
            <a:ln w="25560" cap="sq">
              <a:solidFill>
                <a:srgbClr val="000000"/>
              </a:solidFill>
              <a:miter lim="800000"/>
              <a:headEnd/>
              <a:tailEnd type="triangle" w="med" len="med"/>
            </a:ln>
          </p:spPr>
          <p:txBody>
            <a:bodyPr/>
            <a:lstStyle/>
            <a:p>
              <a:endParaRPr lang="zh-CN" altLang="en-US"/>
            </a:p>
          </p:txBody>
        </p:sp>
        <p:sp>
          <p:nvSpPr>
            <p:cNvPr id="190483" name="Line 14"/>
            <p:cNvSpPr>
              <a:spLocks noChangeShapeType="1"/>
            </p:cNvSpPr>
            <p:nvPr/>
          </p:nvSpPr>
          <p:spPr bwMode="auto">
            <a:xfrm>
              <a:off x="3724" y="3192"/>
              <a:ext cx="0" cy="223"/>
            </a:xfrm>
            <a:prstGeom prst="line">
              <a:avLst/>
            </a:prstGeom>
            <a:noFill/>
            <a:ln w="25560" cap="sq">
              <a:solidFill>
                <a:srgbClr val="000000"/>
              </a:solidFill>
              <a:miter lim="800000"/>
              <a:headEnd/>
              <a:tailEnd type="triangle" w="med" len="med"/>
            </a:ln>
          </p:spPr>
          <p:txBody>
            <a:bodyPr/>
            <a:lstStyle/>
            <a:p>
              <a:endParaRPr lang="zh-CN" altLang="en-US"/>
            </a:p>
          </p:txBody>
        </p:sp>
        <p:sp>
          <p:nvSpPr>
            <p:cNvPr id="190484" name="Line 15"/>
            <p:cNvSpPr>
              <a:spLocks noChangeShapeType="1"/>
            </p:cNvSpPr>
            <p:nvPr/>
          </p:nvSpPr>
          <p:spPr bwMode="auto">
            <a:xfrm>
              <a:off x="4936" y="3216"/>
              <a:ext cx="0" cy="223"/>
            </a:xfrm>
            <a:prstGeom prst="line">
              <a:avLst/>
            </a:prstGeom>
            <a:noFill/>
            <a:ln w="25560" cap="sq">
              <a:solidFill>
                <a:srgbClr val="000000"/>
              </a:solidFill>
              <a:miter lim="800000"/>
              <a:headEnd/>
              <a:tailEnd type="triangle" w="med" len="med"/>
            </a:ln>
          </p:spPr>
          <p:txBody>
            <a:bodyPr/>
            <a:lstStyle/>
            <a:p>
              <a:endParaRPr lang="zh-CN" altLang="en-US"/>
            </a:p>
          </p:txBody>
        </p:sp>
        <p:sp>
          <p:nvSpPr>
            <p:cNvPr id="190485" name="Line 16"/>
            <p:cNvSpPr>
              <a:spLocks noChangeShapeType="1"/>
            </p:cNvSpPr>
            <p:nvPr/>
          </p:nvSpPr>
          <p:spPr bwMode="auto">
            <a:xfrm>
              <a:off x="3700" y="2328"/>
              <a:ext cx="0" cy="415"/>
            </a:xfrm>
            <a:prstGeom prst="line">
              <a:avLst/>
            </a:prstGeom>
            <a:noFill/>
            <a:ln w="25560" cap="sq">
              <a:solidFill>
                <a:srgbClr val="000000"/>
              </a:solidFill>
              <a:miter lim="800000"/>
              <a:headEnd/>
              <a:tailEnd type="triangle" w="med" len="med"/>
            </a:ln>
          </p:spPr>
          <p:txBody>
            <a:bodyPr/>
            <a:lstStyle/>
            <a:p>
              <a:endParaRPr lang="zh-CN" altLang="en-US"/>
            </a:p>
          </p:txBody>
        </p:sp>
        <p:sp>
          <p:nvSpPr>
            <p:cNvPr id="190486" name="Line 17"/>
            <p:cNvSpPr>
              <a:spLocks noChangeShapeType="1"/>
            </p:cNvSpPr>
            <p:nvPr/>
          </p:nvSpPr>
          <p:spPr bwMode="auto">
            <a:xfrm>
              <a:off x="3708" y="2488"/>
              <a:ext cx="1219" cy="0"/>
            </a:xfrm>
            <a:prstGeom prst="line">
              <a:avLst/>
            </a:prstGeom>
            <a:noFill/>
            <a:ln w="25560" cap="sq">
              <a:solidFill>
                <a:srgbClr val="000000"/>
              </a:solidFill>
              <a:miter lim="800000"/>
              <a:headEnd/>
              <a:tailEnd/>
            </a:ln>
          </p:spPr>
          <p:txBody>
            <a:bodyPr/>
            <a:lstStyle/>
            <a:p>
              <a:endParaRPr lang="zh-CN" altLang="en-US"/>
            </a:p>
          </p:txBody>
        </p:sp>
        <p:sp>
          <p:nvSpPr>
            <p:cNvPr id="190487" name="Line 18"/>
            <p:cNvSpPr>
              <a:spLocks noChangeShapeType="1"/>
            </p:cNvSpPr>
            <p:nvPr/>
          </p:nvSpPr>
          <p:spPr bwMode="auto">
            <a:xfrm>
              <a:off x="4972" y="2500"/>
              <a:ext cx="0" cy="235"/>
            </a:xfrm>
            <a:prstGeom prst="line">
              <a:avLst/>
            </a:prstGeom>
            <a:noFill/>
            <a:ln w="25560" cap="sq">
              <a:solidFill>
                <a:srgbClr val="000000"/>
              </a:solidFill>
              <a:miter lim="800000"/>
              <a:headEnd/>
              <a:tailEnd type="triangle" w="med" len="med"/>
            </a:ln>
          </p:spPr>
          <p:txBody>
            <a:bodyPr/>
            <a:lstStyle/>
            <a:p>
              <a:endParaRPr lang="zh-CN" altLang="en-US"/>
            </a:p>
          </p:txBody>
        </p:sp>
        <p:sp>
          <p:nvSpPr>
            <p:cNvPr id="190488" name="Line 19"/>
            <p:cNvSpPr>
              <a:spLocks noChangeShapeType="1"/>
            </p:cNvSpPr>
            <p:nvPr/>
          </p:nvSpPr>
          <p:spPr bwMode="auto">
            <a:xfrm>
              <a:off x="4972" y="1924"/>
              <a:ext cx="0" cy="547"/>
            </a:xfrm>
            <a:prstGeom prst="line">
              <a:avLst/>
            </a:prstGeom>
            <a:noFill/>
            <a:ln w="25560" cap="sq">
              <a:solidFill>
                <a:srgbClr val="000000"/>
              </a:solidFill>
              <a:miter lim="800000"/>
              <a:headEnd/>
              <a:tailEnd type="triangle" w="med" len="med"/>
            </a:ln>
          </p:spPr>
          <p:txBody>
            <a:bodyPr/>
            <a:lstStyle/>
            <a:p>
              <a:endParaRPr lang="zh-CN" altLang="en-US"/>
            </a:p>
          </p:txBody>
        </p:sp>
        <p:sp>
          <p:nvSpPr>
            <p:cNvPr id="190489" name="Line 20"/>
            <p:cNvSpPr>
              <a:spLocks noChangeShapeType="1"/>
            </p:cNvSpPr>
            <p:nvPr/>
          </p:nvSpPr>
          <p:spPr bwMode="auto">
            <a:xfrm flipH="1">
              <a:off x="4903" y="2488"/>
              <a:ext cx="845" cy="0"/>
            </a:xfrm>
            <a:prstGeom prst="line">
              <a:avLst/>
            </a:prstGeom>
            <a:noFill/>
            <a:ln w="25560" cap="sq">
              <a:solidFill>
                <a:srgbClr val="000000"/>
              </a:solidFill>
              <a:miter lim="800000"/>
              <a:headEnd/>
              <a:tailEnd type="triangle" w="med" len="med"/>
            </a:ln>
          </p:spPr>
          <p:txBody>
            <a:bodyPr/>
            <a:lstStyle/>
            <a:p>
              <a:endParaRPr lang="zh-CN" altLang="en-US"/>
            </a:p>
          </p:txBody>
        </p:sp>
        <p:sp>
          <p:nvSpPr>
            <p:cNvPr id="190490" name="Rectangle 21"/>
            <p:cNvSpPr>
              <a:spLocks noChangeArrowheads="1"/>
            </p:cNvSpPr>
            <p:nvPr/>
          </p:nvSpPr>
          <p:spPr bwMode="auto">
            <a:xfrm>
              <a:off x="4604" y="2026"/>
              <a:ext cx="703" cy="307"/>
            </a:xfrm>
            <a:prstGeom prst="rect">
              <a:avLst/>
            </a:prstGeom>
            <a:solidFill>
              <a:srgbClr val="FFFFFF"/>
            </a:solidFill>
            <a:ln w="25560" cap="sq">
              <a:solidFill>
                <a:srgbClr val="000000"/>
              </a:solidFill>
              <a:miter lim="800000"/>
              <a:headEnd/>
              <a:tailEnd/>
            </a:ln>
          </p:spPr>
          <p:txBody>
            <a:bodyPr wrap="none" lIns="90360" tIns="44280" rIns="90360" bIns="4428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a:solidFill>
                    <a:srgbClr val="000000"/>
                  </a:solidFill>
                  <a:latin typeface="Arial" pitchFamily="34" charset="0"/>
                </a:rPr>
                <a:t>FP Regs</a:t>
              </a:r>
            </a:p>
          </p:txBody>
        </p:sp>
      </p:grpSp>
      <p:sp>
        <p:nvSpPr>
          <p:cNvPr id="190468" name="Text Box 22"/>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01330B1-1C9E-461C-97A1-1DE83BF8C706}"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90469" name="Text Box 23"/>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90470" name="Text Box 24"/>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8F5176C-9138-4CA3-995F-7C0D30F9A4E6}"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175</a:t>
            </a:fld>
            <a:endParaRPr lang="zh-CN" altLang="zh-CN" sz="1200">
              <a:solidFill>
                <a:srgbClr val="898989"/>
              </a:solidFill>
            </a:endParaRPr>
          </a:p>
        </p:txBody>
      </p:sp>
      <p:sp>
        <p:nvSpPr>
          <p:cNvPr id="190471" name="标题 1"/>
          <p:cNvSpPr>
            <a:spLocks noGrp="1"/>
          </p:cNvSpPr>
          <p:nvPr>
            <p:ph type="title"/>
          </p:nvPr>
        </p:nvSpPr>
        <p:spPr/>
        <p:txBody>
          <a:bodyPr/>
          <a:lstStyle/>
          <a:p>
            <a:r>
              <a:rPr lang="zh-CN" altLang="zh-CN" smtClean="0"/>
              <a:t>硬件支持</a:t>
            </a:r>
            <a:r>
              <a:rPr lang="zh-CN" altLang="en-US" smtClean="0"/>
              <a:t>推断执行以及精确中断</a:t>
            </a:r>
            <a:endParaRPr lang="zh-CN" altLang="en-US" dirty="0" smtClean="0"/>
          </a:p>
        </p:txBody>
      </p:sp>
      <p:sp>
        <p:nvSpPr>
          <p:cNvPr id="190472" name="内容占位符 2"/>
          <p:cNvSpPr>
            <a:spLocks noGrp="1"/>
          </p:cNvSpPr>
          <p:nvPr>
            <p:ph idx="1"/>
          </p:nvPr>
        </p:nvSpPr>
        <p:spPr>
          <a:xfrm>
            <a:off x="0" y="1118373"/>
            <a:ext cx="5304767" cy="5308553"/>
          </a:xfrm>
        </p:spPr>
        <p:txBody>
          <a:bodyPr>
            <a:normAutofit fontScale="77500" lnSpcReduction="20000"/>
          </a:bodyPr>
          <a:lstStyle/>
          <a:p>
            <a:r>
              <a:rPr lang="zh-CN" altLang="zh-CN" dirty="0" smtClean="0"/>
              <a:t>需要硬件缓存没有提交的指令结果</a:t>
            </a:r>
            <a:r>
              <a:rPr lang="en-US" altLang="zh-CN" dirty="0" smtClean="0"/>
              <a:t>: reorder buffer (ROB)</a:t>
            </a:r>
          </a:p>
          <a:p>
            <a:pPr lvl="1">
              <a:lnSpc>
                <a:spcPct val="120000"/>
              </a:lnSpc>
            </a:pPr>
            <a:r>
              <a:rPr lang="en-US" altLang="zh-CN" dirty="0" smtClean="0"/>
              <a:t>3 </a:t>
            </a:r>
            <a:r>
              <a:rPr lang="zh-CN" altLang="zh-CN" dirty="0" smtClean="0"/>
              <a:t>个域: 指令类型</a:t>
            </a:r>
            <a:r>
              <a:rPr lang="en-US" altLang="zh-CN" dirty="0" smtClean="0"/>
              <a:t>,</a:t>
            </a:r>
            <a:r>
              <a:rPr lang="zh-CN" altLang="zh-CN" dirty="0" smtClean="0"/>
              <a:t>目的地址</a:t>
            </a:r>
            <a:r>
              <a:rPr lang="en-US" altLang="zh-CN" dirty="0" smtClean="0"/>
              <a:t>, </a:t>
            </a:r>
            <a:r>
              <a:rPr lang="zh-CN" altLang="zh-CN" dirty="0" smtClean="0"/>
              <a:t>值</a:t>
            </a:r>
            <a:endParaRPr lang="en-US" altLang="zh-CN" dirty="0" smtClean="0"/>
          </a:p>
          <a:p>
            <a:pPr lvl="1"/>
            <a:r>
              <a:rPr lang="en-US" altLang="zh-CN" dirty="0" smtClean="0"/>
              <a:t>Reorder buffer </a:t>
            </a:r>
            <a:r>
              <a:rPr lang="zh-CN" altLang="zh-CN" dirty="0" smtClean="0"/>
              <a:t>可以作为操作数源</a:t>
            </a:r>
            <a:r>
              <a:rPr lang="en-US" altLang="zh-CN" dirty="0" smtClean="0"/>
              <a:t> =&gt; </a:t>
            </a:r>
            <a:r>
              <a:rPr lang="zh-CN" altLang="zh-CN" dirty="0" smtClean="0"/>
              <a:t>就像有更多的寄存器（与</a:t>
            </a:r>
            <a:r>
              <a:rPr lang="en-US" altLang="zh-CN" dirty="0" smtClean="0"/>
              <a:t>RS</a:t>
            </a:r>
            <a:r>
              <a:rPr lang="zh-CN" altLang="zh-CN" dirty="0" smtClean="0"/>
              <a:t>类似）</a:t>
            </a:r>
            <a:endParaRPr lang="en-US" altLang="zh-CN" dirty="0" smtClean="0"/>
          </a:p>
          <a:p>
            <a:pPr lvl="1"/>
            <a:r>
              <a:rPr lang="zh-CN" altLang="zh-CN" dirty="0" smtClean="0"/>
              <a:t>当指令执行阶段完成后，用</a:t>
            </a:r>
            <a:r>
              <a:rPr lang="en-US" altLang="zh-CN" dirty="0" smtClean="0"/>
              <a:t>ROB</a:t>
            </a:r>
            <a:r>
              <a:rPr lang="zh-CN" altLang="zh-CN" dirty="0" smtClean="0"/>
              <a:t>的编号代替</a:t>
            </a:r>
            <a:r>
              <a:rPr lang="en-US" altLang="zh-CN" dirty="0" smtClean="0"/>
              <a:t>RS</a:t>
            </a:r>
            <a:r>
              <a:rPr lang="zh-CN" altLang="zh-CN" dirty="0" smtClean="0"/>
              <a:t>中的值</a:t>
            </a:r>
            <a:endParaRPr lang="en-US" altLang="zh-CN" dirty="0" smtClean="0"/>
          </a:p>
          <a:p>
            <a:pPr lvl="1"/>
            <a:r>
              <a:rPr lang="zh-CN" altLang="zh-CN" dirty="0" smtClean="0"/>
              <a:t>增加指令提交阶段</a:t>
            </a:r>
            <a:endParaRPr lang="en-US" altLang="zh-CN" dirty="0" smtClean="0"/>
          </a:p>
          <a:p>
            <a:pPr lvl="1"/>
            <a:r>
              <a:rPr lang="en-US" altLang="zh-CN" dirty="0" smtClean="0"/>
              <a:t>ROB</a:t>
            </a:r>
            <a:r>
              <a:rPr lang="zh-CN" altLang="zh-CN" dirty="0" smtClean="0"/>
              <a:t>提供执行完成阶段和提交阶段的操作数</a:t>
            </a:r>
            <a:endParaRPr lang="en-US" altLang="zh-CN" dirty="0" smtClean="0"/>
          </a:p>
          <a:p>
            <a:pPr lvl="1"/>
            <a:r>
              <a:rPr lang="zh-CN" altLang="zh-CN" dirty="0" smtClean="0"/>
              <a:t>一旦操作数提交，结果就写入寄存器</a:t>
            </a:r>
            <a:endParaRPr lang="en-US" altLang="zh-CN" dirty="0" smtClean="0"/>
          </a:p>
          <a:p>
            <a:pPr lvl="1"/>
            <a:r>
              <a:rPr lang="zh-CN" altLang="zh-CN" dirty="0" smtClean="0"/>
              <a:t>在预测失败时，容易恢复推断执行的指令，或发生异常时，容易恢复状态</a:t>
            </a:r>
            <a:endParaRPr lang="zh-CN" altLang="en-US" dirty="0" smtClean="0"/>
          </a:p>
        </p:txBody>
      </p:sp>
    </p:spTree>
    <p:extLst>
      <p:ext uri="{BB962C8B-B14F-4D97-AF65-F5344CB8AC3E}">
        <p14:creationId xmlns:p14="http://schemas.microsoft.com/office/powerpoint/2010/main" val="3295470166"/>
      </p:ext>
    </p:extLst>
  </p:cSld>
  <p:clrMapOvr>
    <a:masterClrMapping/>
  </p:clrMapOvr>
  <p:transition>
    <p:wip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Text Box 2"/>
          <p:cNvSpPr txBox="1">
            <a:spLocks noChangeArrowheads="1"/>
          </p:cNvSpPr>
          <p:nvPr/>
        </p:nvSpPr>
        <p:spPr bwMode="auto">
          <a:xfrm>
            <a:off x="327025" y="1150938"/>
            <a:ext cx="8558213" cy="5219700"/>
          </a:xfrm>
          <a:prstGeom prst="rect">
            <a:avLst/>
          </a:prstGeom>
          <a:noFill/>
          <a:ln w="9525">
            <a:noFill/>
            <a:round/>
            <a:headEnd/>
            <a:tailEnd/>
          </a:ln>
        </p:spPr>
        <p:txBody>
          <a:bodyPr lIns="90360" tIns="44280" rIns="90360" bIns="44280"/>
          <a:lstStyle/>
          <a:p>
            <a:pPr marL="228600" indent="-227013" eaLnBrk="1" hangingPunct="1">
              <a:spcBef>
                <a:spcPts val="10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2000">
              <a:solidFill>
                <a:srgbClr val="000000"/>
              </a:solidFill>
            </a:endParaRPr>
          </a:p>
        </p:txBody>
      </p:sp>
      <p:sp>
        <p:nvSpPr>
          <p:cNvPr id="191491"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ED5354B-13AA-4841-BC87-BC2F3A88816E}"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91492"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91493"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F988943-0E80-4D28-BA4B-1A1E8AB60633}"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176</a:t>
            </a:fld>
            <a:endParaRPr lang="zh-CN" altLang="zh-CN" sz="1200">
              <a:solidFill>
                <a:srgbClr val="898989"/>
              </a:solidFill>
            </a:endParaRPr>
          </a:p>
        </p:txBody>
      </p:sp>
      <p:sp>
        <p:nvSpPr>
          <p:cNvPr id="191494" name="标题 1"/>
          <p:cNvSpPr>
            <a:spLocks noGrp="1"/>
          </p:cNvSpPr>
          <p:nvPr>
            <p:ph type="title"/>
          </p:nvPr>
        </p:nvSpPr>
        <p:spPr/>
        <p:txBody>
          <a:bodyPr>
            <a:normAutofit fontScale="90000"/>
          </a:bodyPr>
          <a:lstStyle/>
          <a:p>
            <a:r>
              <a:rPr lang="zh-CN" altLang="zh-CN" smtClean="0"/>
              <a:t>支持推断执行的</a:t>
            </a:r>
            <a:r>
              <a:rPr lang="en-US" altLang="zh-CN" smtClean="0"/>
              <a:t> Tomasulo </a:t>
            </a:r>
            <a:r>
              <a:rPr lang="zh-CN" altLang="zh-CN" smtClean="0"/>
              <a:t>算法的四阶段</a:t>
            </a:r>
            <a:endParaRPr lang="zh-CN" altLang="en-US" smtClean="0"/>
          </a:p>
        </p:txBody>
      </p:sp>
      <p:sp>
        <p:nvSpPr>
          <p:cNvPr id="3" name="内容占位符 2"/>
          <p:cNvSpPr>
            <a:spLocks noGrp="1"/>
          </p:cNvSpPr>
          <p:nvPr>
            <p:ph idx="1"/>
          </p:nvPr>
        </p:nvSpPr>
        <p:spPr/>
        <p:txBody>
          <a:bodyPr>
            <a:normAutofit fontScale="77500" lnSpcReduction="20000"/>
          </a:bodyPr>
          <a:lstStyle/>
          <a:p>
            <a:r>
              <a:rPr lang="zh-CN" altLang="zh-CN" dirty="0" smtClean="0"/>
              <a:t>1. </a:t>
            </a:r>
            <a:r>
              <a:rPr lang="en-US" altLang="zh-CN" dirty="0" smtClean="0"/>
              <a:t>Issue—get instruction from FP Op Queue</a:t>
            </a:r>
          </a:p>
          <a:p>
            <a:pPr lvl="1"/>
            <a:r>
              <a:rPr lang="zh-CN" altLang="zh-CN" dirty="0" smtClean="0"/>
              <a:t>如果</a:t>
            </a:r>
            <a:r>
              <a:rPr lang="en-US" altLang="zh-CN" dirty="0" smtClean="0"/>
              <a:t>RS</a:t>
            </a:r>
            <a:r>
              <a:rPr lang="zh-CN" altLang="zh-CN" dirty="0" smtClean="0"/>
              <a:t>和</a:t>
            </a:r>
            <a:r>
              <a:rPr lang="en-US" altLang="zh-CN" dirty="0" smtClean="0"/>
              <a:t>ROB</a:t>
            </a:r>
            <a:r>
              <a:rPr lang="zh-CN" altLang="zh-CN" dirty="0" smtClean="0"/>
              <a:t>有空闲单元就发射指令。如果寄存器或</a:t>
            </a:r>
            <a:r>
              <a:rPr lang="en-US" altLang="zh-CN" dirty="0" smtClean="0"/>
              <a:t>ROB</a:t>
            </a:r>
            <a:r>
              <a:rPr lang="zh-CN" altLang="zh-CN" dirty="0" smtClean="0"/>
              <a:t>中源操作数可用，就将其发送到</a:t>
            </a:r>
            <a:r>
              <a:rPr lang="en-US" altLang="zh-CN" dirty="0" smtClean="0"/>
              <a:t>RS</a:t>
            </a:r>
            <a:r>
              <a:rPr lang="zh-CN" altLang="zh-CN" dirty="0" smtClean="0"/>
              <a:t>，目的地址的</a:t>
            </a:r>
            <a:r>
              <a:rPr lang="en-US" altLang="zh-CN" dirty="0" smtClean="0"/>
              <a:t>ROB</a:t>
            </a:r>
            <a:r>
              <a:rPr lang="zh-CN" altLang="zh-CN" dirty="0" smtClean="0"/>
              <a:t>编号也发送给</a:t>
            </a:r>
            <a:r>
              <a:rPr lang="en-US" altLang="zh-CN" dirty="0" smtClean="0"/>
              <a:t>RS </a:t>
            </a:r>
          </a:p>
          <a:p>
            <a:r>
              <a:rPr lang="en-US" altLang="zh-CN" dirty="0" smtClean="0"/>
              <a:t>2. Execution—operate on operands (EX)</a:t>
            </a:r>
          </a:p>
          <a:p>
            <a:pPr lvl="1"/>
            <a:r>
              <a:rPr lang="zh-CN" altLang="zh-CN" dirty="0" smtClean="0"/>
              <a:t>当操作数就绪后，开始执行。如果没有就绪，监测</a:t>
            </a:r>
            <a:r>
              <a:rPr lang="en-US" altLang="zh-CN" dirty="0" smtClean="0"/>
              <a:t>CDB，</a:t>
            </a:r>
            <a:r>
              <a:rPr lang="zh-CN" altLang="zh-CN" dirty="0" smtClean="0"/>
              <a:t>检查</a:t>
            </a:r>
            <a:r>
              <a:rPr lang="en-US" altLang="zh-CN" dirty="0" smtClean="0"/>
              <a:t>RAW</a:t>
            </a:r>
            <a:r>
              <a:rPr lang="zh-CN" altLang="zh-CN" dirty="0" smtClean="0"/>
              <a:t>相关</a:t>
            </a:r>
          </a:p>
          <a:p>
            <a:r>
              <a:rPr lang="en-US" altLang="zh-CN" dirty="0" smtClean="0"/>
              <a:t>3. Write result—finish execution (WB)</a:t>
            </a:r>
          </a:p>
          <a:p>
            <a:pPr lvl="1"/>
            <a:r>
              <a:rPr lang="zh-CN" altLang="zh-CN" dirty="0" smtClean="0"/>
              <a:t>将运算结果通过</a:t>
            </a:r>
            <a:r>
              <a:rPr lang="en-US" altLang="zh-CN" dirty="0" smtClean="0"/>
              <a:t>CDB</a:t>
            </a:r>
            <a:r>
              <a:rPr lang="zh-CN" altLang="zh-CN" dirty="0" smtClean="0"/>
              <a:t>传送给所有等待结果的</a:t>
            </a:r>
            <a:r>
              <a:rPr lang="en-US" altLang="zh-CN" dirty="0" smtClean="0"/>
              <a:t>FU</a:t>
            </a:r>
            <a:r>
              <a:rPr lang="zh-CN" altLang="zh-CN" dirty="0" smtClean="0"/>
              <a:t>以及</a:t>
            </a:r>
            <a:r>
              <a:rPr lang="en-US" altLang="zh-CN" dirty="0" smtClean="0"/>
              <a:t>ROB</a:t>
            </a:r>
            <a:r>
              <a:rPr lang="zh-CN" altLang="zh-CN" dirty="0" smtClean="0"/>
              <a:t>单元，标识</a:t>
            </a:r>
            <a:r>
              <a:rPr lang="en-US" altLang="zh-CN" dirty="0" smtClean="0"/>
              <a:t>RS</a:t>
            </a:r>
            <a:r>
              <a:rPr lang="zh-CN" altLang="zh-CN" dirty="0" smtClean="0"/>
              <a:t>可用</a:t>
            </a:r>
          </a:p>
          <a:p>
            <a:r>
              <a:rPr lang="en-US" altLang="zh-CN" dirty="0" smtClean="0"/>
              <a:t>4. Commit—update register with reorder result</a:t>
            </a:r>
          </a:p>
          <a:p>
            <a:pPr lvl="1"/>
            <a:r>
              <a:rPr lang="zh-CN" altLang="zh-CN" dirty="0" smtClean="0"/>
              <a:t>按</a:t>
            </a:r>
            <a:r>
              <a:rPr lang="en-US" altLang="zh-CN" dirty="0" smtClean="0"/>
              <a:t>ROB</a:t>
            </a:r>
            <a:r>
              <a:rPr lang="zh-CN" altLang="zh-CN" dirty="0" smtClean="0"/>
              <a:t>表中顺序，如果结果已有，就更新寄存器（或存储器），并将该指令从</a:t>
            </a:r>
            <a:r>
              <a:rPr lang="en-US" altLang="zh-CN" dirty="0" smtClean="0"/>
              <a:t>ROB</a:t>
            </a:r>
            <a:r>
              <a:rPr lang="zh-CN" altLang="zh-CN" dirty="0" smtClean="0"/>
              <a:t>表中删除</a:t>
            </a:r>
          </a:p>
          <a:p>
            <a:pPr lvl="1"/>
            <a:r>
              <a:rPr lang="zh-CN" altLang="zh-CN" dirty="0" smtClean="0"/>
              <a:t>预测失败或有中断时，刷新</a:t>
            </a:r>
            <a:r>
              <a:rPr lang="en-US" altLang="zh-CN" dirty="0" smtClean="0"/>
              <a:t>ROB</a:t>
            </a:r>
          </a:p>
          <a:p>
            <a:pPr lvl="1"/>
            <a:r>
              <a:rPr lang="en-US" altLang="zh-CN" dirty="0" smtClean="0"/>
              <a:t>P191 Figure  3.14  (</a:t>
            </a:r>
            <a:r>
              <a:rPr lang="zh-CN" altLang="zh-CN" dirty="0" smtClean="0"/>
              <a:t>英文版</a:t>
            </a:r>
            <a:r>
              <a:rPr lang="en-US" altLang="zh-CN" dirty="0" smtClean="0"/>
              <a:t>),  P141 Figure 3-9 (</a:t>
            </a:r>
            <a:r>
              <a:rPr lang="zh-CN" altLang="zh-CN" dirty="0" smtClean="0"/>
              <a:t>中文版</a:t>
            </a:r>
            <a:r>
              <a:rPr lang="en-US" altLang="zh-CN" dirty="0" smtClean="0"/>
              <a:t>)</a:t>
            </a:r>
            <a:endParaRPr lang="zh-CN" altLang="en-US" dirty="0"/>
          </a:p>
        </p:txBody>
      </p:sp>
    </p:spTree>
    <p:extLst>
      <p:ext uri="{BB962C8B-B14F-4D97-AF65-F5344CB8AC3E}">
        <p14:creationId xmlns:p14="http://schemas.microsoft.com/office/powerpoint/2010/main" val="2559432692"/>
      </p:ext>
    </p:extLst>
  </p:cSld>
  <p:clrMapOvr>
    <a:masterClrMapping/>
  </p:clrMapOvr>
  <p:transition>
    <p:wip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标题 1"/>
          <p:cNvSpPr>
            <a:spLocks noGrp="1"/>
          </p:cNvSpPr>
          <p:nvPr>
            <p:ph type="title"/>
          </p:nvPr>
        </p:nvSpPr>
        <p:spPr/>
        <p:txBody>
          <a:bodyPr/>
          <a:lstStyle/>
          <a:p>
            <a:r>
              <a:rPr lang="en-US" altLang="zh-CN" smtClean="0"/>
              <a:t>Issue</a:t>
            </a:r>
            <a:endParaRPr lang="zh-CN" altLang="en-US" smtClean="0"/>
          </a:p>
        </p:txBody>
      </p:sp>
      <p:pic>
        <p:nvPicPr>
          <p:cNvPr id="192517" name="Picture 4"/>
          <p:cNvPicPr>
            <a:picLocks noChangeAspect="1" noChangeArrowheads="1"/>
          </p:cNvPicPr>
          <p:nvPr/>
        </p:nvPicPr>
        <p:blipFill>
          <a:blip r:embed="rId2"/>
          <a:srcRect/>
          <a:stretch>
            <a:fillRect/>
          </a:stretch>
        </p:blipFill>
        <p:spPr bwMode="auto">
          <a:xfrm>
            <a:off x="38100" y="1143000"/>
            <a:ext cx="8953500" cy="4410075"/>
          </a:xfrm>
          <a:prstGeom prst="rect">
            <a:avLst/>
          </a:prstGeom>
          <a:noFill/>
          <a:ln w="9525">
            <a:noFill/>
            <a:miter lim="800000"/>
            <a:headEnd/>
            <a:tailEnd/>
          </a:ln>
        </p:spPr>
      </p:pic>
      <p:cxnSp>
        <p:nvCxnSpPr>
          <p:cNvPr id="192518" name="直接连接符 8"/>
          <p:cNvCxnSpPr>
            <a:cxnSpLocks noChangeShapeType="1"/>
          </p:cNvCxnSpPr>
          <p:nvPr/>
        </p:nvCxnSpPr>
        <p:spPr bwMode="auto">
          <a:xfrm>
            <a:off x="3500438" y="2484438"/>
            <a:ext cx="1500187" cy="1587"/>
          </a:xfrm>
          <a:prstGeom prst="line">
            <a:avLst/>
          </a:prstGeom>
          <a:noFill/>
          <a:ln w="25400" algn="ctr">
            <a:solidFill>
              <a:srgbClr val="FF0000"/>
            </a:solidFill>
            <a:round/>
            <a:headEnd/>
            <a:tailEnd/>
          </a:ln>
        </p:spPr>
      </p:cxnSp>
      <p:cxnSp>
        <p:nvCxnSpPr>
          <p:cNvPr id="192519" name="直接连接符 9"/>
          <p:cNvCxnSpPr>
            <a:cxnSpLocks noChangeShapeType="1"/>
          </p:cNvCxnSpPr>
          <p:nvPr/>
        </p:nvCxnSpPr>
        <p:spPr bwMode="auto">
          <a:xfrm>
            <a:off x="3500438" y="4071938"/>
            <a:ext cx="1500187" cy="1587"/>
          </a:xfrm>
          <a:prstGeom prst="line">
            <a:avLst/>
          </a:prstGeom>
          <a:noFill/>
          <a:ln w="25400" algn="ctr">
            <a:solidFill>
              <a:srgbClr val="FF0000"/>
            </a:solidFill>
            <a:round/>
            <a:headEnd/>
            <a:tailEnd/>
          </a:ln>
        </p:spPr>
      </p:cxnSp>
      <p:sp>
        <p:nvSpPr>
          <p:cNvPr id="2" name="文本框 1"/>
          <p:cNvSpPr txBox="1"/>
          <p:nvPr/>
        </p:nvSpPr>
        <p:spPr>
          <a:xfrm>
            <a:off x="1820091" y="5765074"/>
            <a:ext cx="6130835" cy="646331"/>
          </a:xfrm>
          <a:prstGeom prst="rect">
            <a:avLst/>
          </a:prstGeom>
          <a:noFill/>
        </p:spPr>
        <p:txBody>
          <a:bodyPr wrap="square" rtlCol="0">
            <a:spAutoFit/>
          </a:bodyPr>
          <a:lstStyle/>
          <a:p>
            <a:r>
              <a:rPr lang="en-US" altLang="zh-CN" dirty="0" smtClean="0">
                <a:solidFill>
                  <a:srgbClr val="FF0000"/>
                </a:solidFill>
              </a:rPr>
              <a:t>h</a:t>
            </a:r>
            <a:r>
              <a:rPr lang="zh-CN" altLang="en-US" dirty="0" smtClean="0">
                <a:solidFill>
                  <a:srgbClr val="FF0000"/>
                </a:solidFill>
              </a:rPr>
              <a:t>：</a:t>
            </a:r>
            <a:r>
              <a:rPr lang="en-US" altLang="zh-CN" dirty="0" smtClean="0"/>
              <a:t>ROB</a:t>
            </a:r>
            <a:r>
              <a:rPr lang="zh-CN" altLang="en-US" dirty="0" smtClean="0"/>
              <a:t>中与当前指令相关的指令对应的</a:t>
            </a:r>
            <a:r>
              <a:rPr lang="en-US" altLang="zh-CN" dirty="0" smtClean="0"/>
              <a:t>ROB</a:t>
            </a:r>
            <a:r>
              <a:rPr lang="zh-CN" altLang="en-US" dirty="0" smtClean="0"/>
              <a:t>编号；</a:t>
            </a:r>
            <a:endParaRPr lang="en-US" altLang="zh-CN" dirty="0" smtClean="0"/>
          </a:p>
          <a:p>
            <a:r>
              <a:rPr lang="en-US" altLang="zh-CN" dirty="0">
                <a:solidFill>
                  <a:srgbClr val="FF0000"/>
                </a:solidFill>
              </a:rPr>
              <a:t>b</a:t>
            </a:r>
            <a:r>
              <a:rPr lang="zh-CN" altLang="en-US" dirty="0" smtClean="0">
                <a:solidFill>
                  <a:srgbClr val="FF0000"/>
                </a:solidFill>
              </a:rPr>
              <a:t>：</a:t>
            </a:r>
            <a:r>
              <a:rPr lang="zh-CN" altLang="en-US" dirty="0" smtClean="0"/>
              <a:t>当前指令对应的</a:t>
            </a:r>
            <a:r>
              <a:rPr lang="en-US" altLang="zh-CN" dirty="0" smtClean="0"/>
              <a:t>ROB</a:t>
            </a:r>
            <a:r>
              <a:rPr lang="zh-CN" altLang="en-US" dirty="0" smtClean="0"/>
              <a:t>编号</a:t>
            </a:r>
            <a:endParaRPr lang="zh-CN" altLang="en-US" dirty="0"/>
          </a:p>
        </p:txBody>
      </p:sp>
    </p:spTree>
    <p:extLst>
      <p:ext uri="{BB962C8B-B14F-4D97-AF65-F5344CB8AC3E}">
        <p14:creationId xmlns:p14="http://schemas.microsoft.com/office/powerpoint/2010/main" val="3522683619"/>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标题 1"/>
          <p:cNvSpPr>
            <a:spLocks noGrp="1"/>
          </p:cNvSpPr>
          <p:nvPr>
            <p:ph type="title"/>
          </p:nvPr>
        </p:nvSpPr>
        <p:spPr/>
        <p:txBody>
          <a:bodyPr/>
          <a:lstStyle/>
          <a:p>
            <a:r>
              <a:rPr lang="en-US" altLang="zh-CN" smtClean="0"/>
              <a:t>Execute</a:t>
            </a:r>
            <a:endParaRPr lang="zh-CN" altLang="en-US" smtClean="0"/>
          </a:p>
        </p:txBody>
      </p:sp>
      <p:pic>
        <p:nvPicPr>
          <p:cNvPr id="193542" name="Picture 3"/>
          <p:cNvPicPr>
            <a:picLocks noChangeAspect="1" noChangeArrowheads="1"/>
          </p:cNvPicPr>
          <p:nvPr/>
        </p:nvPicPr>
        <p:blipFill>
          <a:blip r:embed="rId2"/>
          <a:srcRect/>
          <a:stretch>
            <a:fillRect/>
          </a:stretch>
        </p:blipFill>
        <p:spPr bwMode="auto">
          <a:xfrm>
            <a:off x="169863" y="1744663"/>
            <a:ext cx="8905875" cy="2486025"/>
          </a:xfrm>
          <a:prstGeom prst="rect">
            <a:avLst/>
          </a:prstGeom>
          <a:noFill/>
          <a:ln w="9525">
            <a:noFill/>
            <a:miter lim="800000"/>
            <a:headEnd/>
            <a:tailEnd/>
          </a:ln>
        </p:spPr>
      </p:pic>
    </p:spTree>
    <p:extLst>
      <p:ext uri="{BB962C8B-B14F-4D97-AF65-F5344CB8AC3E}">
        <p14:creationId xmlns:p14="http://schemas.microsoft.com/office/powerpoint/2010/main" val="2112289465"/>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标题 1"/>
          <p:cNvSpPr>
            <a:spLocks noGrp="1"/>
          </p:cNvSpPr>
          <p:nvPr>
            <p:ph type="title"/>
          </p:nvPr>
        </p:nvSpPr>
        <p:spPr/>
        <p:txBody>
          <a:bodyPr/>
          <a:lstStyle/>
          <a:p>
            <a:r>
              <a:rPr lang="en-US" altLang="zh-CN" smtClean="0"/>
              <a:t>Write result &amp; Commit</a:t>
            </a:r>
            <a:endParaRPr lang="zh-CN" altLang="en-US" smtClean="0"/>
          </a:p>
        </p:txBody>
      </p:sp>
      <p:pic>
        <p:nvPicPr>
          <p:cNvPr id="194566" name="Picture 2"/>
          <p:cNvPicPr>
            <a:picLocks noChangeAspect="1" noChangeArrowheads="1"/>
          </p:cNvPicPr>
          <p:nvPr/>
        </p:nvPicPr>
        <p:blipFill>
          <a:blip r:embed="rId2"/>
          <a:srcRect/>
          <a:stretch>
            <a:fillRect/>
          </a:stretch>
        </p:blipFill>
        <p:spPr bwMode="auto">
          <a:xfrm>
            <a:off x="179388" y="1528763"/>
            <a:ext cx="8866187" cy="3700462"/>
          </a:xfrm>
          <a:prstGeom prst="rect">
            <a:avLst/>
          </a:prstGeom>
          <a:noFill/>
          <a:ln w="9525">
            <a:noFill/>
            <a:miter lim="800000"/>
            <a:headEnd/>
            <a:tailEnd/>
          </a:ln>
        </p:spPr>
      </p:pic>
    </p:spTree>
    <p:extLst>
      <p:ext uri="{BB962C8B-B14F-4D97-AF65-F5344CB8AC3E}">
        <p14:creationId xmlns:p14="http://schemas.microsoft.com/office/powerpoint/2010/main" val="11754978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p:cNvSpPr txBox="1">
            <a:spLocks noChangeArrowheads="1"/>
          </p:cNvSpPr>
          <p:nvPr/>
        </p:nvSpPr>
        <p:spPr bwMode="auto">
          <a:xfrm>
            <a:off x="398463" y="1185863"/>
            <a:ext cx="8247062" cy="5378450"/>
          </a:xfrm>
          <a:prstGeom prst="rect">
            <a:avLst/>
          </a:prstGeom>
          <a:noFill/>
          <a:ln w="9525">
            <a:noFill/>
            <a:round/>
            <a:headEnd/>
            <a:tailEnd/>
          </a:ln>
        </p:spPr>
        <p:txBody>
          <a:bodyPr/>
          <a:lstStyle/>
          <a:p>
            <a:pPr marL="228600" indent="-228600" eaLnBrk="1" hangingPunct="1">
              <a:spcBef>
                <a:spcPts val="10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2000" b="1" dirty="0">
              <a:solidFill>
                <a:srgbClr val="000000"/>
              </a:solidFill>
              <a:latin typeface="新宋体" pitchFamily="49" charset="-122"/>
              <a:ea typeface="新宋体" pitchFamily="49" charset="-122"/>
            </a:endParaRPr>
          </a:p>
        </p:txBody>
      </p:sp>
      <p:sp>
        <p:nvSpPr>
          <p:cNvPr id="75779"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98F5152-4092-4F12-9B30-CF9BCF7EE192}"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75781"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FD06728-1275-41CE-A10D-560344CA8DB2}"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18</a:t>
            </a:fld>
            <a:endParaRPr lang="zh-CN" altLang="zh-CN" sz="1200">
              <a:solidFill>
                <a:srgbClr val="898989"/>
              </a:solidFill>
            </a:endParaRPr>
          </a:p>
        </p:txBody>
      </p:sp>
      <p:sp>
        <p:nvSpPr>
          <p:cNvPr id="75783" name="标题 1"/>
          <p:cNvSpPr>
            <a:spLocks noGrp="1"/>
          </p:cNvSpPr>
          <p:nvPr>
            <p:ph type="title"/>
          </p:nvPr>
        </p:nvSpPr>
        <p:spPr/>
        <p:txBody>
          <a:bodyPr/>
          <a:lstStyle/>
          <a:p>
            <a:r>
              <a:rPr lang="zh-CN" altLang="zh-CN" smtClean="0"/>
              <a:t>从编译器角度看代码移动（1/</a:t>
            </a:r>
            <a:r>
              <a:rPr lang="en-US" altLang="zh-CN" smtClean="0"/>
              <a:t>4</a:t>
            </a:r>
            <a:r>
              <a:rPr lang="zh-CN" altLang="zh-CN" smtClean="0"/>
              <a:t>)</a:t>
            </a:r>
            <a:endParaRPr lang="zh-CN" altLang="en-US" smtClean="0"/>
          </a:p>
        </p:txBody>
      </p:sp>
      <p:sp>
        <p:nvSpPr>
          <p:cNvPr id="75784" name="内容占位符 2"/>
          <p:cNvSpPr>
            <a:spLocks noGrp="1"/>
          </p:cNvSpPr>
          <p:nvPr>
            <p:ph idx="1"/>
          </p:nvPr>
        </p:nvSpPr>
        <p:spPr/>
        <p:txBody>
          <a:bodyPr>
            <a:normAutofit fontScale="92500" lnSpcReduction="20000"/>
          </a:bodyPr>
          <a:lstStyle/>
          <a:p>
            <a:r>
              <a:rPr lang="zh-CN" altLang="zh-CN" dirty="0" smtClean="0"/>
              <a:t>编译器分析程序的相关性依赖于给定的流水线</a:t>
            </a:r>
          </a:p>
          <a:p>
            <a:r>
              <a:rPr lang="zh-CN" altLang="zh-CN" dirty="0" smtClean="0"/>
              <a:t>编译器进行指令调度来消除相关 </a:t>
            </a:r>
          </a:p>
          <a:p>
            <a:r>
              <a:rPr lang="en-US" altLang="zh-CN" dirty="0" smtClean="0"/>
              <a:t>(True) </a:t>
            </a:r>
            <a:r>
              <a:rPr lang="zh-CN" altLang="zh-CN" dirty="0" smtClean="0"/>
              <a:t>数据相关（</a:t>
            </a:r>
            <a:r>
              <a:rPr lang="en-US" altLang="zh-CN" dirty="0" smtClean="0"/>
              <a:t>Data dependencies）</a:t>
            </a:r>
          </a:p>
          <a:p>
            <a:pPr lvl="1"/>
            <a:r>
              <a:rPr lang="zh-CN" altLang="zh-CN" dirty="0" smtClean="0"/>
              <a:t>对于指令</a:t>
            </a:r>
            <a:r>
              <a:rPr lang="en-US" altLang="zh-CN" dirty="0" err="1" smtClean="0"/>
              <a:t>i</a:t>
            </a:r>
            <a:r>
              <a:rPr lang="zh-CN" altLang="zh-CN" dirty="0" smtClean="0"/>
              <a:t>和</a:t>
            </a:r>
            <a:r>
              <a:rPr lang="en-US" altLang="zh-CN" dirty="0" smtClean="0"/>
              <a:t>j，</a:t>
            </a:r>
            <a:r>
              <a:rPr lang="zh-CN" altLang="zh-CN" dirty="0" smtClean="0"/>
              <a:t>如果</a:t>
            </a:r>
            <a:r>
              <a:rPr lang="zh-CN" altLang="en-US" dirty="0" smtClean="0"/>
              <a:t>指令</a:t>
            </a:r>
            <a:r>
              <a:rPr lang="en-US" altLang="zh-CN" dirty="0" smtClean="0"/>
              <a:t> j</a:t>
            </a:r>
            <a:r>
              <a:rPr lang="zh-CN" altLang="zh-CN" dirty="0" smtClean="0"/>
              <a:t>使用指令</a:t>
            </a:r>
            <a:r>
              <a:rPr lang="en-US" altLang="zh-CN" dirty="0" err="1" smtClean="0"/>
              <a:t>i</a:t>
            </a:r>
            <a:r>
              <a:rPr lang="zh-CN" altLang="zh-CN" dirty="0" smtClean="0"/>
              <a:t>产生的结果 </a:t>
            </a:r>
            <a:r>
              <a:rPr lang="en-US" altLang="zh-CN" dirty="0" smtClean="0"/>
              <a:t>, </a:t>
            </a:r>
            <a:r>
              <a:rPr lang="zh-CN" altLang="zh-CN" dirty="0" smtClean="0"/>
              <a:t>或</a:t>
            </a:r>
            <a:r>
              <a:rPr lang="zh-CN" altLang="en-US" dirty="0" smtClean="0"/>
              <a:t>指令</a:t>
            </a:r>
            <a:r>
              <a:rPr lang="en-US" altLang="zh-CN" dirty="0" smtClean="0"/>
              <a:t> j </a:t>
            </a:r>
            <a:r>
              <a:rPr lang="zh-CN" altLang="zh-CN" dirty="0" smtClean="0"/>
              <a:t>与</a:t>
            </a:r>
            <a:r>
              <a:rPr lang="zh-CN" altLang="en-US" dirty="0" smtClean="0"/>
              <a:t>指令</a:t>
            </a:r>
            <a:r>
              <a:rPr lang="en-US" altLang="zh-CN" dirty="0" smtClean="0"/>
              <a:t> k</a:t>
            </a:r>
            <a:r>
              <a:rPr lang="zh-CN" altLang="zh-CN" dirty="0" smtClean="0"/>
              <a:t>相关, 并且</a:t>
            </a:r>
            <a:r>
              <a:rPr lang="zh-CN" altLang="en-US" dirty="0" smtClean="0"/>
              <a:t>指令</a:t>
            </a:r>
            <a:r>
              <a:rPr lang="en-US" altLang="zh-CN" dirty="0" smtClean="0"/>
              <a:t> k </a:t>
            </a:r>
            <a:r>
              <a:rPr lang="zh-CN" altLang="zh-CN" dirty="0" smtClean="0"/>
              <a:t>与</a:t>
            </a:r>
            <a:r>
              <a:rPr lang="zh-CN" altLang="en-US" dirty="0" smtClean="0"/>
              <a:t>指令</a:t>
            </a:r>
            <a:r>
              <a:rPr lang="en-US" altLang="zh-CN" dirty="0" smtClean="0"/>
              <a:t> </a:t>
            </a:r>
            <a:r>
              <a:rPr lang="en-US" altLang="zh-CN" dirty="0" err="1" smtClean="0"/>
              <a:t>i</a:t>
            </a:r>
            <a:r>
              <a:rPr lang="zh-CN" altLang="zh-CN" dirty="0" smtClean="0"/>
              <a:t>有数据相关.</a:t>
            </a:r>
          </a:p>
          <a:p>
            <a:r>
              <a:rPr lang="zh-CN" altLang="zh-CN" dirty="0" smtClean="0"/>
              <a:t>如果相关, 不能并行执行</a:t>
            </a:r>
          </a:p>
          <a:p>
            <a:endParaRPr lang="en-US" altLang="zh-CN" dirty="0" smtClean="0"/>
          </a:p>
          <a:p>
            <a:r>
              <a:rPr lang="zh-CN" altLang="zh-CN" dirty="0" smtClean="0"/>
              <a:t>对于寄存器比较容易确定</a:t>
            </a:r>
            <a:r>
              <a:rPr lang="en-US" altLang="zh-CN" dirty="0" smtClean="0"/>
              <a:t>(fixed names)</a:t>
            </a:r>
          </a:p>
          <a:p>
            <a:r>
              <a:rPr lang="zh-CN" altLang="zh-CN" dirty="0" smtClean="0"/>
              <a:t>但对</a:t>
            </a:r>
            <a:r>
              <a:rPr lang="en-US" altLang="zh-CN" dirty="0" smtClean="0"/>
              <a:t>memory</a:t>
            </a:r>
            <a:r>
              <a:rPr lang="zh-CN" altLang="zh-CN" dirty="0" smtClean="0"/>
              <a:t>的引用，比较难确定</a:t>
            </a:r>
            <a:r>
              <a:rPr lang="en-US" altLang="zh-CN" dirty="0" smtClean="0"/>
              <a:t>: </a:t>
            </a:r>
          </a:p>
          <a:p>
            <a:pPr lvl="1"/>
            <a:r>
              <a:rPr lang="en-US" altLang="zh-CN" dirty="0" smtClean="0"/>
              <a:t>100(R4) = 20(R6)?</a:t>
            </a:r>
          </a:p>
          <a:p>
            <a:pPr lvl="1"/>
            <a:r>
              <a:rPr lang="zh-CN" altLang="zh-CN" dirty="0" smtClean="0"/>
              <a:t>在不同次的循环中，</a:t>
            </a:r>
            <a:r>
              <a:rPr lang="en-US" altLang="zh-CN" dirty="0" smtClean="0"/>
              <a:t>20(R6) = 20(R6)?</a:t>
            </a:r>
          </a:p>
          <a:p>
            <a:endParaRPr lang="zh-CN" altLang="en-US" dirty="0" smtClean="0"/>
          </a:p>
        </p:txBody>
      </p:sp>
      <p:pic>
        <p:nvPicPr>
          <p:cNvPr id="75782" name="Picture 6"/>
          <p:cNvPicPr>
            <a:picLocks noChangeAspect="1" noChangeArrowheads="1"/>
          </p:cNvPicPr>
          <p:nvPr/>
        </p:nvPicPr>
        <p:blipFill>
          <a:blip r:embed="rId3"/>
          <a:srcRect/>
          <a:stretch>
            <a:fillRect/>
          </a:stretch>
        </p:blipFill>
        <p:spPr bwMode="auto">
          <a:xfrm>
            <a:off x="5396313" y="3451225"/>
            <a:ext cx="3619500" cy="847725"/>
          </a:xfrm>
          <a:prstGeom prst="rect">
            <a:avLst/>
          </a:prstGeom>
          <a:noFill/>
          <a:ln w="9525">
            <a:noFill/>
            <a:round/>
            <a:headEnd/>
            <a:tailEnd/>
          </a:ln>
        </p:spPr>
      </p:pic>
    </p:spTree>
    <p:extLst>
      <p:ext uri="{BB962C8B-B14F-4D97-AF65-F5344CB8AC3E}">
        <p14:creationId xmlns:p14="http://schemas.microsoft.com/office/powerpoint/2010/main" val="3300983601"/>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Text Box 1"/>
          <p:cNvSpPr txBox="1">
            <a:spLocks noChangeArrowheads="1"/>
          </p:cNvSpPr>
          <p:nvPr/>
        </p:nvSpPr>
        <p:spPr bwMode="auto">
          <a:xfrm>
            <a:off x="190500" y="293688"/>
            <a:ext cx="8642350" cy="703262"/>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
        <p:nvSpPr>
          <p:cNvPr id="195587" name="Text Box 2"/>
          <p:cNvSpPr txBox="1">
            <a:spLocks noChangeArrowheads="1"/>
          </p:cNvSpPr>
          <p:nvPr/>
        </p:nvSpPr>
        <p:spPr bwMode="auto">
          <a:xfrm>
            <a:off x="344488" y="1409700"/>
            <a:ext cx="8170862" cy="4767263"/>
          </a:xfrm>
          <a:prstGeom prst="rect">
            <a:avLst/>
          </a:prstGeom>
          <a:noFill/>
          <a:ln w="9525">
            <a:noFill/>
            <a:round/>
            <a:headEnd/>
            <a:tailEnd/>
          </a:ln>
        </p:spPr>
        <p:txBody>
          <a:bodyPr/>
          <a:lstStyle/>
          <a:p>
            <a:pPr marL="228600" indent="-227013" eaLnBrk="1" hangingPunct="1">
              <a:lnSpc>
                <a:spcPct val="90000"/>
              </a:lnSpc>
              <a:spcBef>
                <a:spcPts val="10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zh-CN" altLang="zh-CN" sz="2800">
              <a:solidFill>
                <a:srgbClr val="000000"/>
              </a:solidFill>
            </a:endParaRPr>
          </a:p>
          <a:p>
            <a:pPr marL="228600" indent="-227013" eaLnBrk="1" hangingPunct="1">
              <a:lnSpc>
                <a:spcPct val="90000"/>
              </a:lnSpc>
              <a:spcBef>
                <a:spcPts val="10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800">
                <a:solidFill>
                  <a:srgbClr val="000000"/>
                </a:solidFill>
              </a:rPr>
              <a:t>			</a:t>
            </a:r>
          </a:p>
        </p:txBody>
      </p:sp>
      <p:sp>
        <p:nvSpPr>
          <p:cNvPr id="195588"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D2026EE3-F37D-4D6D-8161-CA0500565AD2}"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95589"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95590"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4C54371-7B3E-476A-AEBF-935F1B30B296}"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180</a:t>
            </a:fld>
            <a:endParaRPr lang="zh-CN" altLang="zh-CN" sz="1200">
              <a:solidFill>
                <a:srgbClr val="898989"/>
              </a:solidFill>
            </a:endParaRPr>
          </a:p>
        </p:txBody>
      </p:sp>
      <p:sp>
        <p:nvSpPr>
          <p:cNvPr id="195591" name="标题 3"/>
          <p:cNvSpPr>
            <a:spLocks noGrp="1"/>
          </p:cNvSpPr>
          <p:nvPr>
            <p:ph type="title"/>
          </p:nvPr>
        </p:nvSpPr>
        <p:spPr/>
        <p:txBody>
          <a:bodyPr/>
          <a:lstStyle/>
          <a:p>
            <a:r>
              <a:rPr lang="zh-CN" altLang="en-US" smtClean="0"/>
              <a:t>例如：</a:t>
            </a:r>
          </a:p>
        </p:txBody>
      </p:sp>
      <p:sp>
        <p:nvSpPr>
          <p:cNvPr id="195592" name="内容占位符 2"/>
          <p:cNvSpPr>
            <a:spLocks noGrp="1"/>
          </p:cNvSpPr>
          <p:nvPr>
            <p:ph idx="1"/>
          </p:nvPr>
        </p:nvSpPr>
        <p:spPr/>
        <p:txBody>
          <a:bodyPr>
            <a:normAutofit fontScale="92500" lnSpcReduction="10000"/>
          </a:bodyPr>
          <a:lstStyle/>
          <a:p>
            <a:pPr eaLnBrk="1" hangingPunct="1">
              <a:buClrTx/>
              <a:buFontTx/>
              <a:buNone/>
            </a:pPr>
            <a:r>
              <a:rPr lang="en-US" altLang="zh-CN" dirty="0" smtClean="0"/>
              <a:t>                LD           F6, 34(R2)</a:t>
            </a:r>
          </a:p>
          <a:p>
            <a:pPr eaLnBrk="1" hangingPunct="1">
              <a:buClrTx/>
              <a:buFontTx/>
              <a:buNone/>
            </a:pPr>
            <a:r>
              <a:rPr lang="en-US" altLang="zh-CN" dirty="0" smtClean="0"/>
              <a:t>			LD           F2, 45(R3)</a:t>
            </a:r>
          </a:p>
          <a:p>
            <a:pPr eaLnBrk="1" hangingPunct="1">
              <a:buClrTx/>
              <a:buFontTx/>
              <a:buNone/>
            </a:pPr>
            <a:r>
              <a:rPr lang="en-US" altLang="zh-CN" dirty="0" smtClean="0"/>
              <a:t>			MULT      F0, F2, F4</a:t>
            </a:r>
          </a:p>
          <a:p>
            <a:pPr eaLnBrk="1" hangingPunct="1">
              <a:buClrTx/>
              <a:buFontTx/>
              <a:buNone/>
            </a:pPr>
            <a:r>
              <a:rPr lang="en-US" altLang="zh-CN" dirty="0" smtClean="0"/>
              <a:t>			SUBD     F8, F6, F2</a:t>
            </a:r>
          </a:p>
          <a:p>
            <a:pPr eaLnBrk="1" hangingPunct="1">
              <a:buClrTx/>
              <a:buFontTx/>
              <a:buNone/>
            </a:pPr>
            <a:r>
              <a:rPr lang="en-US" altLang="zh-CN" dirty="0" smtClean="0"/>
              <a:t>			DIVD      F10, F0, F6</a:t>
            </a:r>
          </a:p>
          <a:p>
            <a:pPr eaLnBrk="1" hangingPunct="1">
              <a:buClrTx/>
              <a:buFontTx/>
              <a:buNone/>
            </a:pPr>
            <a:r>
              <a:rPr lang="en-US" altLang="zh-CN" dirty="0" smtClean="0"/>
              <a:t>			ADDD     F6, F8, F2</a:t>
            </a:r>
          </a:p>
          <a:p>
            <a:pPr eaLnBrk="1" hangingPunct="1">
              <a:buClrTx/>
              <a:buFontTx/>
              <a:buNone/>
            </a:pPr>
            <a:endParaRPr lang="en-US" altLang="zh-CN" dirty="0" smtClean="0"/>
          </a:p>
          <a:p>
            <a:pPr eaLnBrk="1" hangingPunct="1">
              <a:buClrTx/>
              <a:buFontTx/>
              <a:buNone/>
            </a:pPr>
            <a:r>
              <a:rPr lang="zh-CN" altLang="en-US" sz="2000" dirty="0" smtClean="0">
                <a:solidFill>
                  <a:srgbClr val="C00000"/>
                </a:solidFill>
              </a:rPr>
              <a:t>假设：执行阶段的周期数</a:t>
            </a:r>
            <a:endParaRPr lang="en-US" altLang="zh-CN" sz="2000" dirty="0" smtClean="0">
              <a:solidFill>
                <a:srgbClr val="C00000"/>
              </a:solidFill>
            </a:endParaRPr>
          </a:p>
          <a:p>
            <a:pPr eaLnBrk="1" hangingPunct="1">
              <a:buClrTx/>
              <a:buFontTx/>
              <a:buNone/>
            </a:pPr>
            <a:r>
              <a:rPr lang="en-US" altLang="zh-CN" sz="2000" dirty="0" smtClean="0">
                <a:solidFill>
                  <a:srgbClr val="C00000"/>
                </a:solidFill>
              </a:rPr>
              <a:t>LD</a:t>
            </a:r>
            <a:r>
              <a:rPr lang="zh-CN" altLang="en-US" sz="2000" dirty="0" smtClean="0">
                <a:solidFill>
                  <a:srgbClr val="C00000"/>
                </a:solidFill>
              </a:rPr>
              <a:t>：１</a:t>
            </a:r>
            <a:r>
              <a:rPr lang="en-US" altLang="zh-CN" sz="2000" dirty="0" smtClean="0">
                <a:solidFill>
                  <a:srgbClr val="C00000"/>
                </a:solidFill>
              </a:rPr>
              <a:t>cycles  MULT: 10 cycles   </a:t>
            </a:r>
          </a:p>
          <a:p>
            <a:pPr eaLnBrk="1" hangingPunct="1">
              <a:buClrTx/>
              <a:buFontTx/>
              <a:buNone/>
            </a:pPr>
            <a:r>
              <a:rPr lang="en-US" altLang="zh-CN" sz="2000" dirty="0" smtClean="0">
                <a:solidFill>
                  <a:srgbClr val="C00000"/>
                </a:solidFill>
              </a:rPr>
              <a:t>SUBD/ADDD: 2cycles   DIVD: 40 cycles </a:t>
            </a:r>
            <a:r>
              <a:rPr lang="en-US" altLang="zh-CN" dirty="0" smtClean="0"/>
              <a:t>                    </a:t>
            </a:r>
          </a:p>
        </p:txBody>
      </p:sp>
    </p:spTree>
    <p:extLst>
      <p:ext uri="{BB962C8B-B14F-4D97-AF65-F5344CB8AC3E}">
        <p14:creationId xmlns:p14="http://schemas.microsoft.com/office/powerpoint/2010/main" val="378809700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标题 1"/>
          <p:cNvSpPr>
            <a:spLocks noGrp="1"/>
          </p:cNvSpPr>
          <p:nvPr>
            <p:ph type="title"/>
          </p:nvPr>
        </p:nvSpPr>
        <p:spPr/>
        <p:txBody>
          <a:bodyPr/>
          <a:lstStyle/>
          <a:p>
            <a:r>
              <a:rPr lang="en-US" altLang="zh-CN" sz="3200" dirty="0" err="1" smtClean="0"/>
              <a:t>Tomasulo</a:t>
            </a:r>
            <a:r>
              <a:rPr lang="en-US" altLang="zh-CN" sz="3200" dirty="0" smtClean="0"/>
              <a:t> With Reorder Buffer-Cycle 0</a:t>
            </a:r>
            <a:endParaRPr lang="zh-CN" altLang="en-US" sz="3200" dirty="0" smtClean="0"/>
          </a:p>
        </p:txBody>
      </p:sp>
      <p:graphicFrame>
        <p:nvGraphicFramePr>
          <p:cNvPr id="6" name="表格 5"/>
          <p:cNvGraphicFramePr>
            <a:graphicFrameLocks noGrp="1"/>
          </p:cNvGraphicFramePr>
          <p:nvPr/>
        </p:nvGraphicFramePr>
        <p:xfrm>
          <a:off x="500063" y="1428750"/>
          <a:ext cx="8105093" cy="4350795"/>
        </p:xfrm>
        <a:graphic>
          <a:graphicData uri="http://schemas.openxmlformats.org/drawingml/2006/table">
            <a:tbl>
              <a:tblPr/>
              <a:tblGrid>
                <a:gridCol w="665773">
                  <a:extLst>
                    <a:ext uri="{9D8B030D-6E8A-4147-A177-3AD203B41FA5}">
                      <a16:colId xmlns:a16="http://schemas.microsoft.com/office/drawing/2014/main" val="20000"/>
                    </a:ext>
                  </a:extLst>
                </a:gridCol>
                <a:gridCol w="665773">
                  <a:extLst>
                    <a:ext uri="{9D8B030D-6E8A-4147-A177-3AD203B41FA5}">
                      <a16:colId xmlns:a16="http://schemas.microsoft.com/office/drawing/2014/main" val="20001"/>
                    </a:ext>
                  </a:extLst>
                </a:gridCol>
                <a:gridCol w="665773">
                  <a:extLst>
                    <a:ext uri="{9D8B030D-6E8A-4147-A177-3AD203B41FA5}">
                      <a16:colId xmlns:a16="http://schemas.microsoft.com/office/drawing/2014/main" val="20002"/>
                    </a:ext>
                  </a:extLst>
                </a:gridCol>
                <a:gridCol w="665773">
                  <a:extLst>
                    <a:ext uri="{9D8B030D-6E8A-4147-A177-3AD203B41FA5}">
                      <a16:colId xmlns:a16="http://schemas.microsoft.com/office/drawing/2014/main" val="20003"/>
                    </a:ext>
                  </a:extLst>
                </a:gridCol>
                <a:gridCol w="901568">
                  <a:extLst>
                    <a:ext uri="{9D8B030D-6E8A-4147-A177-3AD203B41FA5}">
                      <a16:colId xmlns:a16="http://schemas.microsoft.com/office/drawing/2014/main" val="20004"/>
                    </a:ext>
                  </a:extLst>
                </a:gridCol>
                <a:gridCol w="846086">
                  <a:extLst>
                    <a:ext uri="{9D8B030D-6E8A-4147-A177-3AD203B41FA5}">
                      <a16:colId xmlns:a16="http://schemas.microsoft.com/office/drawing/2014/main" val="20005"/>
                    </a:ext>
                  </a:extLst>
                </a:gridCol>
                <a:gridCol w="887696">
                  <a:extLst>
                    <a:ext uri="{9D8B030D-6E8A-4147-A177-3AD203B41FA5}">
                      <a16:colId xmlns:a16="http://schemas.microsoft.com/office/drawing/2014/main" val="20006"/>
                    </a:ext>
                  </a:extLst>
                </a:gridCol>
                <a:gridCol w="776735">
                  <a:extLst>
                    <a:ext uri="{9D8B030D-6E8A-4147-A177-3AD203B41FA5}">
                      <a16:colId xmlns:a16="http://schemas.microsoft.com/office/drawing/2014/main" val="20007"/>
                    </a:ext>
                  </a:extLst>
                </a:gridCol>
                <a:gridCol w="665773">
                  <a:extLst>
                    <a:ext uri="{9D8B030D-6E8A-4147-A177-3AD203B41FA5}">
                      <a16:colId xmlns:a16="http://schemas.microsoft.com/office/drawing/2014/main" val="20008"/>
                    </a:ext>
                  </a:extLst>
                </a:gridCol>
                <a:gridCol w="698370">
                  <a:extLst>
                    <a:ext uri="{9D8B030D-6E8A-4147-A177-3AD203B41FA5}">
                      <a16:colId xmlns:a16="http://schemas.microsoft.com/office/drawing/2014/main" val="20009"/>
                    </a:ext>
                  </a:extLst>
                </a:gridCol>
                <a:gridCol w="665773">
                  <a:extLst>
                    <a:ext uri="{9D8B030D-6E8A-4147-A177-3AD203B41FA5}">
                      <a16:colId xmlns:a16="http://schemas.microsoft.com/office/drawing/2014/main" val="20010"/>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Vj</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Qj</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2">
                  <a:txBody>
                    <a:bodyPr/>
                    <a:lstStyle/>
                    <a:p>
                      <a:pPr algn="ctr" fontAlgn="ctr"/>
                      <a:r>
                        <a:rPr lang="en-US" altLang="zh-CN" sz="1200" b="1" i="0" u="none" strike="noStrike" dirty="0" smtClean="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2">
                  <a:txBody>
                    <a:bodyPr/>
                    <a:lstStyle/>
                    <a:p>
                      <a:pPr algn="ctr" fontAlgn="ctr"/>
                      <a:r>
                        <a:rPr lang="en-US" altLang="zh-CN" sz="1200" b="1" i="0" u="none" strike="noStrike" dirty="0" smtClean="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Destination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smtClean="0">
                          <a:solidFill>
                            <a:srgbClr val="000000"/>
                          </a:solidFill>
                          <a:latin typeface="宋体"/>
                        </a:rPr>
                        <a:t>　</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smtClean="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smtClean="0">
                          <a:solidFill>
                            <a:srgbClr val="000000"/>
                          </a:solidFill>
                          <a:latin typeface="宋体"/>
                        </a:rPr>
                        <a:t>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
        <p:nvSpPr>
          <p:cNvPr id="3" name="文本框 2"/>
          <p:cNvSpPr txBox="1"/>
          <p:nvPr/>
        </p:nvSpPr>
        <p:spPr>
          <a:xfrm>
            <a:off x="91440" y="3100252"/>
            <a:ext cx="1645920" cy="1815882"/>
          </a:xfrm>
          <a:prstGeom prst="rect">
            <a:avLst/>
          </a:prstGeom>
          <a:noFill/>
        </p:spPr>
        <p:txBody>
          <a:bodyPr wrap="square" rtlCol="0">
            <a:spAutoFit/>
          </a:bodyPr>
          <a:lstStyle/>
          <a:p>
            <a:r>
              <a:rPr lang="en-US" altLang="zh-CN" sz="1600" dirty="0" smtClean="0"/>
              <a:t>LD F6</a:t>
            </a:r>
            <a:r>
              <a:rPr lang="en-US" altLang="zh-CN" sz="1600" dirty="0"/>
              <a:t>, </a:t>
            </a:r>
            <a:r>
              <a:rPr lang="en-US" altLang="zh-CN" sz="1600" dirty="0" smtClean="0"/>
              <a:t>34(R2)</a:t>
            </a:r>
          </a:p>
          <a:p>
            <a:r>
              <a:rPr lang="en-US" altLang="zh-CN" sz="1600" dirty="0" smtClean="0"/>
              <a:t>LD F2</a:t>
            </a:r>
            <a:r>
              <a:rPr lang="en-US" altLang="zh-CN" sz="1600" dirty="0"/>
              <a:t>, </a:t>
            </a:r>
            <a:r>
              <a:rPr lang="en-US" altLang="zh-CN" sz="1600" dirty="0" smtClean="0"/>
              <a:t>45(R3)</a:t>
            </a:r>
          </a:p>
          <a:p>
            <a:r>
              <a:rPr lang="en-US" altLang="zh-CN" sz="1600" dirty="0" smtClean="0"/>
              <a:t>MULT F0</a:t>
            </a:r>
            <a:r>
              <a:rPr lang="en-US" altLang="zh-CN" sz="1600" dirty="0"/>
              <a:t>, F2, F4</a:t>
            </a:r>
          </a:p>
          <a:p>
            <a:r>
              <a:rPr lang="en-US" altLang="zh-CN" sz="1600" dirty="0" smtClean="0"/>
              <a:t>SUBD F8</a:t>
            </a:r>
            <a:r>
              <a:rPr lang="en-US" altLang="zh-CN" sz="1600" dirty="0"/>
              <a:t>, F6, F2</a:t>
            </a:r>
          </a:p>
          <a:p>
            <a:r>
              <a:rPr lang="en-US" altLang="zh-CN" sz="1600" dirty="0" smtClean="0"/>
              <a:t>DIVD </a:t>
            </a:r>
            <a:r>
              <a:rPr lang="en-US" altLang="zh-CN" sz="1600" dirty="0"/>
              <a:t>F10, F0, F6</a:t>
            </a:r>
          </a:p>
          <a:p>
            <a:r>
              <a:rPr lang="en-US" altLang="zh-CN" sz="1600" dirty="0" smtClean="0"/>
              <a:t>ADDD F6</a:t>
            </a:r>
            <a:r>
              <a:rPr lang="en-US" altLang="zh-CN" sz="1600" dirty="0"/>
              <a:t>, F8, F2</a:t>
            </a:r>
          </a:p>
          <a:p>
            <a:endParaRPr lang="zh-CN" altLang="en-US" sz="1600" dirty="0"/>
          </a:p>
        </p:txBody>
      </p:sp>
    </p:spTree>
    <p:extLst>
      <p:ext uri="{BB962C8B-B14F-4D97-AF65-F5344CB8AC3E}">
        <p14:creationId xmlns:p14="http://schemas.microsoft.com/office/powerpoint/2010/main" val="447806268"/>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标题 1"/>
          <p:cNvSpPr>
            <a:spLocks noGrp="1"/>
          </p:cNvSpPr>
          <p:nvPr>
            <p:ph type="title"/>
          </p:nvPr>
        </p:nvSpPr>
        <p:spPr/>
        <p:txBody>
          <a:bodyPr/>
          <a:lstStyle/>
          <a:p>
            <a:r>
              <a:rPr lang="en-US" altLang="zh-CN" sz="3200" dirty="0" err="1" smtClean="0"/>
              <a:t>Tomasulo</a:t>
            </a:r>
            <a:r>
              <a:rPr lang="en-US" altLang="zh-CN" sz="3200" dirty="0" smtClean="0"/>
              <a:t> With Reorder Buffer-Cycle 1</a:t>
            </a:r>
            <a:endParaRPr lang="zh-CN" altLang="en-US" sz="3200" dirty="0" smtClean="0"/>
          </a:p>
        </p:txBody>
      </p:sp>
      <p:graphicFrame>
        <p:nvGraphicFramePr>
          <p:cNvPr id="6" name="表格 5"/>
          <p:cNvGraphicFramePr>
            <a:graphicFrameLocks noGrp="1"/>
          </p:cNvGraphicFramePr>
          <p:nvPr/>
        </p:nvGraphicFramePr>
        <p:xfrm>
          <a:off x="500063" y="1428750"/>
          <a:ext cx="8358214" cy="5082315"/>
        </p:xfrm>
        <a:graphic>
          <a:graphicData uri="http://schemas.openxmlformats.org/drawingml/2006/table">
            <a:tbl>
              <a:tblPr/>
              <a:tblGrid>
                <a:gridCol w="706491">
                  <a:extLst>
                    <a:ext uri="{9D8B030D-6E8A-4147-A177-3AD203B41FA5}">
                      <a16:colId xmlns:a16="http://schemas.microsoft.com/office/drawing/2014/main" val="20000"/>
                    </a:ext>
                  </a:extLst>
                </a:gridCol>
                <a:gridCol w="706491">
                  <a:extLst>
                    <a:ext uri="{9D8B030D-6E8A-4147-A177-3AD203B41FA5}">
                      <a16:colId xmlns:a16="http://schemas.microsoft.com/office/drawing/2014/main" val="20001"/>
                    </a:ext>
                  </a:extLst>
                </a:gridCol>
                <a:gridCol w="587253">
                  <a:extLst>
                    <a:ext uri="{9D8B030D-6E8A-4147-A177-3AD203B41FA5}">
                      <a16:colId xmlns:a16="http://schemas.microsoft.com/office/drawing/2014/main" val="20002"/>
                    </a:ext>
                  </a:extLst>
                </a:gridCol>
                <a:gridCol w="500066">
                  <a:extLst>
                    <a:ext uri="{9D8B030D-6E8A-4147-A177-3AD203B41FA5}">
                      <a16:colId xmlns:a16="http://schemas.microsoft.com/office/drawing/2014/main" val="20003"/>
                    </a:ext>
                  </a:extLst>
                </a:gridCol>
                <a:gridCol w="1282371">
                  <a:extLst>
                    <a:ext uri="{9D8B030D-6E8A-4147-A177-3AD203B41FA5}">
                      <a16:colId xmlns:a16="http://schemas.microsoft.com/office/drawing/2014/main" val="20004"/>
                    </a:ext>
                  </a:extLst>
                </a:gridCol>
                <a:gridCol w="646455">
                  <a:extLst>
                    <a:ext uri="{9D8B030D-6E8A-4147-A177-3AD203B41FA5}">
                      <a16:colId xmlns:a16="http://schemas.microsoft.com/office/drawing/2014/main" val="20005"/>
                    </a:ext>
                  </a:extLst>
                </a:gridCol>
                <a:gridCol w="1193364">
                  <a:extLst>
                    <a:ext uri="{9D8B030D-6E8A-4147-A177-3AD203B41FA5}">
                      <a16:colId xmlns:a16="http://schemas.microsoft.com/office/drawing/2014/main" val="20006"/>
                    </a:ext>
                  </a:extLst>
                </a:gridCol>
                <a:gridCol w="824240">
                  <a:extLst>
                    <a:ext uri="{9D8B030D-6E8A-4147-A177-3AD203B41FA5}">
                      <a16:colId xmlns:a16="http://schemas.microsoft.com/office/drawing/2014/main" val="20007"/>
                    </a:ext>
                  </a:extLst>
                </a:gridCol>
                <a:gridCol w="706491">
                  <a:extLst>
                    <a:ext uri="{9D8B030D-6E8A-4147-A177-3AD203B41FA5}">
                      <a16:colId xmlns:a16="http://schemas.microsoft.com/office/drawing/2014/main" val="20008"/>
                    </a:ext>
                  </a:extLst>
                </a:gridCol>
                <a:gridCol w="347739">
                  <a:extLst>
                    <a:ext uri="{9D8B030D-6E8A-4147-A177-3AD203B41FA5}">
                      <a16:colId xmlns:a16="http://schemas.microsoft.com/office/drawing/2014/main" val="20009"/>
                    </a:ext>
                  </a:extLst>
                </a:gridCol>
                <a:gridCol w="150762">
                  <a:extLst>
                    <a:ext uri="{9D8B030D-6E8A-4147-A177-3AD203B41FA5}">
                      <a16:colId xmlns:a16="http://schemas.microsoft.com/office/drawing/2014/main" val="20010"/>
                    </a:ext>
                  </a:extLst>
                </a:gridCol>
                <a:gridCol w="706491">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Vj</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Qj</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Destination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Yes</a:t>
                      </a: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en-US" altLang="zh-CN" sz="1200" b="0" i="0" u="none" strike="noStrike" dirty="0" smtClean="0">
                          <a:solidFill>
                            <a:srgbClr val="000000"/>
                          </a:solidFill>
                          <a:latin typeface="宋体"/>
                        </a:rPr>
                        <a:t>34+Regs[R2]</a:t>
                      </a:r>
                      <a:r>
                        <a:rPr lang="zh-CN" altLang="en-US" sz="1200" b="0" i="0" u="none" strike="noStrike" dirty="0" smtClean="0">
                          <a:solidFill>
                            <a:srgbClr val="000000"/>
                          </a:solidFill>
                          <a:latin typeface="宋体"/>
                        </a:rPr>
                        <a:t>　</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Yes</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Issue</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smtClean="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smtClean="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smtClean="0">
                          <a:solidFill>
                            <a:srgbClr val="000000"/>
                          </a:solidFill>
                          <a:latin typeface="宋体"/>
                        </a:rPr>
                        <a:t>1</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#1</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 </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
        <p:nvSpPr>
          <p:cNvPr id="4" name="文本框 3"/>
          <p:cNvSpPr txBox="1"/>
          <p:nvPr/>
        </p:nvSpPr>
        <p:spPr>
          <a:xfrm>
            <a:off x="0" y="3431178"/>
            <a:ext cx="1645920" cy="1815882"/>
          </a:xfrm>
          <a:prstGeom prst="rect">
            <a:avLst/>
          </a:prstGeom>
          <a:noFill/>
        </p:spPr>
        <p:txBody>
          <a:bodyPr wrap="square" rtlCol="0">
            <a:spAutoFit/>
          </a:bodyPr>
          <a:lstStyle/>
          <a:p>
            <a:r>
              <a:rPr lang="en-US" altLang="zh-CN" sz="1600" dirty="0" smtClean="0"/>
              <a:t>LD F6</a:t>
            </a:r>
            <a:r>
              <a:rPr lang="en-US" altLang="zh-CN" sz="1600" dirty="0"/>
              <a:t>, </a:t>
            </a:r>
            <a:r>
              <a:rPr lang="en-US" altLang="zh-CN" sz="1600" dirty="0" smtClean="0"/>
              <a:t>34(R2)</a:t>
            </a:r>
          </a:p>
          <a:p>
            <a:r>
              <a:rPr lang="en-US" altLang="zh-CN" sz="1600" dirty="0" smtClean="0"/>
              <a:t>LD F2</a:t>
            </a:r>
            <a:r>
              <a:rPr lang="en-US" altLang="zh-CN" sz="1600" dirty="0"/>
              <a:t>, </a:t>
            </a:r>
            <a:r>
              <a:rPr lang="en-US" altLang="zh-CN" sz="1600" dirty="0" smtClean="0"/>
              <a:t>45(R3)</a:t>
            </a:r>
          </a:p>
          <a:p>
            <a:r>
              <a:rPr lang="en-US" altLang="zh-CN" sz="1600" dirty="0" smtClean="0"/>
              <a:t>MULT F0</a:t>
            </a:r>
            <a:r>
              <a:rPr lang="en-US" altLang="zh-CN" sz="1600" dirty="0"/>
              <a:t>, F2, F4</a:t>
            </a:r>
          </a:p>
          <a:p>
            <a:r>
              <a:rPr lang="en-US" altLang="zh-CN" sz="1600" dirty="0" smtClean="0"/>
              <a:t>SUBD F8</a:t>
            </a:r>
            <a:r>
              <a:rPr lang="en-US" altLang="zh-CN" sz="1600" dirty="0"/>
              <a:t>, F6, F2</a:t>
            </a:r>
          </a:p>
          <a:p>
            <a:r>
              <a:rPr lang="en-US" altLang="zh-CN" sz="1600" dirty="0" smtClean="0"/>
              <a:t>DIVD </a:t>
            </a:r>
            <a:r>
              <a:rPr lang="en-US" altLang="zh-CN" sz="1600" dirty="0"/>
              <a:t>F10, F0, F6</a:t>
            </a:r>
          </a:p>
          <a:p>
            <a:r>
              <a:rPr lang="en-US" altLang="zh-CN" sz="1600" dirty="0" smtClean="0"/>
              <a:t>ADDD F6</a:t>
            </a:r>
            <a:r>
              <a:rPr lang="en-US" altLang="zh-CN" sz="1600" dirty="0"/>
              <a:t>, F8, F2</a:t>
            </a:r>
          </a:p>
          <a:p>
            <a:endParaRPr lang="zh-CN" altLang="en-US" sz="1600" dirty="0"/>
          </a:p>
        </p:txBody>
      </p:sp>
    </p:spTree>
    <p:extLst>
      <p:ext uri="{BB962C8B-B14F-4D97-AF65-F5344CB8AC3E}">
        <p14:creationId xmlns:p14="http://schemas.microsoft.com/office/powerpoint/2010/main" val="3055827143"/>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标题 1"/>
          <p:cNvSpPr>
            <a:spLocks noGrp="1"/>
          </p:cNvSpPr>
          <p:nvPr>
            <p:ph type="title"/>
          </p:nvPr>
        </p:nvSpPr>
        <p:spPr/>
        <p:txBody>
          <a:bodyPr/>
          <a:lstStyle/>
          <a:p>
            <a:r>
              <a:rPr lang="en-US" altLang="zh-CN" sz="3200" dirty="0" err="1" smtClean="0"/>
              <a:t>Tomasulo</a:t>
            </a:r>
            <a:r>
              <a:rPr lang="en-US" altLang="zh-CN" sz="3200" dirty="0" smtClean="0"/>
              <a:t> With Reorder Buffer-Cycle 2</a:t>
            </a:r>
            <a:endParaRPr lang="zh-CN" altLang="en-US" sz="3200" dirty="0" smtClean="0"/>
          </a:p>
        </p:txBody>
      </p:sp>
      <p:graphicFrame>
        <p:nvGraphicFramePr>
          <p:cNvPr id="6" name="表格 5"/>
          <p:cNvGraphicFramePr>
            <a:graphicFrameLocks noGrp="1"/>
          </p:cNvGraphicFramePr>
          <p:nvPr/>
        </p:nvGraphicFramePr>
        <p:xfrm>
          <a:off x="500063" y="1428750"/>
          <a:ext cx="8358214" cy="5082315"/>
        </p:xfrm>
        <a:graphic>
          <a:graphicData uri="http://schemas.openxmlformats.org/drawingml/2006/table">
            <a:tbl>
              <a:tblPr/>
              <a:tblGrid>
                <a:gridCol w="706491">
                  <a:extLst>
                    <a:ext uri="{9D8B030D-6E8A-4147-A177-3AD203B41FA5}">
                      <a16:colId xmlns:a16="http://schemas.microsoft.com/office/drawing/2014/main" val="20000"/>
                    </a:ext>
                  </a:extLst>
                </a:gridCol>
                <a:gridCol w="706491">
                  <a:extLst>
                    <a:ext uri="{9D8B030D-6E8A-4147-A177-3AD203B41FA5}">
                      <a16:colId xmlns:a16="http://schemas.microsoft.com/office/drawing/2014/main" val="20001"/>
                    </a:ext>
                  </a:extLst>
                </a:gridCol>
                <a:gridCol w="587253">
                  <a:extLst>
                    <a:ext uri="{9D8B030D-6E8A-4147-A177-3AD203B41FA5}">
                      <a16:colId xmlns:a16="http://schemas.microsoft.com/office/drawing/2014/main" val="20002"/>
                    </a:ext>
                  </a:extLst>
                </a:gridCol>
                <a:gridCol w="500066">
                  <a:extLst>
                    <a:ext uri="{9D8B030D-6E8A-4147-A177-3AD203B41FA5}">
                      <a16:colId xmlns:a16="http://schemas.microsoft.com/office/drawing/2014/main" val="20003"/>
                    </a:ext>
                  </a:extLst>
                </a:gridCol>
                <a:gridCol w="1282371">
                  <a:extLst>
                    <a:ext uri="{9D8B030D-6E8A-4147-A177-3AD203B41FA5}">
                      <a16:colId xmlns:a16="http://schemas.microsoft.com/office/drawing/2014/main" val="20004"/>
                    </a:ext>
                  </a:extLst>
                </a:gridCol>
                <a:gridCol w="646455">
                  <a:extLst>
                    <a:ext uri="{9D8B030D-6E8A-4147-A177-3AD203B41FA5}">
                      <a16:colId xmlns:a16="http://schemas.microsoft.com/office/drawing/2014/main" val="20005"/>
                    </a:ext>
                  </a:extLst>
                </a:gridCol>
                <a:gridCol w="1193364">
                  <a:extLst>
                    <a:ext uri="{9D8B030D-6E8A-4147-A177-3AD203B41FA5}">
                      <a16:colId xmlns:a16="http://schemas.microsoft.com/office/drawing/2014/main" val="20006"/>
                    </a:ext>
                  </a:extLst>
                </a:gridCol>
                <a:gridCol w="824240">
                  <a:extLst>
                    <a:ext uri="{9D8B030D-6E8A-4147-A177-3AD203B41FA5}">
                      <a16:colId xmlns:a16="http://schemas.microsoft.com/office/drawing/2014/main" val="20007"/>
                    </a:ext>
                  </a:extLst>
                </a:gridCol>
                <a:gridCol w="706491">
                  <a:extLst>
                    <a:ext uri="{9D8B030D-6E8A-4147-A177-3AD203B41FA5}">
                      <a16:colId xmlns:a16="http://schemas.microsoft.com/office/drawing/2014/main" val="20008"/>
                    </a:ext>
                  </a:extLst>
                </a:gridCol>
                <a:gridCol w="347739">
                  <a:extLst>
                    <a:ext uri="{9D8B030D-6E8A-4147-A177-3AD203B41FA5}">
                      <a16:colId xmlns:a16="http://schemas.microsoft.com/office/drawing/2014/main" val="20009"/>
                    </a:ext>
                  </a:extLst>
                </a:gridCol>
                <a:gridCol w="150762">
                  <a:extLst>
                    <a:ext uri="{9D8B030D-6E8A-4147-A177-3AD203B41FA5}">
                      <a16:colId xmlns:a16="http://schemas.microsoft.com/office/drawing/2014/main" val="20010"/>
                    </a:ext>
                  </a:extLst>
                </a:gridCol>
                <a:gridCol w="706491">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Vj</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Qj</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Destination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Yes</a:t>
                      </a: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en-US" altLang="zh-CN" sz="1200" b="0" i="0" u="none" strike="noStrike" dirty="0" smtClean="0">
                          <a:solidFill>
                            <a:srgbClr val="000000"/>
                          </a:solidFill>
                          <a:latin typeface="宋体"/>
                        </a:rPr>
                        <a:t>34+Regs[R2]</a:t>
                      </a:r>
                      <a:r>
                        <a:rPr lang="zh-CN" altLang="en-US" sz="1200" b="0" i="0" u="none" strike="noStrike" dirty="0" smtClean="0">
                          <a:solidFill>
                            <a:srgbClr val="000000"/>
                          </a:solidFill>
                          <a:latin typeface="宋体"/>
                        </a:rPr>
                        <a:t>　</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Yes</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Ex1</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Yes </a:t>
                      </a: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r>
                        <a:rPr lang="en-US" altLang="zh-CN" sz="1200" b="0" i="0" u="none" strike="noStrike" dirty="0" smtClean="0">
                          <a:solidFill>
                            <a:srgbClr val="000000"/>
                          </a:solidFill>
                          <a:latin typeface="宋体"/>
                        </a:rPr>
                        <a:t>45+Regs[R3]</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tail</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LD F2,45(R3)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Issue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dirty="0"/>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dirty="0"/>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smtClean="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smtClean="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smtClean="0">
                          <a:solidFill>
                            <a:srgbClr val="000000"/>
                          </a:solidFill>
                          <a:latin typeface="宋体"/>
                        </a:rPr>
                        <a:t>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#2</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#1</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 </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
        <p:nvSpPr>
          <p:cNvPr id="4" name="文本框 3"/>
          <p:cNvSpPr txBox="1"/>
          <p:nvPr/>
        </p:nvSpPr>
        <p:spPr>
          <a:xfrm>
            <a:off x="-48577" y="3631475"/>
            <a:ext cx="1645920" cy="1815882"/>
          </a:xfrm>
          <a:prstGeom prst="rect">
            <a:avLst/>
          </a:prstGeom>
          <a:noFill/>
        </p:spPr>
        <p:txBody>
          <a:bodyPr wrap="square" rtlCol="0">
            <a:spAutoFit/>
          </a:bodyPr>
          <a:lstStyle/>
          <a:p>
            <a:r>
              <a:rPr lang="en-US" altLang="zh-CN" sz="1600" dirty="0" smtClean="0"/>
              <a:t>LD F6</a:t>
            </a:r>
            <a:r>
              <a:rPr lang="en-US" altLang="zh-CN" sz="1600" dirty="0"/>
              <a:t>, </a:t>
            </a:r>
            <a:r>
              <a:rPr lang="en-US" altLang="zh-CN" sz="1600" dirty="0" smtClean="0"/>
              <a:t>34(R2)</a:t>
            </a:r>
          </a:p>
          <a:p>
            <a:r>
              <a:rPr lang="en-US" altLang="zh-CN" sz="1600" dirty="0" smtClean="0"/>
              <a:t>LD F2</a:t>
            </a:r>
            <a:r>
              <a:rPr lang="en-US" altLang="zh-CN" sz="1600" dirty="0"/>
              <a:t>, </a:t>
            </a:r>
            <a:r>
              <a:rPr lang="en-US" altLang="zh-CN" sz="1600" dirty="0" smtClean="0"/>
              <a:t>45(R3)</a:t>
            </a:r>
          </a:p>
          <a:p>
            <a:r>
              <a:rPr lang="en-US" altLang="zh-CN" sz="1600" dirty="0" smtClean="0"/>
              <a:t>MULT F0</a:t>
            </a:r>
            <a:r>
              <a:rPr lang="en-US" altLang="zh-CN" sz="1600" dirty="0"/>
              <a:t>, F2, F4</a:t>
            </a:r>
          </a:p>
          <a:p>
            <a:r>
              <a:rPr lang="en-US" altLang="zh-CN" sz="1600" dirty="0" smtClean="0"/>
              <a:t>SUBD F8</a:t>
            </a:r>
            <a:r>
              <a:rPr lang="en-US" altLang="zh-CN" sz="1600" dirty="0"/>
              <a:t>, F6, F2</a:t>
            </a:r>
          </a:p>
          <a:p>
            <a:r>
              <a:rPr lang="en-US" altLang="zh-CN" sz="1600" dirty="0" smtClean="0"/>
              <a:t>DIVD </a:t>
            </a:r>
            <a:r>
              <a:rPr lang="en-US" altLang="zh-CN" sz="1600" dirty="0"/>
              <a:t>F10, F0, F6</a:t>
            </a:r>
          </a:p>
          <a:p>
            <a:r>
              <a:rPr lang="en-US" altLang="zh-CN" sz="1600" dirty="0" smtClean="0"/>
              <a:t>ADDD F6</a:t>
            </a:r>
            <a:r>
              <a:rPr lang="en-US" altLang="zh-CN" sz="1600" dirty="0"/>
              <a:t>, F8, F2</a:t>
            </a:r>
          </a:p>
          <a:p>
            <a:endParaRPr lang="zh-CN" altLang="en-US" sz="1600" dirty="0"/>
          </a:p>
        </p:txBody>
      </p:sp>
    </p:spTree>
    <p:extLst>
      <p:ext uri="{BB962C8B-B14F-4D97-AF65-F5344CB8AC3E}">
        <p14:creationId xmlns:p14="http://schemas.microsoft.com/office/powerpoint/2010/main" val="4294877375"/>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标题 1"/>
          <p:cNvSpPr>
            <a:spLocks noGrp="1"/>
          </p:cNvSpPr>
          <p:nvPr>
            <p:ph type="title"/>
          </p:nvPr>
        </p:nvSpPr>
        <p:spPr/>
        <p:txBody>
          <a:bodyPr/>
          <a:lstStyle/>
          <a:p>
            <a:r>
              <a:rPr lang="en-US" altLang="zh-CN" sz="3200" dirty="0" err="1" smtClean="0"/>
              <a:t>Tomasulo</a:t>
            </a:r>
            <a:r>
              <a:rPr lang="en-US" altLang="zh-CN" sz="3200" dirty="0" smtClean="0"/>
              <a:t> With Reorder Buffer-Cycle 3</a:t>
            </a:r>
            <a:endParaRPr lang="zh-CN" altLang="en-US" sz="3200" dirty="0" smtClean="0"/>
          </a:p>
        </p:txBody>
      </p:sp>
      <p:graphicFrame>
        <p:nvGraphicFramePr>
          <p:cNvPr id="6" name="表格 5"/>
          <p:cNvGraphicFramePr>
            <a:graphicFrameLocks noGrp="1"/>
          </p:cNvGraphicFramePr>
          <p:nvPr>
            <p:extLst>
              <p:ext uri="{D42A27DB-BD31-4B8C-83A1-F6EECF244321}">
                <p14:modId xmlns:p14="http://schemas.microsoft.com/office/powerpoint/2010/main" val="804159501"/>
              </p:ext>
            </p:extLst>
          </p:nvPr>
        </p:nvGraphicFramePr>
        <p:xfrm>
          <a:off x="500063" y="1428750"/>
          <a:ext cx="8358214" cy="5082315"/>
        </p:xfrm>
        <a:graphic>
          <a:graphicData uri="http://schemas.openxmlformats.org/drawingml/2006/table">
            <a:tbl>
              <a:tblPr/>
              <a:tblGrid>
                <a:gridCol w="706491">
                  <a:extLst>
                    <a:ext uri="{9D8B030D-6E8A-4147-A177-3AD203B41FA5}">
                      <a16:colId xmlns:a16="http://schemas.microsoft.com/office/drawing/2014/main" val="20000"/>
                    </a:ext>
                  </a:extLst>
                </a:gridCol>
                <a:gridCol w="706491">
                  <a:extLst>
                    <a:ext uri="{9D8B030D-6E8A-4147-A177-3AD203B41FA5}">
                      <a16:colId xmlns:a16="http://schemas.microsoft.com/office/drawing/2014/main" val="20001"/>
                    </a:ext>
                  </a:extLst>
                </a:gridCol>
                <a:gridCol w="587253">
                  <a:extLst>
                    <a:ext uri="{9D8B030D-6E8A-4147-A177-3AD203B41FA5}">
                      <a16:colId xmlns:a16="http://schemas.microsoft.com/office/drawing/2014/main" val="20002"/>
                    </a:ext>
                  </a:extLst>
                </a:gridCol>
                <a:gridCol w="500066">
                  <a:extLst>
                    <a:ext uri="{9D8B030D-6E8A-4147-A177-3AD203B41FA5}">
                      <a16:colId xmlns:a16="http://schemas.microsoft.com/office/drawing/2014/main" val="20003"/>
                    </a:ext>
                  </a:extLst>
                </a:gridCol>
                <a:gridCol w="1282371">
                  <a:extLst>
                    <a:ext uri="{9D8B030D-6E8A-4147-A177-3AD203B41FA5}">
                      <a16:colId xmlns:a16="http://schemas.microsoft.com/office/drawing/2014/main" val="20004"/>
                    </a:ext>
                  </a:extLst>
                </a:gridCol>
                <a:gridCol w="646455">
                  <a:extLst>
                    <a:ext uri="{9D8B030D-6E8A-4147-A177-3AD203B41FA5}">
                      <a16:colId xmlns:a16="http://schemas.microsoft.com/office/drawing/2014/main" val="20005"/>
                    </a:ext>
                  </a:extLst>
                </a:gridCol>
                <a:gridCol w="1193364">
                  <a:extLst>
                    <a:ext uri="{9D8B030D-6E8A-4147-A177-3AD203B41FA5}">
                      <a16:colId xmlns:a16="http://schemas.microsoft.com/office/drawing/2014/main" val="20006"/>
                    </a:ext>
                  </a:extLst>
                </a:gridCol>
                <a:gridCol w="824240">
                  <a:extLst>
                    <a:ext uri="{9D8B030D-6E8A-4147-A177-3AD203B41FA5}">
                      <a16:colId xmlns:a16="http://schemas.microsoft.com/office/drawing/2014/main" val="20007"/>
                    </a:ext>
                  </a:extLst>
                </a:gridCol>
                <a:gridCol w="706491">
                  <a:extLst>
                    <a:ext uri="{9D8B030D-6E8A-4147-A177-3AD203B41FA5}">
                      <a16:colId xmlns:a16="http://schemas.microsoft.com/office/drawing/2014/main" val="20008"/>
                    </a:ext>
                  </a:extLst>
                </a:gridCol>
                <a:gridCol w="347739">
                  <a:extLst>
                    <a:ext uri="{9D8B030D-6E8A-4147-A177-3AD203B41FA5}">
                      <a16:colId xmlns:a16="http://schemas.microsoft.com/office/drawing/2014/main" val="20009"/>
                    </a:ext>
                  </a:extLst>
                </a:gridCol>
                <a:gridCol w="150762">
                  <a:extLst>
                    <a:ext uri="{9D8B030D-6E8A-4147-A177-3AD203B41FA5}">
                      <a16:colId xmlns:a16="http://schemas.microsoft.com/office/drawing/2014/main" val="20010"/>
                    </a:ext>
                  </a:extLst>
                </a:gridCol>
                <a:gridCol w="706491">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Vj</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Qj</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Mult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Destination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Yes</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Write</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[load1]</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Yes </a:t>
                      </a: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r>
                        <a:rPr lang="en-US" altLang="zh-CN" sz="1200" b="0" i="0" u="none" strike="noStrike" dirty="0" smtClean="0">
                          <a:solidFill>
                            <a:srgbClr val="000000"/>
                          </a:solidFill>
                          <a:latin typeface="宋体"/>
                        </a:rPr>
                        <a:t>45+Regs[R3]</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LD F2,45(R3)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Ex1</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tail</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MULT</a:t>
                      </a:r>
                      <a:r>
                        <a:rPr lang="en-US" altLang="zh-CN" sz="1200" b="0" i="0" u="none" strike="noStrike" baseline="0" dirty="0" smtClean="0">
                          <a:solidFill>
                            <a:srgbClr val="000000"/>
                          </a:solidFill>
                          <a:latin typeface="宋体"/>
                        </a:rPr>
                        <a:t> F0,F2,F4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Issue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smtClean="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smtClean="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smtClean="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#3</a:t>
                      </a: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#2</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#1</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 </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
        <p:nvSpPr>
          <p:cNvPr id="4" name="文本框 3"/>
          <p:cNvSpPr txBox="1"/>
          <p:nvPr/>
        </p:nvSpPr>
        <p:spPr>
          <a:xfrm>
            <a:off x="-65314" y="3622766"/>
            <a:ext cx="1645920" cy="1815882"/>
          </a:xfrm>
          <a:prstGeom prst="rect">
            <a:avLst/>
          </a:prstGeom>
          <a:noFill/>
        </p:spPr>
        <p:txBody>
          <a:bodyPr wrap="square" rtlCol="0">
            <a:spAutoFit/>
          </a:bodyPr>
          <a:lstStyle/>
          <a:p>
            <a:r>
              <a:rPr lang="en-US" altLang="zh-CN" sz="1600" dirty="0" smtClean="0"/>
              <a:t>LD F6</a:t>
            </a:r>
            <a:r>
              <a:rPr lang="en-US" altLang="zh-CN" sz="1600" dirty="0"/>
              <a:t>, </a:t>
            </a:r>
            <a:r>
              <a:rPr lang="en-US" altLang="zh-CN" sz="1600" dirty="0" smtClean="0"/>
              <a:t>34(R2)</a:t>
            </a:r>
          </a:p>
          <a:p>
            <a:r>
              <a:rPr lang="en-US" altLang="zh-CN" sz="1600" dirty="0" smtClean="0"/>
              <a:t>LD F2</a:t>
            </a:r>
            <a:r>
              <a:rPr lang="en-US" altLang="zh-CN" sz="1600" dirty="0"/>
              <a:t>, </a:t>
            </a:r>
            <a:r>
              <a:rPr lang="en-US" altLang="zh-CN" sz="1600" dirty="0" smtClean="0"/>
              <a:t>45(R3)</a:t>
            </a:r>
          </a:p>
          <a:p>
            <a:r>
              <a:rPr lang="en-US" altLang="zh-CN" sz="1600" dirty="0" smtClean="0"/>
              <a:t>MULT F0</a:t>
            </a:r>
            <a:r>
              <a:rPr lang="en-US" altLang="zh-CN" sz="1600" dirty="0"/>
              <a:t>, F2, F4</a:t>
            </a:r>
          </a:p>
          <a:p>
            <a:r>
              <a:rPr lang="en-US" altLang="zh-CN" sz="1600" dirty="0" smtClean="0"/>
              <a:t>SUBD F8</a:t>
            </a:r>
            <a:r>
              <a:rPr lang="en-US" altLang="zh-CN" sz="1600" dirty="0"/>
              <a:t>, F6, F2</a:t>
            </a:r>
          </a:p>
          <a:p>
            <a:r>
              <a:rPr lang="en-US" altLang="zh-CN" sz="1600" dirty="0" smtClean="0"/>
              <a:t>DIVD </a:t>
            </a:r>
            <a:r>
              <a:rPr lang="en-US" altLang="zh-CN" sz="1600" dirty="0"/>
              <a:t>F10, F0, F6</a:t>
            </a:r>
          </a:p>
          <a:p>
            <a:r>
              <a:rPr lang="en-US" altLang="zh-CN" sz="1600" dirty="0" smtClean="0"/>
              <a:t>ADDD F6</a:t>
            </a:r>
            <a:r>
              <a:rPr lang="en-US" altLang="zh-CN" sz="1600" dirty="0"/>
              <a:t>, F8, F2</a:t>
            </a:r>
          </a:p>
          <a:p>
            <a:endParaRPr lang="zh-CN" altLang="en-US" sz="1600" dirty="0"/>
          </a:p>
        </p:txBody>
      </p:sp>
    </p:spTree>
    <p:extLst>
      <p:ext uri="{BB962C8B-B14F-4D97-AF65-F5344CB8AC3E}">
        <p14:creationId xmlns:p14="http://schemas.microsoft.com/office/powerpoint/2010/main" val="2047858875"/>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标题 1"/>
          <p:cNvSpPr>
            <a:spLocks noGrp="1"/>
          </p:cNvSpPr>
          <p:nvPr>
            <p:ph type="title"/>
          </p:nvPr>
        </p:nvSpPr>
        <p:spPr/>
        <p:txBody>
          <a:bodyPr/>
          <a:lstStyle/>
          <a:p>
            <a:r>
              <a:rPr lang="en-US" altLang="zh-CN" sz="3200" dirty="0" err="1" smtClean="0"/>
              <a:t>Tomasulo</a:t>
            </a:r>
            <a:r>
              <a:rPr lang="en-US" altLang="zh-CN" sz="3200" dirty="0" smtClean="0"/>
              <a:t> With Reorder Buffer-Cycle 4</a:t>
            </a:r>
            <a:endParaRPr lang="zh-CN" altLang="en-US" sz="3200" dirty="0" smtClean="0"/>
          </a:p>
        </p:txBody>
      </p:sp>
      <p:graphicFrame>
        <p:nvGraphicFramePr>
          <p:cNvPr id="6" name="表格 5"/>
          <p:cNvGraphicFramePr>
            <a:graphicFrameLocks noGrp="1"/>
          </p:cNvGraphicFramePr>
          <p:nvPr>
            <p:extLst>
              <p:ext uri="{D42A27DB-BD31-4B8C-83A1-F6EECF244321}">
                <p14:modId xmlns:p14="http://schemas.microsoft.com/office/powerpoint/2010/main" val="1566383488"/>
              </p:ext>
            </p:extLst>
          </p:nvPr>
        </p:nvGraphicFramePr>
        <p:xfrm>
          <a:off x="285719" y="1193618"/>
          <a:ext cx="8572558" cy="5082315"/>
        </p:xfrm>
        <a:graphic>
          <a:graphicData uri="http://schemas.openxmlformats.org/drawingml/2006/table">
            <a:tbl>
              <a:tblPr/>
              <a:tblGrid>
                <a:gridCol w="724609">
                  <a:extLst>
                    <a:ext uri="{9D8B030D-6E8A-4147-A177-3AD203B41FA5}">
                      <a16:colId xmlns:a16="http://schemas.microsoft.com/office/drawing/2014/main" val="20000"/>
                    </a:ext>
                  </a:extLst>
                </a:gridCol>
                <a:gridCol w="724609">
                  <a:extLst>
                    <a:ext uri="{9D8B030D-6E8A-4147-A177-3AD203B41FA5}">
                      <a16:colId xmlns:a16="http://schemas.microsoft.com/office/drawing/2014/main" val="20001"/>
                    </a:ext>
                  </a:extLst>
                </a:gridCol>
                <a:gridCol w="602313">
                  <a:extLst>
                    <a:ext uri="{9D8B030D-6E8A-4147-A177-3AD203B41FA5}">
                      <a16:colId xmlns:a16="http://schemas.microsoft.com/office/drawing/2014/main" val="20002"/>
                    </a:ext>
                  </a:extLst>
                </a:gridCol>
                <a:gridCol w="439620">
                  <a:extLst>
                    <a:ext uri="{9D8B030D-6E8A-4147-A177-3AD203B41FA5}">
                      <a16:colId xmlns:a16="http://schemas.microsoft.com/office/drawing/2014/main" val="20003"/>
                    </a:ext>
                  </a:extLst>
                </a:gridCol>
                <a:gridCol w="1388527">
                  <a:extLst>
                    <a:ext uri="{9D8B030D-6E8A-4147-A177-3AD203B41FA5}">
                      <a16:colId xmlns:a16="http://schemas.microsoft.com/office/drawing/2014/main" val="20004"/>
                    </a:ext>
                  </a:extLst>
                </a:gridCol>
                <a:gridCol w="1249193">
                  <a:extLst>
                    <a:ext uri="{9D8B030D-6E8A-4147-A177-3AD203B41FA5}">
                      <a16:colId xmlns:a16="http://schemas.microsoft.com/office/drawing/2014/main" val="20005"/>
                    </a:ext>
                  </a:extLst>
                </a:gridCol>
                <a:gridCol w="637807">
                  <a:extLst>
                    <a:ext uri="{9D8B030D-6E8A-4147-A177-3AD203B41FA5}">
                      <a16:colId xmlns:a16="http://schemas.microsoft.com/office/drawing/2014/main" val="20006"/>
                    </a:ext>
                  </a:extLst>
                </a:gridCol>
                <a:gridCol w="845377">
                  <a:extLst>
                    <a:ext uri="{9D8B030D-6E8A-4147-A177-3AD203B41FA5}">
                      <a16:colId xmlns:a16="http://schemas.microsoft.com/office/drawing/2014/main" val="20007"/>
                    </a:ext>
                  </a:extLst>
                </a:gridCol>
                <a:gridCol w="724609">
                  <a:extLst>
                    <a:ext uri="{9D8B030D-6E8A-4147-A177-3AD203B41FA5}">
                      <a16:colId xmlns:a16="http://schemas.microsoft.com/office/drawing/2014/main" val="20008"/>
                    </a:ext>
                  </a:extLst>
                </a:gridCol>
                <a:gridCol w="356657">
                  <a:extLst>
                    <a:ext uri="{9D8B030D-6E8A-4147-A177-3AD203B41FA5}">
                      <a16:colId xmlns:a16="http://schemas.microsoft.com/office/drawing/2014/main" val="20009"/>
                    </a:ext>
                  </a:extLst>
                </a:gridCol>
                <a:gridCol w="154628">
                  <a:extLst>
                    <a:ext uri="{9D8B030D-6E8A-4147-A177-3AD203B41FA5}">
                      <a16:colId xmlns:a16="http://schemas.microsoft.com/office/drawing/2014/main" val="20010"/>
                    </a:ext>
                  </a:extLst>
                </a:gridCol>
                <a:gridCol w="724609">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Vj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Qj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dirty="0" smtClean="0">
                          <a:solidFill>
                            <a:srgbClr val="000000"/>
                          </a:solidFill>
                          <a:latin typeface="宋体"/>
                        </a:rPr>
                        <a:t>2</a:t>
                      </a:r>
                      <a:endParaRPr lang="en-US" altLang="zh-CN"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SUB</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rgbClr val="000000"/>
                          </a:solidFill>
                          <a:latin typeface="宋体"/>
                        </a:rPr>
                        <a:t>Mem[45+regs[R3]]</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#4</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dirty="0" smtClean="0">
                          <a:solidFill>
                            <a:srgbClr val="000000"/>
                          </a:solidFill>
                          <a:latin typeface="宋体"/>
                        </a:rPr>
                        <a:t>10</a:t>
                      </a:r>
                      <a:endParaRPr lang="en-US" altLang="zh-CN"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Mult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rgbClr val="000000"/>
                          </a:solidFill>
                          <a:latin typeface="宋体"/>
                        </a:rPr>
                        <a:t>Mem[45+Regs[R3]]</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err="1" smtClean="0">
                          <a:solidFill>
                            <a:srgbClr val="000000"/>
                          </a:solidFill>
                          <a:latin typeface="宋体"/>
                        </a:rPr>
                        <a:t>Dest</a:t>
                      </a:r>
                      <a:r>
                        <a:rPr lang="en-US" sz="1200" b="0" i="0" u="none" strike="noStrike" dirty="0" smtClean="0">
                          <a:solidFill>
                            <a:srgbClr val="000000"/>
                          </a:solidFill>
                          <a:latin typeface="宋体"/>
                        </a:rPr>
                        <a:t>.</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Yes</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Commit</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[load1]</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LD F2,45(R3)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Mem[load2]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MULT</a:t>
                      </a:r>
                      <a:r>
                        <a:rPr lang="en-US" altLang="zh-CN" sz="1200" b="0" i="0" u="none" strike="noStrike" baseline="0" dirty="0" smtClean="0">
                          <a:solidFill>
                            <a:srgbClr val="000000"/>
                          </a:solidFill>
                          <a:latin typeface="宋体"/>
                        </a:rPr>
                        <a:t> F0,F2,F4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Issue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tail</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SUBD F8,F6,F2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Issue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dirty="0"/>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smtClean="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smtClean="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smtClean="0">
                          <a:solidFill>
                            <a:srgbClr val="000000"/>
                          </a:solidFill>
                          <a:latin typeface="宋体"/>
                        </a:rPr>
                        <a:t>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#3</a:t>
                      </a: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#2</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r>
                        <a:rPr lang="en-US" altLang="zh-CN" sz="1200" b="0" i="0" u="none" strike="noStrike" dirty="0" smtClean="0">
                          <a:solidFill>
                            <a:srgbClr val="000000"/>
                          </a:solidFill>
                          <a:latin typeface="宋体"/>
                        </a:rPr>
                        <a:t>#4</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No </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
        <p:nvSpPr>
          <p:cNvPr id="4" name="文本框 3"/>
          <p:cNvSpPr txBox="1"/>
          <p:nvPr/>
        </p:nvSpPr>
        <p:spPr>
          <a:xfrm>
            <a:off x="0" y="4049486"/>
            <a:ext cx="1645920" cy="1815882"/>
          </a:xfrm>
          <a:prstGeom prst="rect">
            <a:avLst/>
          </a:prstGeom>
          <a:noFill/>
        </p:spPr>
        <p:txBody>
          <a:bodyPr wrap="square" rtlCol="0">
            <a:spAutoFit/>
          </a:bodyPr>
          <a:lstStyle/>
          <a:p>
            <a:r>
              <a:rPr lang="en-US" altLang="zh-CN" sz="1600" dirty="0" smtClean="0"/>
              <a:t>LD F6</a:t>
            </a:r>
            <a:r>
              <a:rPr lang="en-US" altLang="zh-CN" sz="1600" dirty="0"/>
              <a:t>, </a:t>
            </a:r>
            <a:r>
              <a:rPr lang="en-US" altLang="zh-CN" sz="1600" dirty="0" smtClean="0"/>
              <a:t>34(R2)</a:t>
            </a:r>
          </a:p>
          <a:p>
            <a:r>
              <a:rPr lang="en-US" altLang="zh-CN" sz="1600" dirty="0" smtClean="0"/>
              <a:t>LD F2</a:t>
            </a:r>
            <a:r>
              <a:rPr lang="en-US" altLang="zh-CN" sz="1600" dirty="0"/>
              <a:t>, </a:t>
            </a:r>
            <a:r>
              <a:rPr lang="en-US" altLang="zh-CN" sz="1600" dirty="0" smtClean="0"/>
              <a:t>45(R3)</a:t>
            </a:r>
          </a:p>
          <a:p>
            <a:r>
              <a:rPr lang="en-US" altLang="zh-CN" sz="1600" dirty="0" smtClean="0"/>
              <a:t>MULT F0</a:t>
            </a:r>
            <a:r>
              <a:rPr lang="en-US" altLang="zh-CN" sz="1600" dirty="0"/>
              <a:t>, F2, F4</a:t>
            </a:r>
          </a:p>
          <a:p>
            <a:r>
              <a:rPr lang="en-US" altLang="zh-CN" sz="1600" dirty="0" smtClean="0"/>
              <a:t>SUBD F8</a:t>
            </a:r>
            <a:r>
              <a:rPr lang="en-US" altLang="zh-CN" sz="1600" dirty="0"/>
              <a:t>, F6, F2</a:t>
            </a:r>
          </a:p>
          <a:p>
            <a:r>
              <a:rPr lang="en-US" altLang="zh-CN" sz="1600" dirty="0" smtClean="0"/>
              <a:t>DIVD </a:t>
            </a:r>
            <a:r>
              <a:rPr lang="en-US" altLang="zh-CN" sz="1600" dirty="0"/>
              <a:t>F10, F0, F6</a:t>
            </a:r>
          </a:p>
          <a:p>
            <a:r>
              <a:rPr lang="en-US" altLang="zh-CN" sz="1600" dirty="0" smtClean="0"/>
              <a:t>ADDD F6</a:t>
            </a:r>
            <a:r>
              <a:rPr lang="en-US" altLang="zh-CN" sz="1600" dirty="0"/>
              <a:t>, F8, F2</a:t>
            </a:r>
          </a:p>
          <a:p>
            <a:endParaRPr lang="zh-CN" altLang="en-US" sz="1600" dirty="0"/>
          </a:p>
        </p:txBody>
      </p:sp>
    </p:spTree>
    <p:extLst>
      <p:ext uri="{BB962C8B-B14F-4D97-AF65-F5344CB8AC3E}">
        <p14:creationId xmlns:p14="http://schemas.microsoft.com/office/powerpoint/2010/main" val="2532203397"/>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标题 1"/>
          <p:cNvSpPr>
            <a:spLocks noGrp="1"/>
          </p:cNvSpPr>
          <p:nvPr>
            <p:ph type="title"/>
          </p:nvPr>
        </p:nvSpPr>
        <p:spPr/>
        <p:txBody>
          <a:bodyPr/>
          <a:lstStyle/>
          <a:p>
            <a:r>
              <a:rPr lang="en-US" altLang="zh-CN" sz="3200" dirty="0" err="1" smtClean="0"/>
              <a:t>Tomasulo</a:t>
            </a:r>
            <a:r>
              <a:rPr lang="en-US" altLang="zh-CN" sz="3200" dirty="0" smtClean="0"/>
              <a:t> With Reorder Buffer-Cycle 5</a:t>
            </a:r>
            <a:endParaRPr lang="zh-CN" altLang="en-US" sz="3200" dirty="0" smtClean="0"/>
          </a:p>
        </p:txBody>
      </p:sp>
      <p:graphicFrame>
        <p:nvGraphicFramePr>
          <p:cNvPr id="6" name="表格 5"/>
          <p:cNvGraphicFramePr>
            <a:graphicFrameLocks noGrp="1"/>
          </p:cNvGraphicFramePr>
          <p:nvPr>
            <p:extLst>
              <p:ext uri="{D42A27DB-BD31-4B8C-83A1-F6EECF244321}">
                <p14:modId xmlns:p14="http://schemas.microsoft.com/office/powerpoint/2010/main" val="350534124"/>
              </p:ext>
            </p:extLst>
          </p:nvPr>
        </p:nvGraphicFramePr>
        <p:xfrm>
          <a:off x="571442" y="1010738"/>
          <a:ext cx="8572558" cy="5082315"/>
        </p:xfrm>
        <a:graphic>
          <a:graphicData uri="http://schemas.openxmlformats.org/drawingml/2006/table">
            <a:tbl>
              <a:tblPr/>
              <a:tblGrid>
                <a:gridCol w="724609">
                  <a:extLst>
                    <a:ext uri="{9D8B030D-6E8A-4147-A177-3AD203B41FA5}">
                      <a16:colId xmlns:a16="http://schemas.microsoft.com/office/drawing/2014/main" val="20000"/>
                    </a:ext>
                  </a:extLst>
                </a:gridCol>
                <a:gridCol w="724609">
                  <a:extLst>
                    <a:ext uri="{9D8B030D-6E8A-4147-A177-3AD203B41FA5}">
                      <a16:colId xmlns:a16="http://schemas.microsoft.com/office/drawing/2014/main" val="20001"/>
                    </a:ext>
                  </a:extLst>
                </a:gridCol>
                <a:gridCol w="602313">
                  <a:extLst>
                    <a:ext uri="{9D8B030D-6E8A-4147-A177-3AD203B41FA5}">
                      <a16:colId xmlns:a16="http://schemas.microsoft.com/office/drawing/2014/main" val="20002"/>
                    </a:ext>
                  </a:extLst>
                </a:gridCol>
                <a:gridCol w="439620">
                  <a:extLst>
                    <a:ext uri="{9D8B030D-6E8A-4147-A177-3AD203B41FA5}">
                      <a16:colId xmlns:a16="http://schemas.microsoft.com/office/drawing/2014/main" val="20003"/>
                    </a:ext>
                  </a:extLst>
                </a:gridCol>
                <a:gridCol w="1388527">
                  <a:extLst>
                    <a:ext uri="{9D8B030D-6E8A-4147-A177-3AD203B41FA5}">
                      <a16:colId xmlns:a16="http://schemas.microsoft.com/office/drawing/2014/main" val="20004"/>
                    </a:ext>
                  </a:extLst>
                </a:gridCol>
                <a:gridCol w="1249193">
                  <a:extLst>
                    <a:ext uri="{9D8B030D-6E8A-4147-A177-3AD203B41FA5}">
                      <a16:colId xmlns:a16="http://schemas.microsoft.com/office/drawing/2014/main" val="20005"/>
                    </a:ext>
                  </a:extLst>
                </a:gridCol>
                <a:gridCol w="637807">
                  <a:extLst>
                    <a:ext uri="{9D8B030D-6E8A-4147-A177-3AD203B41FA5}">
                      <a16:colId xmlns:a16="http://schemas.microsoft.com/office/drawing/2014/main" val="20006"/>
                    </a:ext>
                  </a:extLst>
                </a:gridCol>
                <a:gridCol w="845377">
                  <a:extLst>
                    <a:ext uri="{9D8B030D-6E8A-4147-A177-3AD203B41FA5}">
                      <a16:colId xmlns:a16="http://schemas.microsoft.com/office/drawing/2014/main" val="20007"/>
                    </a:ext>
                  </a:extLst>
                </a:gridCol>
                <a:gridCol w="724609">
                  <a:extLst>
                    <a:ext uri="{9D8B030D-6E8A-4147-A177-3AD203B41FA5}">
                      <a16:colId xmlns:a16="http://schemas.microsoft.com/office/drawing/2014/main" val="20008"/>
                    </a:ext>
                  </a:extLst>
                </a:gridCol>
                <a:gridCol w="356657">
                  <a:extLst>
                    <a:ext uri="{9D8B030D-6E8A-4147-A177-3AD203B41FA5}">
                      <a16:colId xmlns:a16="http://schemas.microsoft.com/office/drawing/2014/main" val="20009"/>
                    </a:ext>
                  </a:extLst>
                </a:gridCol>
                <a:gridCol w="154628">
                  <a:extLst>
                    <a:ext uri="{9D8B030D-6E8A-4147-A177-3AD203B41FA5}">
                      <a16:colId xmlns:a16="http://schemas.microsoft.com/office/drawing/2014/main" val="20010"/>
                    </a:ext>
                  </a:extLst>
                </a:gridCol>
                <a:gridCol w="724609">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Vj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Qj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dirty="0" smtClean="0">
                          <a:solidFill>
                            <a:srgbClr val="000000"/>
                          </a:solidFill>
                          <a:latin typeface="宋体"/>
                        </a:rPr>
                        <a:t>1</a:t>
                      </a:r>
                      <a:endParaRPr lang="en-US" altLang="zh-CN"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SUB</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[45+regs[R3]]</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#4</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dirty="0" smtClean="0">
                          <a:solidFill>
                            <a:srgbClr val="000000"/>
                          </a:solidFill>
                          <a:latin typeface="宋体"/>
                        </a:rPr>
                        <a:t>9</a:t>
                      </a:r>
                      <a:endParaRPr lang="en-US" altLang="zh-CN"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Mult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[45+Regs[R3]]</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DIV</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#5</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err="1" smtClean="0">
                          <a:solidFill>
                            <a:srgbClr val="000000"/>
                          </a:solidFill>
                          <a:latin typeface="宋体"/>
                        </a:rPr>
                        <a:t>Dest</a:t>
                      </a:r>
                      <a:r>
                        <a:rPr lang="en-US" sz="1200" b="0" i="0" u="none" strike="noStrike" dirty="0" smtClean="0">
                          <a:solidFill>
                            <a:srgbClr val="000000"/>
                          </a:solidFill>
                          <a:latin typeface="宋体"/>
                        </a:rPr>
                        <a:t>.</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Yes</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Commit</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[load1]</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LD F2,45(R3)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MULT</a:t>
                      </a:r>
                      <a:r>
                        <a:rPr lang="en-US" altLang="zh-CN" sz="1200" b="0" i="0" u="none" strike="noStrike" baseline="0" dirty="0" smtClean="0">
                          <a:solidFill>
                            <a:srgbClr val="000000"/>
                          </a:solidFill>
                          <a:latin typeface="宋体"/>
                        </a:rPr>
                        <a:t> F0,F2,F4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Ex1</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SUBD F8,F6,F2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Ex1</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Tail</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DIVD</a:t>
                      </a:r>
                      <a:r>
                        <a:rPr lang="en-US" altLang="zh-CN" sz="1200" b="0" i="0" u="none" strike="noStrike" baseline="0" dirty="0" smtClean="0">
                          <a:solidFill>
                            <a:srgbClr val="000000"/>
                          </a:solidFill>
                          <a:latin typeface="宋体"/>
                        </a:rPr>
                        <a:t> F10,F0,F6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Issue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F10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dirty="0"/>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smtClean="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smtClean="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smtClean="0">
                          <a:solidFill>
                            <a:srgbClr val="000000"/>
                          </a:solidFill>
                          <a:latin typeface="宋体"/>
                        </a:rPr>
                        <a:t>5</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#3</a:t>
                      </a: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#2</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r>
                        <a:rPr lang="en-US" altLang="zh-CN" sz="1200" b="0" i="0" u="none" strike="noStrike" dirty="0" smtClean="0">
                          <a:solidFill>
                            <a:srgbClr val="000000"/>
                          </a:solidFill>
                          <a:latin typeface="宋体"/>
                        </a:rPr>
                        <a:t>#4</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#5</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No </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
        <p:nvSpPr>
          <p:cNvPr id="4" name="文本框 3"/>
          <p:cNvSpPr txBox="1"/>
          <p:nvPr/>
        </p:nvSpPr>
        <p:spPr>
          <a:xfrm>
            <a:off x="-17417" y="3161213"/>
            <a:ext cx="1645920" cy="1815882"/>
          </a:xfrm>
          <a:prstGeom prst="rect">
            <a:avLst/>
          </a:prstGeom>
          <a:noFill/>
        </p:spPr>
        <p:txBody>
          <a:bodyPr wrap="square" rtlCol="0">
            <a:spAutoFit/>
          </a:bodyPr>
          <a:lstStyle/>
          <a:p>
            <a:r>
              <a:rPr lang="en-US" altLang="zh-CN" sz="1600" dirty="0" smtClean="0"/>
              <a:t>LD F6</a:t>
            </a:r>
            <a:r>
              <a:rPr lang="en-US" altLang="zh-CN" sz="1600" dirty="0"/>
              <a:t>, </a:t>
            </a:r>
            <a:r>
              <a:rPr lang="en-US" altLang="zh-CN" sz="1600" dirty="0" smtClean="0"/>
              <a:t>34(R2)</a:t>
            </a:r>
          </a:p>
          <a:p>
            <a:r>
              <a:rPr lang="en-US" altLang="zh-CN" sz="1600" dirty="0" smtClean="0"/>
              <a:t>LD F2</a:t>
            </a:r>
            <a:r>
              <a:rPr lang="en-US" altLang="zh-CN" sz="1600" dirty="0"/>
              <a:t>, </a:t>
            </a:r>
            <a:r>
              <a:rPr lang="en-US" altLang="zh-CN" sz="1600" dirty="0" smtClean="0"/>
              <a:t>45(R3)</a:t>
            </a:r>
          </a:p>
          <a:p>
            <a:r>
              <a:rPr lang="en-US" altLang="zh-CN" sz="1600" dirty="0" smtClean="0"/>
              <a:t>MULT F0</a:t>
            </a:r>
            <a:r>
              <a:rPr lang="en-US" altLang="zh-CN" sz="1600" dirty="0"/>
              <a:t>, F2, F4</a:t>
            </a:r>
          </a:p>
          <a:p>
            <a:r>
              <a:rPr lang="en-US" altLang="zh-CN" sz="1600" dirty="0" smtClean="0"/>
              <a:t>SUBD F8</a:t>
            </a:r>
            <a:r>
              <a:rPr lang="en-US" altLang="zh-CN" sz="1600" dirty="0"/>
              <a:t>, F6, F2</a:t>
            </a:r>
          </a:p>
          <a:p>
            <a:r>
              <a:rPr lang="en-US" altLang="zh-CN" sz="1600" dirty="0" smtClean="0"/>
              <a:t>DIVD </a:t>
            </a:r>
            <a:r>
              <a:rPr lang="en-US" altLang="zh-CN" sz="1600" dirty="0"/>
              <a:t>F10, F0, F6</a:t>
            </a:r>
          </a:p>
          <a:p>
            <a:r>
              <a:rPr lang="en-US" altLang="zh-CN" sz="1600" dirty="0" smtClean="0"/>
              <a:t>ADDD F6</a:t>
            </a:r>
            <a:r>
              <a:rPr lang="en-US" altLang="zh-CN" sz="1600" dirty="0"/>
              <a:t>, F8, F2</a:t>
            </a:r>
          </a:p>
          <a:p>
            <a:endParaRPr lang="zh-CN" altLang="en-US" sz="1600" dirty="0"/>
          </a:p>
        </p:txBody>
      </p:sp>
    </p:spTree>
    <p:extLst>
      <p:ext uri="{BB962C8B-B14F-4D97-AF65-F5344CB8AC3E}">
        <p14:creationId xmlns:p14="http://schemas.microsoft.com/office/powerpoint/2010/main" val="3867838362"/>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标题 1"/>
          <p:cNvSpPr>
            <a:spLocks noGrp="1"/>
          </p:cNvSpPr>
          <p:nvPr>
            <p:ph type="title"/>
          </p:nvPr>
        </p:nvSpPr>
        <p:spPr/>
        <p:txBody>
          <a:bodyPr/>
          <a:lstStyle/>
          <a:p>
            <a:r>
              <a:rPr lang="en-US" altLang="zh-CN" sz="3200" dirty="0" err="1" smtClean="0"/>
              <a:t>Tomasulo</a:t>
            </a:r>
            <a:r>
              <a:rPr lang="en-US" altLang="zh-CN" sz="3200" dirty="0" smtClean="0"/>
              <a:t> With Reorder Buffer-Cycle 6</a:t>
            </a:r>
            <a:endParaRPr lang="zh-CN" altLang="en-US" sz="3200" dirty="0" smtClean="0"/>
          </a:p>
        </p:txBody>
      </p:sp>
      <p:graphicFrame>
        <p:nvGraphicFramePr>
          <p:cNvPr id="6" name="表格 5"/>
          <p:cNvGraphicFramePr>
            <a:graphicFrameLocks noGrp="1"/>
          </p:cNvGraphicFramePr>
          <p:nvPr>
            <p:extLst>
              <p:ext uri="{D42A27DB-BD31-4B8C-83A1-F6EECF244321}">
                <p14:modId xmlns:p14="http://schemas.microsoft.com/office/powerpoint/2010/main" val="2947770623"/>
              </p:ext>
            </p:extLst>
          </p:nvPr>
        </p:nvGraphicFramePr>
        <p:xfrm>
          <a:off x="285719" y="1428750"/>
          <a:ext cx="8572558" cy="5082315"/>
        </p:xfrm>
        <a:graphic>
          <a:graphicData uri="http://schemas.openxmlformats.org/drawingml/2006/table">
            <a:tbl>
              <a:tblPr/>
              <a:tblGrid>
                <a:gridCol w="724609">
                  <a:extLst>
                    <a:ext uri="{9D8B030D-6E8A-4147-A177-3AD203B41FA5}">
                      <a16:colId xmlns:a16="http://schemas.microsoft.com/office/drawing/2014/main" val="20000"/>
                    </a:ext>
                  </a:extLst>
                </a:gridCol>
                <a:gridCol w="724609">
                  <a:extLst>
                    <a:ext uri="{9D8B030D-6E8A-4147-A177-3AD203B41FA5}">
                      <a16:colId xmlns:a16="http://schemas.microsoft.com/office/drawing/2014/main" val="20001"/>
                    </a:ext>
                  </a:extLst>
                </a:gridCol>
                <a:gridCol w="602313">
                  <a:extLst>
                    <a:ext uri="{9D8B030D-6E8A-4147-A177-3AD203B41FA5}">
                      <a16:colId xmlns:a16="http://schemas.microsoft.com/office/drawing/2014/main" val="20002"/>
                    </a:ext>
                  </a:extLst>
                </a:gridCol>
                <a:gridCol w="439620">
                  <a:extLst>
                    <a:ext uri="{9D8B030D-6E8A-4147-A177-3AD203B41FA5}">
                      <a16:colId xmlns:a16="http://schemas.microsoft.com/office/drawing/2014/main" val="20003"/>
                    </a:ext>
                  </a:extLst>
                </a:gridCol>
                <a:gridCol w="1388527">
                  <a:extLst>
                    <a:ext uri="{9D8B030D-6E8A-4147-A177-3AD203B41FA5}">
                      <a16:colId xmlns:a16="http://schemas.microsoft.com/office/drawing/2014/main" val="20004"/>
                    </a:ext>
                  </a:extLst>
                </a:gridCol>
                <a:gridCol w="1249193">
                  <a:extLst>
                    <a:ext uri="{9D8B030D-6E8A-4147-A177-3AD203B41FA5}">
                      <a16:colId xmlns:a16="http://schemas.microsoft.com/office/drawing/2014/main" val="20005"/>
                    </a:ext>
                  </a:extLst>
                </a:gridCol>
                <a:gridCol w="637807">
                  <a:extLst>
                    <a:ext uri="{9D8B030D-6E8A-4147-A177-3AD203B41FA5}">
                      <a16:colId xmlns:a16="http://schemas.microsoft.com/office/drawing/2014/main" val="20006"/>
                    </a:ext>
                  </a:extLst>
                </a:gridCol>
                <a:gridCol w="845377">
                  <a:extLst>
                    <a:ext uri="{9D8B030D-6E8A-4147-A177-3AD203B41FA5}">
                      <a16:colId xmlns:a16="http://schemas.microsoft.com/office/drawing/2014/main" val="20007"/>
                    </a:ext>
                  </a:extLst>
                </a:gridCol>
                <a:gridCol w="724609">
                  <a:extLst>
                    <a:ext uri="{9D8B030D-6E8A-4147-A177-3AD203B41FA5}">
                      <a16:colId xmlns:a16="http://schemas.microsoft.com/office/drawing/2014/main" val="20008"/>
                    </a:ext>
                  </a:extLst>
                </a:gridCol>
                <a:gridCol w="356657">
                  <a:extLst>
                    <a:ext uri="{9D8B030D-6E8A-4147-A177-3AD203B41FA5}">
                      <a16:colId xmlns:a16="http://schemas.microsoft.com/office/drawing/2014/main" val="20009"/>
                    </a:ext>
                  </a:extLst>
                </a:gridCol>
                <a:gridCol w="154628">
                  <a:extLst>
                    <a:ext uri="{9D8B030D-6E8A-4147-A177-3AD203B41FA5}">
                      <a16:colId xmlns:a16="http://schemas.microsoft.com/office/drawing/2014/main" val="20010"/>
                    </a:ext>
                  </a:extLst>
                </a:gridCol>
                <a:gridCol w="724609">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Vj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Qj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SUB</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[45+regs[R3]]</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#4</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ADD</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#6</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dirty="0">
                          <a:solidFill>
                            <a:srgbClr val="000000"/>
                          </a:solidFill>
                          <a:latin typeface="宋体"/>
                        </a:rPr>
                        <a:t>8</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MULT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[45+Regs[R3]]</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DIV</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#5</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err="1" smtClean="0">
                          <a:solidFill>
                            <a:srgbClr val="000000"/>
                          </a:solidFill>
                          <a:latin typeface="宋体"/>
                        </a:rPr>
                        <a:t>Dest</a:t>
                      </a:r>
                      <a:r>
                        <a:rPr lang="en-US" sz="1200" b="0" i="0" u="none" strike="noStrike" dirty="0" smtClean="0">
                          <a:solidFill>
                            <a:srgbClr val="000000"/>
                          </a:solidFill>
                          <a:latin typeface="宋体"/>
                        </a:rPr>
                        <a:t>.</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Yes</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Commit</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[load1]</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LD F2,45(R3)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MULT</a:t>
                      </a:r>
                      <a:r>
                        <a:rPr lang="en-US" altLang="zh-CN" sz="1200" b="0" i="0" u="none" strike="noStrike" baseline="0" dirty="0" smtClean="0">
                          <a:solidFill>
                            <a:srgbClr val="000000"/>
                          </a:solidFill>
                          <a:latin typeface="宋体"/>
                        </a:rPr>
                        <a:t> F0,F2,F4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Ex2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SUBD F8,F6,F2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Ex2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DIVD</a:t>
                      </a:r>
                      <a:r>
                        <a:rPr lang="en-US" altLang="zh-CN" sz="1200" b="0" i="0" u="none" strike="noStrike" baseline="0" dirty="0" smtClean="0">
                          <a:solidFill>
                            <a:srgbClr val="000000"/>
                          </a:solidFill>
                          <a:latin typeface="宋体"/>
                        </a:rPr>
                        <a:t> F10,F0,F6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Issue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F10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Tail</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ADDD F6,F8,F2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Issue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smtClean="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smtClean="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smtClean="0">
                          <a:solidFill>
                            <a:srgbClr val="000000"/>
                          </a:solidFill>
                          <a:latin typeface="宋体"/>
                        </a:rPr>
                        <a:t>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#3</a:t>
                      </a: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#6</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r>
                        <a:rPr lang="en-US" altLang="zh-CN" sz="1200" b="0" i="0" u="none" strike="noStrike" dirty="0" smtClean="0">
                          <a:solidFill>
                            <a:srgbClr val="000000"/>
                          </a:solidFill>
                          <a:latin typeface="宋体"/>
                        </a:rPr>
                        <a:t>#4</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#5</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 </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Tree>
    <p:extLst>
      <p:ext uri="{BB962C8B-B14F-4D97-AF65-F5344CB8AC3E}">
        <p14:creationId xmlns:p14="http://schemas.microsoft.com/office/powerpoint/2010/main" val="1107456607"/>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标题 1"/>
          <p:cNvSpPr>
            <a:spLocks noGrp="1"/>
          </p:cNvSpPr>
          <p:nvPr>
            <p:ph type="title"/>
          </p:nvPr>
        </p:nvSpPr>
        <p:spPr/>
        <p:txBody>
          <a:bodyPr/>
          <a:lstStyle/>
          <a:p>
            <a:r>
              <a:rPr lang="en-US" altLang="zh-CN" sz="3200" dirty="0" err="1" smtClean="0"/>
              <a:t>Tomasulo</a:t>
            </a:r>
            <a:r>
              <a:rPr lang="en-US" altLang="zh-CN" sz="3200" dirty="0" smtClean="0"/>
              <a:t> With Reorder Buffer-Cycle 7</a:t>
            </a:r>
            <a:endParaRPr lang="zh-CN" altLang="en-US" sz="3200" dirty="0" smtClean="0"/>
          </a:p>
        </p:txBody>
      </p:sp>
      <p:graphicFrame>
        <p:nvGraphicFramePr>
          <p:cNvPr id="6" name="表格 5"/>
          <p:cNvGraphicFramePr>
            <a:graphicFrameLocks noGrp="1"/>
          </p:cNvGraphicFramePr>
          <p:nvPr>
            <p:extLst>
              <p:ext uri="{D42A27DB-BD31-4B8C-83A1-F6EECF244321}">
                <p14:modId xmlns:p14="http://schemas.microsoft.com/office/powerpoint/2010/main" val="2315630113"/>
              </p:ext>
            </p:extLst>
          </p:nvPr>
        </p:nvGraphicFramePr>
        <p:xfrm>
          <a:off x="285719" y="1428750"/>
          <a:ext cx="8572558" cy="5082315"/>
        </p:xfrm>
        <a:graphic>
          <a:graphicData uri="http://schemas.openxmlformats.org/drawingml/2006/table">
            <a:tbl>
              <a:tblPr/>
              <a:tblGrid>
                <a:gridCol w="724609">
                  <a:extLst>
                    <a:ext uri="{9D8B030D-6E8A-4147-A177-3AD203B41FA5}">
                      <a16:colId xmlns:a16="http://schemas.microsoft.com/office/drawing/2014/main" val="20000"/>
                    </a:ext>
                  </a:extLst>
                </a:gridCol>
                <a:gridCol w="724609">
                  <a:extLst>
                    <a:ext uri="{9D8B030D-6E8A-4147-A177-3AD203B41FA5}">
                      <a16:colId xmlns:a16="http://schemas.microsoft.com/office/drawing/2014/main" val="20001"/>
                    </a:ext>
                  </a:extLst>
                </a:gridCol>
                <a:gridCol w="602313">
                  <a:extLst>
                    <a:ext uri="{9D8B030D-6E8A-4147-A177-3AD203B41FA5}">
                      <a16:colId xmlns:a16="http://schemas.microsoft.com/office/drawing/2014/main" val="20002"/>
                    </a:ext>
                  </a:extLst>
                </a:gridCol>
                <a:gridCol w="439620">
                  <a:extLst>
                    <a:ext uri="{9D8B030D-6E8A-4147-A177-3AD203B41FA5}">
                      <a16:colId xmlns:a16="http://schemas.microsoft.com/office/drawing/2014/main" val="20003"/>
                    </a:ext>
                  </a:extLst>
                </a:gridCol>
                <a:gridCol w="1388527">
                  <a:extLst>
                    <a:ext uri="{9D8B030D-6E8A-4147-A177-3AD203B41FA5}">
                      <a16:colId xmlns:a16="http://schemas.microsoft.com/office/drawing/2014/main" val="20004"/>
                    </a:ext>
                  </a:extLst>
                </a:gridCol>
                <a:gridCol w="1249193">
                  <a:extLst>
                    <a:ext uri="{9D8B030D-6E8A-4147-A177-3AD203B41FA5}">
                      <a16:colId xmlns:a16="http://schemas.microsoft.com/office/drawing/2014/main" val="20005"/>
                    </a:ext>
                  </a:extLst>
                </a:gridCol>
                <a:gridCol w="637807">
                  <a:extLst>
                    <a:ext uri="{9D8B030D-6E8A-4147-A177-3AD203B41FA5}">
                      <a16:colId xmlns:a16="http://schemas.microsoft.com/office/drawing/2014/main" val="20006"/>
                    </a:ext>
                  </a:extLst>
                </a:gridCol>
                <a:gridCol w="845377">
                  <a:extLst>
                    <a:ext uri="{9D8B030D-6E8A-4147-A177-3AD203B41FA5}">
                      <a16:colId xmlns:a16="http://schemas.microsoft.com/office/drawing/2014/main" val="20007"/>
                    </a:ext>
                  </a:extLst>
                </a:gridCol>
                <a:gridCol w="724609">
                  <a:extLst>
                    <a:ext uri="{9D8B030D-6E8A-4147-A177-3AD203B41FA5}">
                      <a16:colId xmlns:a16="http://schemas.microsoft.com/office/drawing/2014/main" val="20008"/>
                    </a:ext>
                  </a:extLst>
                </a:gridCol>
                <a:gridCol w="356657">
                  <a:extLst>
                    <a:ext uri="{9D8B030D-6E8A-4147-A177-3AD203B41FA5}">
                      <a16:colId xmlns:a16="http://schemas.microsoft.com/office/drawing/2014/main" val="20009"/>
                    </a:ext>
                  </a:extLst>
                </a:gridCol>
                <a:gridCol w="154628">
                  <a:extLst>
                    <a:ext uri="{9D8B030D-6E8A-4147-A177-3AD203B41FA5}">
                      <a16:colId xmlns:a16="http://schemas.microsoft.com/office/drawing/2014/main" val="20010"/>
                    </a:ext>
                  </a:extLst>
                </a:gridCol>
                <a:gridCol w="724609">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Vj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Qj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dirty="0">
                          <a:solidFill>
                            <a:srgbClr val="000000"/>
                          </a:solidFill>
                          <a:latin typeface="宋体"/>
                        </a:rPr>
                        <a:t>2</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ADD</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rgbClr val="000000"/>
                          </a:solidFill>
                          <a:latin typeface="宋体"/>
                        </a:rPr>
                        <a:t>#4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#6</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dirty="0">
                          <a:solidFill>
                            <a:srgbClr val="000000"/>
                          </a:solidFill>
                          <a:latin typeface="宋体"/>
                        </a:rPr>
                        <a:t>7</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MULT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[45+Regs[R3]]</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DIV</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#5</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err="1" smtClean="0">
                          <a:solidFill>
                            <a:srgbClr val="000000"/>
                          </a:solidFill>
                          <a:latin typeface="宋体"/>
                        </a:rPr>
                        <a:t>Dest</a:t>
                      </a:r>
                      <a:r>
                        <a:rPr lang="en-US" sz="1200" b="0" i="0" u="none" strike="noStrike" dirty="0" smtClean="0">
                          <a:solidFill>
                            <a:srgbClr val="000000"/>
                          </a:solidFill>
                          <a:latin typeface="宋体"/>
                        </a:rPr>
                        <a:t>.</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Yes</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Commit</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[load1]</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LD F2,45(R3)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MULT</a:t>
                      </a:r>
                      <a:r>
                        <a:rPr lang="en-US" altLang="zh-CN" sz="1200" b="0" i="0" u="none" strike="noStrike" baseline="0" dirty="0" smtClean="0">
                          <a:solidFill>
                            <a:srgbClr val="000000"/>
                          </a:solidFill>
                          <a:latin typeface="宋体"/>
                        </a:rPr>
                        <a:t> F0,F2,F4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Ex3</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SUBD F8,F6,F2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rgbClr val="000000"/>
                          </a:solidFill>
                          <a:latin typeface="宋体"/>
                        </a:rPr>
                        <a:t>F6-#2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DIVD</a:t>
                      </a:r>
                      <a:r>
                        <a:rPr lang="en-US" altLang="zh-CN" sz="1200" b="0" i="0" u="none" strike="noStrike" baseline="0" dirty="0" smtClean="0">
                          <a:solidFill>
                            <a:srgbClr val="000000"/>
                          </a:solidFill>
                          <a:latin typeface="宋体"/>
                        </a:rPr>
                        <a:t> F10,F0,F6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Issue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F10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Tail</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ADDD F6,F8,F2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Issue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smtClean="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smtClean="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smtClean="0">
                          <a:solidFill>
                            <a:srgbClr val="000000"/>
                          </a:solidFill>
                          <a:latin typeface="宋体"/>
                        </a:rPr>
                        <a:t>7</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#3</a:t>
                      </a: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#6</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r>
                        <a:rPr lang="en-US" altLang="zh-CN" sz="1200" b="0" i="0" u="none" strike="noStrike" dirty="0" smtClean="0">
                          <a:solidFill>
                            <a:srgbClr val="000000"/>
                          </a:solidFill>
                          <a:latin typeface="宋体"/>
                        </a:rPr>
                        <a:t>#4</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#5</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 </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Tree>
    <p:extLst>
      <p:ext uri="{BB962C8B-B14F-4D97-AF65-F5344CB8AC3E}">
        <p14:creationId xmlns:p14="http://schemas.microsoft.com/office/powerpoint/2010/main" val="1271161300"/>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标题 1"/>
          <p:cNvSpPr>
            <a:spLocks noGrp="1"/>
          </p:cNvSpPr>
          <p:nvPr>
            <p:ph type="title"/>
          </p:nvPr>
        </p:nvSpPr>
        <p:spPr/>
        <p:txBody>
          <a:bodyPr/>
          <a:lstStyle/>
          <a:p>
            <a:r>
              <a:rPr lang="en-US" altLang="zh-CN" sz="3200" dirty="0" err="1" smtClean="0"/>
              <a:t>Tomasulo</a:t>
            </a:r>
            <a:r>
              <a:rPr lang="en-US" altLang="zh-CN" sz="3200" dirty="0" smtClean="0"/>
              <a:t> With Reorder Buffer-Cycle 8</a:t>
            </a:r>
            <a:endParaRPr lang="zh-CN" altLang="en-US" sz="3200" dirty="0" smtClean="0"/>
          </a:p>
        </p:txBody>
      </p:sp>
      <p:graphicFrame>
        <p:nvGraphicFramePr>
          <p:cNvPr id="6" name="表格 5"/>
          <p:cNvGraphicFramePr>
            <a:graphicFrameLocks noGrp="1"/>
          </p:cNvGraphicFramePr>
          <p:nvPr>
            <p:extLst>
              <p:ext uri="{D42A27DB-BD31-4B8C-83A1-F6EECF244321}">
                <p14:modId xmlns:p14="http://schemas.microsoft.com/office/powerpoint/2010/main" val="1845870064"/>
              </p:ext>
            </p:extLst>
          </p:nvPr>
        </p:nvGraphicFramePr>
        <p:xfrm>
          <a:off x="285719" y="1428750"/>
          <a:ext cx="8572558" cy="5082315"/>
        </p:xfrm>
        <a:graphic>
          <a:graphicData uri="http://schemas.openxmlformats.org/drawingml/2006/table">
            <a:tbl>
              <a:tblPr/>
              <a:tblGrid>
                <a:gridCol w="724609">
                  <a:extLst>
                    <a:ext uri="{9D8B030D-6E8A-4147-A177-3AD203B41FA5}">
                      <a16:colId xmlns:a16="http://schemas.microsoft.com/office/drawing/2014/main" val="20000"/>
                    </a:ext>
                  </a:extLst>
                </a:gridCol>
                <a:gridCol w="724609">
                  <a:extLst>
                    <a:ext uri="{9D8B030D-6E8A-4147-A177-3AD203B41FA5}">
                      <a16:colId xmlns:a16="http://schemas.microsoft.com/office/drawing/2014/main" val="20001"/>
                    </a:ext>
                  </a:extLst>
                </a:gridCol>
                <a:gridCol w="602313">
                  <a:extLst>
                    <a:ext uri="{9D8B030D-6E8A-4147-A177-3AD203B41FA5}">
                      <a16:colId xmlns:a16="http://schemas.microsoft.com/office/drawing/2014/main" val="20002"/>
                    </a:ext>
                  </a:extLst>
                </a:gridCol>
                <a:gridCol w="439620">
                  <a:extLst>
                    <a:ext uri="{9D8B030D-6E8A-4147-A177-3AD203B41FA5}">
                      <a16:colId xmlns:a16="http://schemas.microsoft.com/office/drawing/2014/main" val="20003"/>
                    </a:ext>
                  </a:extLst>
                </a:gridCol>
                <a:gridCol w="1388527">
                  <a:extLst>
                    <a:ext uri="{9D8B030D-6E8A-4147-A177-3AD203B41FA5}">
                      <a16:colId xmlns:a16="http://schemas.microsoft.com/office/drawing/2014/main" val="20004"/>
                    </a:ext>
                  </a:extLst>
                </a:gridCol>
                <a:gridCol w="1249193">
                  <a:extLst>
                    <a:ext uri="{9D8B030D-6E8A-4147-A177-3AD203B41FA5}">
                      <a16:colId xmlns:a16="http://schemas.microsoft.com/office/drawing/2014/main" val="20005"/>
                    </a:ext>
                  </a:extLst>
                </a:gridCol>
                <a:gridCol w="637807">
                  <a:extLst>
                    <a:ext uri="{9D8B030D-6E8A-4147-A177-3AD203B41FA5}">
                      <a16:colId xmlns:a16="http://schemas.microsoft.com/office/drawing/2014/main" val="20006"/>
                    </a:ext>
                  </a:extLst>
                </a:gridCol>
                <a:gridCol w="845377">
                  <a:extLst>
                    <a:ext uri="{9D8B030D-6E8A-4147-A177-3AD203B41FA5}">
                      <a16:colId xmlns:a16="http://schemas.microsoft.com/office/drawing/2014/main" val="20007"/>
                    </a:ext>
                  </a:extLst>
                </a:gridCol>
                <a:gridCol w="724609">
                  <a:extLst>
                    <a:ext uri="{9D8B030D-6E8A-4147-A177-3AD203B41FA5}">
                      <a16:colId xmlns:a16="http://schemas.microsoft.com/office/drawing/2014/main" val="20008"/>
                    </a:ext>
                  </a:extLst>
                </a:gridCol>
                <a:gridCol w="356657">
                  <a:extLst>
                    <a:ext uri="{9D8B030D-6E8A-4147-A177-3AD203B41FA5}">
                      <a16:colId xmlns:a16="http://schemas.microsoft.com/office/drawing/2014/main" val="20009"/>
                    </a:ext>
                  </a:extLst>
                </a:gridCol>
                <a:gridCol w="154628">
                  <a:extLst>
                    <a:ext uri="{9D8B030D-6E8A-4147-A177-3AD203B41FA5}">
                      <a16:colId xmlns:a16="http://schemas.microsoft.com/office/drawing/2014/main" val="20010"/>
                    </a:ext>
                  </a:extLst>
                </a:gridCol>
                <a:gridCol w="724609">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Vj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Qj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dirty="0">
                          <a:solidFill>
                            <a:srgbClr val="000000"/>
                          </a:solidFill>
                          <a:latin typeface="宋体"/>
                        </a:rPr>
                        <a:t>1</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ADD</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dirty="0">
                          <a:solidFill>
                            <a:srgbClr val="000000"/>
                          </a:solidFill>
                          <a:latin typeface="宋体"/>
                        </a:rPr>
                        <a:t>　</a:t>
                      </a:r>
                      <a:r>
                        <a:rPr lang="en-US" altLang="zh-CN" sz="1200" b="0" i="0" u="none" strike="noStrike" dirty="0" smtClean="0">
                          <a:solidFill>
                            <a:srgbClr val="000000"/>
                          </a:solidFill>
                          <a:latin typeface="宋体"/>
                        </a:rPr>
                        <a:t>#6</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dirty="0">
                          <a:solidFill>
                            <a:srgbClr val="000000"/>
                          </a:solidFill>
                          <a:latin typeface="宋体"/>
                        </a:rPr>
                        <a:t>6</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MULT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[45+Regs[R3]]</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DIV</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#5</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err="1" smtClean="0">
                          <a:solidFill>
                            <a:srgbClr val="000000"/>
                          </a:solidFill>
                          <a:latin typeface="宋体"/>
                        </a:rPr>
                        <a:t>Dest</a:t>
                      </a:r>
                      <a:r>
                        <a:rPr lang="en-US" sz="1200" b="0" i="0" u="none" strike="noStrike" dirty="0" smtClean="0">
                          <a:solidFill>
                            <a:srgbClr val="000000"/>
                          </a:solidFill>
                          <a:latin typeface="宋体"/>
                        </a:rPr>
                        <a:t>.</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Yes</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Commit</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[load1]</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LD F2,45(R3)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MULT</a:t>
                      </a:r>
                      <a:r>
                        <a:rPr lang="en-US" altLang="zh-CN" sz="1200" b="0" i="0" u="none" strike="noStrike" baseline="0" dirty="0" smtClean="0">
                          <a:solidFill>
                            <a:srgbClr val="000000"/>
                          </a:solidFill>
                          <a:latin typeface="宋体"/>
                        </a:rPr>
                        <a:t> F0,F2,F4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Ex4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SUBD F8,F6,F2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F6-#2</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DIVD</a:t>
                      </a:r>
                      <a:r>
                        <a:rPr lang="en-US" altLang="zh-CN" sz="1200" b="0" i="0" u="none" strike="noStrike" baseline="0" dirty="0" smtClean="0">
                          <a:solidFill>
                            <a:srgbClr val="000000"/>
                          </a:solidFill>
                          <a:latin typeface="宋体"/>
                        </a:rPr>
                        <a:t> F10,F0,F6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Issue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F10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Tail</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ADDD F6,F8,F2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Ex1</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smtClean="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smtClean="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smtClean="0">
                          <a:solidFill>
                            <a:srgbClr val="000000"/>
                          </a:solidFill>
                          <a:latin typeface="宋体"/>
                        </a:rPr>
                        <a:t>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#3</a:t>
                      </a: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#6</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r>
                        <a:rPr lang="en-US" altLang="zh-CN" sz="1200" b="0" i="0" u="none" strike="noStrike" dirty="0" smtClean="0">
                          <a:solidFill>
                            <a:srgbClr val="000000"/>
                          </a:solidFill>
                          <a:latin typeface="宋体"/>
                        </a:rPr>
                        <a:t>#4</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#5</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 </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Tree>
    <p:extLst>
      <p:ext uri="{BB962C8B-B14F-4D97-AF65-F5344CB8AC3E}">
        <p14:creationId xmlns:p14="http://schemas.microsoft.com/office/powerpoint/2010/main" val="28669988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43705470-6E94-45CB-A225-8482686A0DE8}"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76803"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76804"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5FBF5C4-A2DD-414C-A8AC-E2DEE569EDBD}"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19</a:t>
            </a:fld>
            <a:endParaRPr lang="zh-CN" altLang="zh-CN" sz="1200">
              <a:solidFill>
                <a:srgbClr val="898989"/>
              </a:solidFill>
            </a:endParaRPr>
          </a:p>
        </p:txBody>
      </p:sp>
      <p:sp>
        <p:nvSpPr>
          <p:cNvPr id="76805" name="标题 1"/>
          <p:cNvSpPr>
            <a:spLocks noGrp="1"/>
          </p:cNvSpPr>
          <p:nvPr>
            <p:ph type="title"/>
          </p:nvPr>
        </p:nvSpPr>
        <p:spPr/>
        <p:txBody>
          <a:bodyPr/>
          <a:lstStyle/>
          <a:p>
            <a:r>
              <a:rPr lang="zh-CN" altLang="zh-CN" dirty="0" smtClean="0"/>
              <a:t>下列程序哪里有数据相关</a:t>
            </a:r>
            <a:r>
              <a:rPr lang="en-US" altLang="zh-CN" dirty="0" smtClean="0"/>
              <a:t>?</a:t>
            </a:r>
            <a:endParaRPr lang="zh-CN" altLang="en-US" dirty="0" smtClean="0"/>
          </a:p>
        </p:txBody>
      </p:sp>
      <p:sp>
        <p:nvSpPr>
          <p:cNvPr id="76806" name="内容占位符 2"/>
          <p:cNvSpPr>
            <a:spLocks noGrp="1"/>
          </p:cNvSpPr>
          <p:nvPr>
            <p:ph idx="4294967295"/>
          </p:nvPr>
        </p:nvSpPr>
        <p:spPr>
          <a:xfrm>
            <a:off x="647700" y="1412875"/>
            <a:ext cx="8496300" cy="4824413"/>
          </a:xfrm>
        </p:spPr>
        <p:txBody>
          <a:bodyPr/>
          <a:lstStyle/>
          <a:p>
            <a:pPr marL="0" indent="0">
              <a:buFont typeface="Arial" panose="020B0604020202020204" pitchFamily="34" charset="0"/>
              <a:buNone/>
            </a:pPr>
            <a:r>
              <a:rPr lang="en-US" altLang="zh-CN" dirty="0" smtClean="0"/>
              <a:t> 1 Loop:    LD       F0,0(R1)	</a:t>
            </a:r>
          </a:p>
          <a:p>
            <a:pPr marL="0" indent="0">
              <a:buFont typeface="Arial" panose="020B0604020202020204" pitchFamily="34" charset="0"/>
              <a:buNone/>
            </a:pPr>
            <a:r>
              <a:rPr lang="en-US" altLang="zh-CN" dirty="0" smtClean="0"/>
              <a:t> 2	         ADDD  F4,F0,F2	</a:t>
            </a:r>
          </a:p>
          <a:p>
            <a:pPr marL="0" indent="0">
              <a:buFont typeface="Arial" panose="020B0604020202020204" pitchFamily="34" charset="0"/>
              <a:buNone/>
            </a:pPr>
            <a:r>
              <a:rPr lang="en-US" altLang="zh-CN" dirty="0" smtClean="0"/>
              <a:t> 3	         SUBI	    R1,R1,8	</a:t>
            </a:r>
          </a:p>
          <a:p>
            <a:pPr marL="0" indent="0">
              <a:buFont typeface="Arial" panose="020B0604020202020204" pitchFamily="34" charset="0"/>
              <a:buNone/>
            </a:pPr>
            <a:r>
              <a:rPr lang="en-US" altLang="zh-CN" dirty="0" smtClean="0"/>
              <a:t> 4	         BNEZ  R1,Loop  </a:t>
            </a:r>
            <a:r>
              <a:rPr lang="en-US" altLang="zh-CN" dirty="0" smtClean="0"/>
              <a:t> ;</a:t>
            </a:r>
            <a:r>
              <a:rPr lang="en-US" altLang="zh-CN" sz="2000" dirty="0" smtClean="0"/>
              <a:t>delayed branch</a:t>
            </a:r>
            <a:endParaRPr lang="en-US" altLang="zh-CN" dirty="0" smtClean="0"/>
          </a:p>
          <a:p>
            <a:pPr marL="0" indent="0">
              <a:buFont typeface="Arial" panose="020B0604020202020204" pitchFamily="34" charset="0"/>
              <a:buNone/>
            </a:pPr>
            <a:r>
              <a:rPr lang="en-US" altLang="zh-CN" dirty="0" smtClean="0"/>
              <a:t> 5 	         SD	  8(R1),F4	</a:t>
            </a:r>
            <a:r>
              <a:rPr lang="en-US" altLang="zh-CN" dirty="0"/>
              <a:t> </a:t>
            </a:r>
            <a:r>
              <a:rPr lang="en-US" altLang="zh-CN" dirty="0" smtClean="0"/>
              <a:t>;</a:t>
            </a:r>
            <a:r>
              <a:rPr lang="en-US" altLang="zh-CN" sz="2000" dirty="0" smtClean="0"/>
              <a:t>altered when move past </a:t>
            </a:r>
            <a:r>
              <a:rPr lang="en-US" altLang="zh-CN" sz="1800" dirty="0" smtClean="0"/>
              <a:t>SUBI</a:t>
            </a:r>
          </a:p>
          <a:p>
            <a:pPr marL="0" indent="0">
              <a:buFont typeface="Arial" panose="020B0604020202020204" pitchFamily="34" charset="0"/>
              <a:buNone/>
            </a:pPr>
            <a:endParaRPr lang="en-US" altLang="zh-CN" dirty="0" smtClean="0"/>
          </a:p>
          <a:p>
            <a:pPr marL="0" indent="0">
              <a:buFont typeface="Arial" panose="020B0604020202020204" pitchFamily="34" charset="0"/>
              <a:buNone/>
            </a:pPr>
            <a:endParaRPr lang="zh-CN" altLang="en-US" dirty="0" smtClean="0"/>
          </a:p>
        </p:txBody>
      </p:sp>
    </p:spTree>
    <p:extLst>
      <p:ext uri="{BB962C8B-B14F-4D97-AF65-F5344CB8AC3E}">
        <p14:creationId xmlns:p14="http://schemas.microsoft.com/office/powerpoint/2010/main" val="2433060329"/>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标题 1"/>
          <p:cNvSpPr>
            <a:spLocks noGrp="1"/>
          </p:cNvSpPr>
          <p:nvPr>
            <p:ph type="title"/>
          </p:nvPr>
        </p:nvSpPr>
        <p:spPr/>
        <p:txBody>
          <a:bodyPr>
            <a:normAutofit fontScale="90000"/>
          </a:bodyPr>
          <a:lstStyle/>
          <a:p>
            <a:r>
              <a:rPr lang="en-US" altLang="zh-CN" smtClean="0"/>
              <a:t>Tomasulo With Reorder Buffer-Cycle 9</a:t>
            </a:r>
            <a:endParaRPr lang="zh-CN" altLang="en-US" dirty="0" smtClean="0"/>
          </a:p>
        </p:txBody>
      </p:sp>
      <p:graphicFrame>
        <p:nvGraphicFramePr>
          <p:cNvPr id="6" name="表格 5"/>
          <p:cNvGraphicFramePr>
            <a:graphicFrameLocks noGrp="1"/>
          </p:cNvGraphicFramePr>
          <p:nvPr>
            <p:extLst>
              <p:ext uri="{D42A27DB-BD31-4B8C-83A1-F6EECF244321}">
                <p14:modId xmlns:p14="http://schemas.microsoft.com/office/powerpoint/2010/main" val="3791602580"/>
              </p:ext>
            </p:extLst>
          </p:nvPr>
        </p:nvGraphicFramePr>
        <p:xfrm>
          <a:off x="285719" y="1428750"/>
          <a:ext cx="8572558" cy="5082315"/>
        </p:xfrm>
        <a:graphic>
          <a:graphicData uri="http://schemas.openxmlformats.org/drawingml/2006/table">
            <a:tbl>
              <a:tblPr/>
              <a:tblGrid>
                <a:gridCol w="724609">
                  <a:extLst>
                    <a:ext uri="{9D8B030D-6E8A-4147-A177-3AD203B41FA5}">
                      <a16:colId xmlns:a16="http://schemas.microsoft.com/office/drawing/2014/main" val="20000"/>
                    </a:ext>
                  </a:extLst>
                </a:gridCol>
                <a:gridCol w="724609">
                  <a:extLst>
                    <a:ext uri="{9D8B030D-6E8A-4147-A177-3AD203B41FA5}">
                      <a16:colId xmlns:a16="http://schemas.microsoft.com/office/drawing/2014/main" val="20001"/>
                    </a:ext>
                  </a:extLst>
                </a:gridCol>
                <a:gridCol w="602313">
                  <a:extLst>
                    <a:ext uri="{9D8B030D-6E8A-4147-A177-3AD203B41FA5}">
                      <a16:colId xmlns:a16="http://schemas.microsoft.com/office/drawing/2014/main" val="20002"/>
                    </a:ext>
                  </a:extLst>
                </a:gridCol>
                <a:gridCol w="439620">
                  <a:extLst>
                    <a:ext uri="{9D8B030D-6E8A-4147-A177-3AD203B41FA5}">
                      <a16:colId xmlns:a16="http://schemas.microsoft.com/office/drawing/2014/main" val="20003"/>
                    </a:ext>
                  </a:extLst>
                </a:gridCol>
                <a:gridCol w="1388527">
                  <a:extLst>
                    <a:ext uri="{9D8B030D-6E8A-4147-A177-3AD203B41FA5}">
                      <a16:colId xmlns:a16="http://schemas.microsoft.com/office/drawing/2014/main" val="20004"/>
                    </a:ext>
                  </a:extLst>
                </a:gridCol>
                <a:gridCol w="1249193">
                  <a:extLst>
                    <a:ext uri="{9D8B030D-6E8A-4147-A177-3AD203B41FA5}">
                      <a16:colId xmlns:a16="http://schemas.microsoft.com/office/drawing/2014/main" val="20005"/>
                    </a:ext>
                  </a:extLst>
                </a:gridCol>
                <a:gridCol w="637807">
                  <a:extLst>
                    <a:ext uri="{9D8B030D-6E8A-4147-A177-3AD203B41FA5}">
                      <a16:colId xmlns:a16="http://schemas.microsoft.com/office/drawing/2014/main" val="20006"/>
                    </a:ext>
                  </a:extLst>
                </a:gridCol>
                <a:gridCol w="845377">
                  <a:extLst>
                    <a:ext uri="{9D8B030D-6E8A-4147-A177-3AD203B41FA5}">
                      <a16:colId xmlns:a16="http://schemas.microsoft.com/office/drawing/2014/main" val="20007"/>
                    </a:ext>
                  </a:extLst>
                </a:gridCol>
                <a:gridCol w="724609">
                  <a:extLst>
                    <a:ext uri="{9D8B030D-6E8A-4147-A177-3AD203B41FA5}">
                      <a16:colId xmlns:a16="http://schemas.microsoft.com/office/drawing/2014/main" val="20008"/>
                    </a:ext>
                  </a:extLst>
                </a:gridCol>
                <a:gridCol w="356657">
                  <a:extLst>
                    <a:ext uri="{9D8B030D-6E8A-4147-A177-3AD203B41FA5}">
                      <a16:colId xmlns:a16="http://schemas.microsoft.com/office/drawing/2014/main" val="20009"/>
                    </a:ext>
                  </a:extLst>
                </a:gridCol>
                <a:gridCol w="154628">
                  <a:extLst>
                    <a:ext uri="{9D8B030D-6E8A-4147-A177-3AD203B41FA5}">
                      <a16:colId xmlns:a16="http://schemas.microsoft.com/office/drawing/2014/main" val="20010"/>
                    </a:ext>
                  </a:extLst>
                </a:gridCol>
                <a:gridCol w="724609">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Vj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Qj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ADD</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rgbClr val="000000"/>
                          </a:solidFill>
                          <a:latin typeface="宋体"/>
                        </a:rPr>
                        <a:t>#4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#6</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dirty="0">
                          <a:solidFill>
                            <a:srgbClr val="000000"/>
                          </a:solidFill>
                          <a:latin typeface="宋体"/>
                        </a:rPr>
                        <a:t>5</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MULT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[45+Regs[R3]]</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DIV</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#5</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err="1" smtClean="0">
                          <a:solidFill>
                            <a:srgbClr val="000000"/>
                          </a:solidFill>
                          <a:latin typeface="宋体"/>
                        </a:rPr>
                        <a:t>Dest</a:t>
                      </a:r>
                      <a:r>
                        <a:rPr lang="en-US" sz="1200" b="0" i="0" u="none" strike="noStrike" dirty="0" smtClean="0">
                          <a:solidFill>
                            <a:srgbClr val="000000"/>
                          </a:solidFill>
                          <a:latin typeface="宋体"/>
                        </a:rPr>
                        <a:t>.</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Yes</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Commit</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[load1]</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LD F2,45(R3)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MULT</a:t>
                      </a:r>
                      <a:r>
                        <a:rPr lang="en-US" altLang="zh-CN" sz="1200" b="0" i="0" u="none" strike="noStrike" baseline="0" dirty="0" smtClean="0">
                          <a:solidFill>
                            <a:srgbClr val="000000"/>
                          </a:solidFill>
                          <a:latin typeface="宋体"/>
                        </a:rPr>
                        <a:t> F0,F2,F4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Ex5</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SUBD F8,F6,F2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F6-#2</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DIVD</a:t>
                      </a:r>
                      <a:r>
                        <a:rPr lang="en-US" altLang="zh-CN" sz="1200" b="0" i="0" u="none" strike="noStrike" baseline="0" dirty="0" smtClean="0">
                          <a:solidFill>
                            <a:srgbClr val="000000"/>
                          </a:solidFill>
                          <a:latin typeface="宋体"/>
                        </a:rPr>
                        <a:t> F10,F0,F6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Issue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F10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Tail</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ADDD F6,F8,F2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Ex2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smtClean="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smtClean="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smtClean="0">
                          <a:solidFill>
                            <a:srgbClr val="000000"/>
                          </a:solidFill>
                          <a:latin typeface="宋体"/>
                        </a:rPr>
                        <a:t>9</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#3</a:t>
                      </a: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#6</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r>
                        <a:rPr lang="en-US" altLang="zh-CN" sz="1200" b="0" i="0" u="none" strike="noStrike" dirty="0" smtClean="0">
                          <a:solidFill>
                            <a:srgbClr val="000000"/>
                          </a:solidFill>
                          <a:latin typeface="宋体"/>
                        </a:rPr>
                        <a:t>#4</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#5</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 </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Tree>
    <p:extLst>
      <p:ext uri="{BB962C8B-B14F-4D97-AF65-F5344CB8AC3E}">
        <p14:creationId xmlns:p14="http://schemas.microsoft.com/office/powerpoint/2010/main" val="2865466003"/>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标题 1"/>
          <p:cNvSpPr>
            <a:spLocks noGrp="1"/>
          </p:cNvSpPr>
          <p:nvPr>
            <p:ph type="title"/>
          </p:nvPr>
        </p:nvSpPr>
        <p:spPr/>
        <p:txBody>
          <a:bodyPr/>
          <a:lstStyle/>
          <a:p>
            <a:r>
              <a:rPr lang="en-US" altLang="zh-CN" sz="3200" dirty="0" err="1" smtClean="0"/>
              <a:t>Tomasulo</a:t>
            </a:r>
            <a:r>
              <a:rPr lang="en-US" altLang="zh-CN" sz="3200" dirty="0" smtClean="0"/>
              <a:t> With Reorder Buffer-Cycle 10</a:t>
            </a:r>
            <a:endParaRPr lang="zh-CN" altLang="en-US" sz="3200" dirty="0" smtClean="0"/>
          </a:p>
        </p:txBody>
      </p:sp>
      <p:graphicFrame>
        <p:nvGraphicFramePr>
          <p:cNvPr id="6" name="表格 5"/>
          <p:cNvGraphicFramePr>
            <a:graphicFrameLocks noGrp="1"/>
          </p:cNvGraphicFramePr>
          <p:nvPr>
            <p:extLst>
              <p:ext uri="{D42A27DB-BD31-4B8C-83A1-F6EECF244321}">
                <p14:modId xmlns:p14="http://schemas.microsoft.com/office/powerpoint/2010/main" val="2051566989"/>
              </p:ext>
            </p:extLst>
          </p:nvPr>
        </p:nvGraphicFramePr>
        <p:xfrm>
          <a:off x="285719" y="1428750"/>
          <a:ext cx="8572558" cy="5082315"/>
        </p:xfrm>
        <a:graphic>
          <a:graphicData uri="http://schemas.openxmlformats.org/drawingml/2006/table">
            <a:tbl>
              <a:tblPr/>
              <a:tblGrid>
                <a:gridCol w="724609">
                  <a:extLst>
                    <a:ext uri="{9D8B030D-6E8A-4147-A177-3AD203B41FA5}">
                      <a16:colId xmlns:a16="http://schemas.microsoft.com/office/drawing/2014/main" val="20000"/>
                    </a:ext>
                  </a:extLst>
                </a:gridCol>
                <a:gridCol w="724609">
                  <a:extLst>
                    <a:ext uri="{9D8B030D-6E8A-4147-A177-3AD203B41FA5}">
                      <a16:colId xmlns:a16="http://schemas.microsoft.com/office/drawing/2014/main" val="20001"/>
                    </a:ext>
                  </a:extLst>
                </a:gridCol>
                <a:gridCol w="602313">
                  <a:extLst>
                    <a:ext uri="{9D8B030D-6E8A-4147-A177-3AD203B41FA5}">
                      <a16:colId xmlns:a16="http://schemas.microsoft.com/office/drawing/2014/main" val="20002"/>
                    </a:ext>
                  </a:extLst>
                </a:gridCol>
                <a:gridCol w="439620">
                  <a:extLst>
                    <a:ext uri="{9D8B030D-6E8A-4147-A177-3AD203B41FA5}">
                      <a16:colId xmlns:a16="http://schemas.microsoft.com/office/drawing/2014/main" val="20003"/>
                    </a:ext>
                  </a:extLst>
                </a:gridCol>
                <a:gridCol w="1388527">
                  <a:extLst>
                    <a:ext uri="{9D8B030D-6E8A-4147-A177-3AD203B41FA5}">
                      <a16:colId xmlns:a16="http://schemas.microsoft.com/office/drawing/2014/main" val="20004"/>
                    </a:ext>
                  </a:extLst>
                </a:gridCol>
                <a:gridCol w="1249193">
                  <a:extLst>
                    <a:ext uri="{9D8B030D-6E8A-4147-A177-3AD203B41FA5}">
                      <a16:colId xmlns:a16="http://schemas.microsoft.com/office/drawing/2014/main" val="20005"/>
                    </a:ext>
                  </a:extLst>
                </a:gridCol>
                <a:gridCol w="637807">
                  <a:extLst>
                    <a:ext uri="{9D8B030D-6E8A-4147-A177-3AD203B41FA5}">
                      <a16:colId xmlns:a16="http://schemas.microsoft.com/office/drawing/2014/main" val="20006"/>
                    </a:ext>
                  </a:extLst>
                </a:gridCol>
                <a:gridCol w="845377">
                  <a:extLst>
                    <a:ext uri="{9D8B030D-6E8A-4147-A177-3AD203B41FA5}">
                      <a16:colId xmlns:a16="http://schemas.microsoft.com/office/drawing/2014/main" val="20007"/>
                    </a:ext>
                  </a:extLst>
                </a:gridCol>
                <a:gridCol w="724609">
                  <a:extLst>
                    <a:ext uri="{9D8B030D-6E8A-4147-A177-3AD203B41FA5}">
                      <a16:colId xmlns:a16="http://schemas.microsoft.com/office/drawing/2014/main" val="20008"/>
                    </a:ext>
                  </a:extLst>
                </a:gridCol>
                <a:gridCol w="356657">
                  <a:extLst>
                    <a:ext uri="{9D8B030D-6E8A-4147-A177-3AD203B41FA5}">
                      <a16:colId xmlns:a16="http://schemas.microsoft.com/office/drawing/2014/main" val="20009"/>
                    </a:ext>
                  </a:extLst>
                </a:gridCol>
                <a:gridCol w="154628">
                  <a:extLst>
                    <a:ext uri="{9D8B030D-6E8A-4147-A177-3AD203B41FA5}">
                      <a16:colId xmlns:a16="http://schemas.microsoft.com/office/drawing/2014/main" val="20010"/>
                    </a:ext>
                  </a:extLst>
                </a:gridCol>
                <a:gridCol w="724609">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Vj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Qj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dirty="0">
                          <a:solidFill>
                            <a:srgbClr val="000000"/>
                          </a:solidFill>
                          <a:latin typeface="宋体"/>
                        </a:rPr>
                        <a:t>4</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MULT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[45+Regs[R3]]</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DIV</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#5</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err="1" smtClean="0">
                          <a:solidFill>
                            <a:srgbClr val="000000"/>
                          </a:solidFill>
                          <a:latin typeface="宋体"/>
                        </a:rPr>
                        <a:t>Dest</a:t>
                      </a:r>
                      <a:r>
                        <a:rPr lang="en-US" sz="1200" b="0" i="0" u="none" strike="noStrike" dirty="0" smtClean="0">
                          <a:solidFill>
                            <a:srgbClr val="000000"/>
                          </a:solidFill>
                          <a:latin typeface="宋体"/>
                        </a:rPr>
                        <a:t>.</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Yes</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Commit</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[load1]</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LD F2,45(R3)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MULT</a:t>
                      </a:r>
                      <a:r>
                        <a:rPr lang="en-US" altLang="zh-CN" sz="1200" b="0" i="0" u="none" strike="noStrike" baseline="0" dirty="0" smtClean="0">
                          <a:solidFill>
                            <a:srgbClr val="000000"/>
                          </a:solidFill>
                          <a:latin typeface="宋体"/>
                        </a:rPr>
                        <a:t> F0,F2,F4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Ex6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SUBD F8,F6,F2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F6-#2</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DIVD</a:t>
                      </a:r>
                      <a:r>
                        <a:rPr lang="en-US" altLang="zh-CN" sz="1200" b="0" i="0" u="none" strike="noStrike" baseline="0" dirty="0" smtClean="0">
                          <a:solidFill>
                            <a:srgbClr val="000000"/>
                          </a:solidFill>
                          <a:latin typeface="宋体"/>
                        </a:rPr>
                        <a:t> F10,F0,F6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Issue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F10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Tail</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ADDD F6,F8,F2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#4+F2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smtClean="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smtClean="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smtClean="0">
                          <a:solidFill>
                            <a:srgbClr val="000000"/>
                          </a:solidFill>
                          <a:latin typeface="宋体"/>
                        </a:rPr>
                        <a:t>10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#3</a:t>
                      </a: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#6</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r>
                        <a:rPr lang="en-US" altLang="zh-CN" sz="1200" b="0" i="0" u="none" strike="noStrike" dirty="0" smtClean="0">
                          <a:solidFill>
                            <a:srgbClr val="000000"/>
                          </a:solidFill>
                          <a:latin typeface="宋体"/>
                        </a:rPr>
                        <a:t>#4</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#5</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 </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Tree>
    <p:extLst>
      <p:ext uri="{BB962C8B-B14F-4D97-AF65-F5344CB8AC3E}">
        <p14:creationId xmlns:p14="http://schemas.microsoft.com/office/powerpoint/2010/main" val="3131192186"/>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标题 1"/>
          <p:cNvSpPr>
            <a:spLocks noGrp="1"/>
          </p:cNvSpPr>
          <p:nvPr>
            <p:ph type="title"/>
          </p:nvPr>
        </p:nvSpPr>
        <p:spPr/>
        <p:txBody>
          <a:bodyPr/>
          <a:lstStyle/>
          <a:p>
            <a:r>
              <a:rPr lang="en-US" altLang="zh-CN" sz="3200" dirty="0" err="1" smtClean="0"/>
              <a:t>Tomasulo</a:t>
            </a:r>
            <a:r>
              <a:rPr lang="en-US" altLang="zh-CN" sz="3200" dirty="0" smtClean="0"/>
              <a:t> With Reorder Buffer-Cycle 11</a:t>
            </a:r>
            <a:endParaRPr lang="zh-CN" altLang="en-US" sz="3200" dirty="0" smtClean="0"/>
          </a:p>
        </p:txBody>
      </p:sp>
      <p:graphicFrame>
        <p:nvGraphicFramePr>
          <p:cNvPr id="6" name="表格 5"/>
          <p:cNvGraphicFramePr>
            <a:graphicFrameLocks noGrp="1"/>
          </p:cNvGraphicFramePr>
          <p:nvPr>
            <p:extLst>
              <p:ext uri="{D42A27DB-BD31-4B8C-83A1-F6EECF244321}">
                <p14:modId xmlns:p14="http://schemas.microsoft.com/office/powerpoint/2010/main" val="3452573971"/>
              </p:ext>
            </p:extLst>
          </p:nvPr>
        </p:nvGraphicFramePr>
        <p:xfrm>
          <a:off x="285719" y="1428750"/>
          <a:ext cx="8572558" cy="5082315"/>
        </p:xfrm>
        <a:graphic>
          <a:graphicData uri="http://schemas.openxmlformats.org/drawingml/2006/table">
            <a:tbl>
              <a:tblPr/>
              <a:tblGrid>
                <a:gridCol w="724609">
                  <a:extLst>
                    <a:ext uri="{9D8B030D-6E8A-4147-A177-3AD203B41FA5}">
                      <a16:colId xmlns:a16="http://schemas.microsoft.com/office/drawing/2014/main" val="20000"/>
                    </a:ext>
                  </a:extLst>
                </a:gridCol>
                <a:gridCol w="724609">
                  <a:extLst>
                    <a:ext uri="{9D8B030D-6E8A-4147-A177-3AD203B41FA5}">
                      <a16:colId xmlns:a16="http://schemas.microsoft.com/office/drawing/2014/main" val="20001"/>
                    </a:ext>
                  </a:extLst>
                </a:gridCol>
                <a:gridCol w="602313">
                  <a:extLst>
                    <a:ext uri="{9D8B030D-6E8A-4147-A177-3AD203B41FA5}">
                      <a16:colId xmlns:a16="http://schemas.microsoft.com/office/drawing/2014/main" val="20002"/>
                    </a:ext>
                  </a:extLst>
                </a:gridCol>
                <a:gridCol w="439620">
                  <a:extLst>
                    <a:ext uri="{9D8B030D-6E8A-4147-A177-3AD203B41FA5}">
                      <a16:colId xmlns:a16="http://schemas.microsoft.com/office/drawing/2014/main" val="20003"/>
                    </a:ext>
                  </a:extLst>
                </a:gridCol>
                <a:gridCol w="1388527">
                  <a:extLst>
                    <a:ext uri="{9D8B030D-6E8A-4147-A177-3AD203B41FA5}">
                      <a16:colId xmlns:a16="http://schemas.microsoft.com/office/drawing/2014/main" val="20004"/>
                    </a:ext>
                  </a:extLst>
                </a:gridCol>
                <a:gridCol w="1249193">
                  <a:extLst>
                    <a:ext uri="{9D8B030D-6E8A-4147-A177-3AD203B41FA5}">
                      <a16:colId xmlns:a16="http://schemas.microsoft.com/office/drawing/2014/main" val="20005"/>
                    </a:ext>
                  </a:extLst>
                </a:gridCol>
                <a:gridCol w="637807">
                  <a:extLst>
                    <a:ext uri="{9D8B030D-6E8A-4147-A177-3AD203B41FA5}">
                      <a16:colId xmlns:a16="http://schemas.microsoft.com/office/drawing/2014/main" val="20006"/>
                    </a:ext>
                  </a:extLst>
                </a:gridCol>
                <a:gridCol w="845377">
                  <a:extLst>
                    <a:ext uri="{9D8B030D-6E8A-4147-A177-3AD203B41FA5}">
                      <a16:colId xmlns:a16="http://schemas.microsoft.com/office/drawing/2014/main" val="20007"/>
                    </a:ext>
                  </a:extLst>
                </a:gridCol>
                <a:gridCol w="724609">
                  <a:extLst>
                    <a:ext uri="{9D8B030D-6E8A-4147-A177-3AD203B41FA5}">
                      <a16:colId xmlns:a16="http://schemas.microsoft.com/office/drawing/2014/main" val="20008"/>
                    </a:ext>
                  </a:extLst>
                </a:gridCol>
                <a:gridCol w="356657">
                  <a:extLst>
                    <a:ext uri="{9D8B030D-6E8A-4147-A177-3AD203B41FA5}">
                      <a16:colId xmlns:a16="http://schemas.microsoft.com/office/drawing/2014/main" val="20009"/>
                    </a:ext>
                  </a:extLst>
                </a:gridCol>
                <a:gridCol w="154628">
                  <a:extLst>
                    <a:ext uri="{9D8B030D-6E8A-4147-A177-3AD203B41FA5}">
                      <a16:colId xmlns:a16="http://schemas.microsoft.com/office/drawing/2014/main" val="20010"/>
                    </a:ext>
                  </a:extLst>
                </a:gridCol>
                <a:gridCol w="724609">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Vj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Qj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dirty="0">
                          <a:solidFill>
                            <a:srgbClr val="000000"/>
                          </a:solidFill>
                          <a:latin typeface="宋体"/>
                        </a:rPr>
                        <a:t>3</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MULT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[45+Regs[R3]]</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DIV</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#5</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err="1" smtClean="0">
                          <a:solidFill>
                            <a:srgbClr val="000000"/>
                          </a:solidFill>
                          <a:latin typeface="宋体"/>
                        </a:rPr>
                        <a:t>Dest</a:t>
                      </a:r>
                      <a:r>
                        <a:rPr lang="en-US" sz="1200" b="0" i="0" u="none" strike="noStrike" dirty="0" smtClean="0">
                          <a:solidFill>
                            <a:srgbClr val="000000"/>
                          </a:solidFill>
                          <a:latin typeface="宋体"/>
                        </a:rPr>
                        <a:t>.</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Yes</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Commit</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[load1]</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LD F2,45(R3)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MULT</a:t>
                      </a:r>
                      <a:r>
                        <a:rPr lang="en-US" altLang="zh-CN" sz="1200" b="0" i="0" u="none" strike="noStrike" baseline="0" dirty="0" smtClean="0">
                          <a:solidFill>
                            <a:srgbClr val="000000"/>
                          </a:solidFill>
                          <a:latin typeface="宋体"/>
                        </a:rPr>
                        <a:t> F0,F2,F4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Ex7</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SUBD F8,F6,F2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F6-#2</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DIVD</a:t>
                      </a:r>
                      <a:r>
                        <a:rPr lang="en-US" altLang="zh-CN" sz="1200" b="0" i="0" u="none" strike="noStrike" baseline="0" dirty="0" smtClean="0">
                          <a:solidFill>
                            <a:srgbClr val="000000"/>
                          </a:solidFill>
                          <a:latin typeface="宋体"/>
                        </a:rPr>
                        <a:t> F10,F0,F6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Issue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F10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Tail</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ADDD F6,F8,F2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#4+F2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smtClean="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smtClean="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smtClean="0">
                          <a:solidFill>
                            <a:srgbClr val="000000"/>
                          </a:solidFill>
                          <a:latin typeface="宋体"/>
                        </a:rPr>
                        <a:t>11</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#3</a:t>
                      </a: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#6</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r>
                        <a:rPr lang="en-US" altLang="zh-CN" sz="1200" b="0" i="0" u="none" strike="noStrike" dirty="0" smtClean="0">
                          <a:solidFill>
                            <a:srgbClr val="000000"/>
                          </a:solidFill>
                          <a:latin typeface="宋体"/>
                        </a:rPr>
                        <a:t>#4</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#5</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 </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Tree>
    <p:extLst>
      <p:ext uri="{BB962C8B-B14F-4D97-AF65-F5344CB8AC3E}">
        <p14:creationId xmlns:p14="http://schemas.microsoft.com/office/powerpoint/2010/main" val="2227937209"/>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标题 1"/>
          <p:cNvSpPr>
            <a:spLocks noGrp="1"/>
          </p:cNvSpPr>
          <p:nvPr>
            <p:ph type="title"/>
          </p:nvPr>
        </p:nvSpPr>
        <p:spPr/>
        <p:txBody>
          <a:bodyPr/>
          <a:lstStyle/>
          <a:p>
            <a:r>
              <a:rPr lang="en-US" altLang="zh-CN" sz="3200" dirty="0" err="1" smtClean="0"/>
              <a:t>Tomasulo</a:t>
            </a:r>
            <a:r>
              <a:rPr lang="en-US" altLang="zh-CN" sz="3200" dirty="0" smtClean="0"/>
              <a:t> With Reorder Buffer-Cycle 12</a:t>
            </a:r>
            <a:endParaRPr lang="zh-CN" altLang="en-US" sz="3200" dirty="0" smtClean="0"/>
          </a:p>
        </p:txBody>
      </p:sp>
      <p:graphicFrame>
        <p:nvGraphicFramePr>
          <p:cNvPr id="6" name="表格 5"/>
          <p:cNvGraphicFramePr>
            <a:graphicFrameLocks noGrp="1"/>
          </p:cNvGraphicFramePr>
          <p:nvPr>
            <p:extLst>
              <p:ext uri="{D42A27DB-BD31-4B8C-83A1-F6EECF244321}">
                <p14:modId xmlns:p14="http://schemas.microsoft.com/office/powerpoint/2010/main" val="1668698570"/>
              </p:ext>
            </p:extLst>
          </p:nvPr>
        </p:nvGraphicFramePr>
        <p:xfrm>
          <a:off x="285719" y="1428750"/>
          <a:ext cx="8572558" cy="5082315"/>
        </p:xfrm>
        <a:graphic>
          <a:graphicData uri="http://schemas.openxmlformats.org/drawingml/2006/table">
            <a:tbl>
              <a:tblPr/>
              <a:tblGrid>
                <a:gridCol w="724609">
                  <a:extLst>
                    <a:ext uri="{9D8B030D-6E8A-4147-A177-3AD203B41FA5}">
                      <a16:colId xmlns:a16="http://schemas.microsoft.com/office/drawing/2014/main" val="20000"/>
                    </a:ext>
                  </a:extLst>
                </a:gridCol>
                <a:gridCol w="724609">
                  <a:extLst>
                    <a:ext uri="{9D8B030D-6E8A-4147-A177-3AD203B41FA5}">
                      <a16:colId xmlns:a16="http://schemas.microsoft.com/office/drawing/2014/main" val="20001"/>
                    </a:ext>
                  </a:extLst>
                </a:gridCol>
                <a:gridCol w="602313">
                  <a:extLst>
                    <a:ext uri="{9D8B030D-6E8A-4147-A177-3AD203B41FA5}">
                      <a16:colId xmlns:a16="http://schemas.microsoft.com/office/drawing/2014/main" val="20002"/>
                    </a:ext>
                  </a:extLst>
                </a:gridCol>
                <a:gridCol w="439620">
                  <a:extLst>
                    <a:ext uri="{9D8B030D-6E8A-4147-A177-3AD203B41FA5}">
                      <a16:colId xmlns:a16="http://schemas.microsoft.com/office/drawing/2014/main" val="20003"/>
                    </a:ext>
                  </a:extLst>
                </a:gridCol>
                <a:gridCol w="1388527">
                  <a:extLst>
                    <a:ext uri="{9D8B030D-6E8A-4147-A177-3AD203B41FA5}">
                      <a16:colId xmlns:a16="http://schemas.microsoft.com/office/drawing/2014/main" val="20004"/>
                    </a:ext>
                  </a:extLst>
                </a:gridCol>
                <a:gridCol w="1249193">
                  <a:extLst>
                    <a:ext uri="{9D8B030D-6E8A-4147-A177-3AD203B41FA5}">
                      <a16:colId xmlns:a16="http://schemas.microsoft.com/office/drawing/2014/main" val="20005"/>
                    </a:ext>
                  </a:extLst>
                </a:gridCol>
                <a:gridCol w="637807">
                  <a:extLst>
                    <a:ext uri="{9D8B030D-6E8A-4147-A177-3AD203B41FA5}">
                      <a16:colId xmlns:a16="http://schemas.microsoft.com/office/drawing/2014/main" val="20006"/>
                    </a:ext>
                  </a:extLst>
                </a:gridCol>
                <a:gridCol w="845377">
                  <a:extLst>
                    <a:ext uri="{9D8B030D-6E8A-4147-A177-3AD203B41FA5}">
                      <a16:colId xmlns:a16="http://schemas.microsoft.com/office/drawing/2014/main" val="20007"/>
                    </a:ext>
                  </a:extLst>
                </a:gridCol>
                <a:gridCol w="724609">
                  <a:extLst>
                    <a:ext uri="{9D8B030D-6E8A-4147-A177-3AD203B41FA5}">
                      <a16:colId xmlns:a16="http://schemas.microsoft.com/office/drawing/2014/main" val="20008"/>
                    </a:ext>
                  </a:extLst>
                </a:gridCol>
                <a:gridCol w="356657">
                  <a:extLst>
                    <a:ext uri="{9D8B030D-6E8A-4147-A177-3AD203B41FA5}">
                      <a16:colId xmlns:a16="http://schemas.microsoft.com/office/drawing/2014/main" val="20009"/>
                    </a:ext>
                  </a:extLst>
                </a:gridCol>
                <a:gridCol w="154628">
                  <a:extLst>
                    <a:ext uri="{9D8B030D-6E8A-4147-A177-3AD203B41FA5}">
                      <a16:colId xmlns:a16="http://schemas.microsoft.com/office/drawing/2014/main" val="20010"/>
                    </a:ext>
                  </a:extLst>
                </a:gridCol>
                <a:gridCol w="724609">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Vj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Qj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dirty="0">
                          <a:solidFill>
                            <a:srgbClr val="000000"/>
                          </a:solidFill>
                          <a:latin typeface="宋体"/>
                        </a:rPr>
                        <a:t>2</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MULT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[45+Regs[R3]]</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DIV</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#5</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err="1" smtClean="0">
                          <a:solidFill>
                            <a:srgbClr val="000000"/>
                          </a:solidFill>
                          <a:latin typeface="宋体"/>
                        </a:rPr>
                        <a:t>Dest</a:t>
                      </a:r>
                      <a:r>
                        <a:rPr lang="en-US" sz="1200" b="0" i="0" u="none" strike="noStrike" dirty="0" smtClean="0">
                          <a:solidFill>
                            <a:srgbClr val="000000"/>
                          </a:solidFill>
                          <a:latin typeface="宋体"/>
                        </a:rPr>
                        <a:t>.</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Yes</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Commit</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[load1]</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LD F2,45(R3)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MULT</a:t>
                      </a:r>
                      <a:r>
                        <a:rPr lang="en-US" altLang="zh-CN" sz="1200" b="0" i="0" u="none" strike="noStrike" baseline="0" dirty="0" smtClean="0">
                          <a:solidFill>
                            <a:srgbClr val="000000"/>
                          </a:solidFill>
                          <a:latin typeface="宋体"/>
                        </a:rPr>
                        <a:t> F0,F2,F4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Ex8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SUBD F8,F6,F2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F6-#2</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DIVD</a:t>
                      </a:r>
                      <a:r>
                        <a:rPr lang="en-US" altLang="zh-CN" sz="1200" b="0" i="0" u="none" strike="noStrike" baseline="0" dirty="0" smtClean="0">
                          <a:solidFill>
                            <a:srgbClr val="000000"/>
                          </a:solidFill>
                          <a:latin typeface="宋体"/>
                        </a:rPr>
                        <a:t> F10,F0,F6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Issue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F10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Tail</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ADDD F6,F8,F2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#4+F2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smtClean="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smtClean="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smtClean="0">
                          <a:solidFill>
                            <a:srgbClr val="000000"/>
                          </a:solidFill>
                          <a:latin typeface="宋体"/>
                        </a:rPr>
                        <a:t>12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#3</a:t>
                      </a: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#6</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r>
                        <a:rPr lang="en-US" altLang="zh-CN" sz="1200" b="0" i="0" u="none" strike="noStrike" dirty="0" smtClean="0">
                          <a:solidFill>
                            <a:srgbClr val="000000"/>
                          </a:solidFill>
                          <a:latin typeface="宋体"/>
                        </a:rPr>
                        <a:t>#4</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#5</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 </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Tree>
    <p:extLst>
      <p:ext uri="{BB962C8B-B14F-4D97-AF65-F5344CB8AC3E}">
        <p14:creationId xmlns:p14="http://schemas.microsoft.com/office/powerpoint/2010/main" val="1485760757"/>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标题 1"/>
          <p:cNvSpPr>
            <a:spLocks noGrp="1"/>
          </p:cNvSpPr>
          <p:nvPr>
            <p:ph type="title"/>
          </p:nvPr>
        </p:nvSpPr>
        <p:spPr/>
        <p:txBody>
          <a:bodyPr/>
          <a:lstStyle/>
          <a:p>
            <a:r>
              <a:rPr lang="en-US" altLang="zh-CN" sz="3200" dirty="0" err="1" smtClean="0"/>
              <a:t>Tomasulo</a:t>
            </a:r>
            <a:r>
              <a:rPr lang="en-US" altLang="zh-CN" sz="3200" dirty="0" smtClean="0"/>
              <a:t> With Reorder Buffer-Cycle 13</a:t>
            </a:r>
            <a:endParaRPr lang="zh-CN" altLang="en-US" sz="3200" dirty="0" smtClean="0"/>
          </a:p>
        </p:txBody>
      </p:sp>
      <p:graphicFrame>
        <p:nvGraphicFramePr>
          <p:cNvPr id="6" name="表格 5"/>
          <p:cNvGraphicFramePr>
            <a:graphicFrameLocks noGrp="1"/>
          </p:cNvGraphicFramePr>
          <p:nvPr>
            <p:extLst>
              <p:ext uri="{D42A27DB-BD31-4B8C-83A1-F6EECF244321}">
                <p14:modId xmlns:p14="http://schemas.microsoft.com/office/powerpoint/2010/main" val="3195041268"/>
              </p:ext>
            </p:extLst>
          </p:nvPr>
        </p:nvGraphicFramePr>
        <p:xfrm>
          <a:off x="285719" y="1428750"/>
          <a:ext cx="8572558" cy="5082315"/>
        </p:xfrm>
        <a:graphic>
          <a:graphicData uri="http://schemas.openxmlformats.org/drawingml/2006/table">
            <a:tbl>
              <a:tblPr/>
              <a:tblGrid>
                <a:gridCol w="724609">
                  <a:extLst>
                    <a:ext uri="{9D8B030D-6E8A-4147-A177-3AD203B41FA5}">
                      <a16:colId xmlns:a16="http://schemas.microsoft.com/office/drawing/2014/main" val="20000"/>
                    </a:ext>
                  </a:extLst>
                </a:gridCol>
                <a:gridCol w="724609">
                  <a:extLst>
                    <a:ext uri="{9D8B030D-6E8A-4147-A177-3AD203B41FA5}">
                      <a16:colId xmlns:a16="http://schemas.microsoft.com/office/drawing/2014/main" val="20001"/>
                    </a:ext>
                  </a:extLst>
                </a:gridCol>
                <a:gridCol w="602313">
                  <a:extLst>
                    <a:ext uri="{9D8B030D-6E8A-4147-A177-3AD203B41FA5}">
                      <a16:colId xmlns:a16="http://schemas.microsoft.com/office/drawing/2014/main" val="20002"/>
                    </a:ext>
                  </a:extLst>
                </a:gridCol>
                <a:gridCol w="439620">
                  <a:extLst>
                    <a:ext uri="{9D8B030D-6E8A-4147-A177-3AD203B41FA5}">
                      <a16:colId xmlns:a16="http://schemas.microsoft.com/office/drawing/2014/main" val="20003"/>
                    </a:ext>
                  </a:extLst>
                </a:gridCol>
                <a:gridCol w="1388527">
                  <a:extLst>
                    <a:ext uri="{9D8B030D-6E8A-4147-A177-3AD203B41FA5}">
                      <a16:colId xmlns:a16="http://schemas.microsoft.com/office/drawing/2014/main" val="20004"/>
                    </a:ext>
                  </a:extLst>
                </a:gridCol>
                <a:gridCol w="1249193">
                  <a:extLst>
                    <a:ext uri="{9D8B030D-6E8A-4147-A177-3AD203B41FA5}">
                      <a16:colId xmlns:a16="http://schemas.microsoft.com/office/drawing/2014/main" val="20005"/>
                    </a:ext>
                  </a:extLst>
                </a:gridCol>
                <a:gridCol w="637807">
                  <a:extLst>
                    <a:ext uri="{9D8B030D-6E8A-4147-A177-3AD203B41FA5}">
                      <a16:colId xmlns:a16="http://schemas.microsoft.com/office/drawing/2014/main" val="20006"/>
                    </a:ext>
                  </a:extLst>
                </a:gridCol>
                <a:gridCol w="845377">
                  <a:extLst>
                    <a:ext uri="{9D8B030D-6E8A-4147-A177-3AD203B41FA5}">
                      <a16:colId xmlns:a16="http://schemas.microsoft.com/office/drawing/2014/main" val="20007"/>
                    </a:ext>
                  </a:extLst>
                </a:gridCol>
                <a:gridCol w="724609">
                  <a:extLst>
                    <a:ext uri="{9D8B030D-6E8A-4147-A177-3AD203B41FA5}">
                      <a16:colId xmlns:a16="http://schemas.microsoft.com/office/drawing/2014/main" val="20008"/>
                    </a:ext>
                  </a:extLst>
                </a:gridCol>
                <a:gridCol w="356657">
                  <a:extLst>
                    <a:ext uri="{9D8B030D-6E8A-4147-A177-3AD203B41FA5}">
                      <a16:colId xmlns:a16="http://schemas.microsoft.com/office/drawing/2014/main" val="20009"/>
                    </a:ext>
                  </a:extLst>
                </a:gridCol>
                <a:gridCol w="154628">
                  <a:extLst>
                    <a:ext uri="{9D8B030D-6E8A-4147-A177-3AD203B41FA5}">
                      <a16:colId xmlns:a16="http://schemas.microsoft.com/office/drawing/2014/main" val="20010"/>
                    </a:ext>
                  </a:extLst>
                </a:gridCol>
                <a:gridCol w="724609">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Vj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Qj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dirty="0">
                          <a:solidFill>
                            <a:srgbClr val="000000"/>
                          </a:solidFill>
                          <a:latin typeface="宋体"/>
                        </a:rPr>
                        <a:t>1</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MULT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[45+Regs[R3]]</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DIV</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#5</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err="1" smtClean="0">
                          <a:solidFill>
                            <a:srgbClr val="000000"/>
                          </a:solidFill>
                          <a:latin typeface="宋体"/>
                        </a:rPr>
                        <a:t>Dest</a:t>
                      </a:r>
                      <a:r>
                        <a:rPr lang="en-US" sz="1200" b="0" i="0" u="none" strike="noStrike" dirty="0" smtClean="0">
                          <a:solidFill>
                            <a:srgbClr val="000000"/>
                          </a:solidFill>
                          <a:latin typeface="宋体"/>
                        </a:rPr>
                        <a:t>.</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Yes</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Commit</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[load1]</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LD F2,45(R3)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MULT</a:t>
                      </a:r>
                      <a:r>
                        <a:rPr lang="en-US" altLang="zh-CN" sz="1200" b="0" i="0" u="none" strike="noStrike" baseline="0" dirty="0" smtClean="0">
                          <a:solidFill>
                            <a:srgbClr val="000000"/>
                          </a:solidFill>
                          <a:latin typeface="宋体"/>
                        </a:rPr>
                        <a:t> F0,F2,F4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Ex9</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SUBD F8,F6,F2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F6-#2</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DIVD</a:t>
                      </a:r>
                      <a:r>
                        <a:rPr lang="en-US" altLang="zh-CN" sz="1200" b="0" i="0" u="none" strike="noStrike" baseline="0" dirty="0" smtClean="0">
                          <a:solidFill>
                            <a:srgbClr val="000000"/>
                          </a:solidFill>
                          <a:latin typeface="宋体"/>
                        </a:rPr>
                        <a:t> F10,F0,F6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Issue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F10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Tail</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ADDD F6,F8,F2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#4+F2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smtClean="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smtClean="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smtClean="0">
                          <a:solidFill>
                            <a:srgbClr val="000000"/>
                          </a:solidFill>
                          <a:latin typeface="宋体"/>
                        </a:rPr>
                        <a:t>13</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#3</a:t>
                      </a: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#6</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r>
                        <a:rPr lang="en-US" altLang="zh-CN" sz="1200" b="0" i="0" u="none" strike="noStrike" dirty="0" smtClean="0">
                          <a:solidFill>
                            <a:srgbClr val="000000"/>
                          </a:solidFill>
                          <a:latin typeface="宋体"/>
                        </a:rPr>
                        <a:t>#4</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#5</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 </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Tree>
    <p:extLst>
      <p:ext uri="{BB962C8B-B14F-4D97-AF65-F5344CB8AC3E}">
        <p14:creationId xmlns:p14="http://schemas.microsoft.com/office/powerpoint/2010/main" val="2241772399"/>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标题 1"/>
          <p:cNvSpPr>
            <a:spLocks noGrp="1"/>
          </p:cNvSpPr>
          <p:nvPr>
            <p:ph type="title"/>
          </p:nvPr>
        </p:nvSpPr>
        <p:spPr/>
        <p:txBody>
          <a:bodyPr/>
          <a:lstStyle/>
          <a:p>
            <a:r>
              <a:rPr lang="en-US" altLang="zh-CN" sz="3200" dirty="0" err="1" smtClean="0"/>
              <a:t>Tomasulo</a:t>
            </a:r>
            <a:r>
              <a:rPr lang="en-US" altLang="zh-CN" sz="3200" dirty="0" smtClean="0"/>
              <a:t> With Reorder Buffer-Cycle 14</a:t>
            </a:r>
            <a:endParaRPr lang="zh-CN" altLang="en-US" sz="3200" dirty="0" smtClean="0"/>
          </a:p>
        </p:txBody>
      </p:sp>
      <p:graphicFrame>
        <p:nvGraphicFramePr>
          <p:cNvPr id="6" name="表格 5"/>
          <p:cNvGraphicFramePr>
            <a:graphicFrameLocks noGrp="1"/>
          </p:cNvGraphicFramePr>
          <p:nvPr>
            <p:extLst>
              <p:ext uri="{D42A27DB-BD31-4B8C-83A1-F6EECF244321}">
                <p14:modId xmlns:p14="http://schemas.microsoft.com/office/powerpoint/2010/main" val="4069232469"/>
              </p:ext>
            </p:extLst>
          </p:nvPr>
        </p:nvGraphicFramePr>
        <p:xfrm>
          <a:off x="285719" y="1428750"/>
          <a:ext cx="8572558" cy="5082315"/>
        </p:xfrm>
        <a:graphic>
          <a:graphicData uri="http://schemas.openxmlformats.org/drawingml/2006/table">
            <a:tbl>
              <a:tblPr/>
              <a:tblGrid>
                <a:gridCol w="724609">
                  <a:extLst>
                    <a:ext uri="{9D8B030D-6E8A-4147-A177-3AD203B41FA5}">
                      <a16:colId xmlns:a16="http://schemas.microsoft.com/office/drawing/2014/main" val="20000"/>
                    </a:ext>
                  </a:extLst>
                </a:gridCol>
                <a:gridCol w="724609">
                  <a:extLst>
                    <a:ext uri="{9D8B030D-6E8A-4147-A177-3AD203B41FA5}">
                      <a16:colId xmlns:a16="http://schemas.microsoft.com/office/drawing/2014/main" val="20001"/>
                    </a:ext>
                  </a:extLst>
                </a:gridCol>
                <a:gridCol w="602313">
                  <a:extLst>
                    <a:ext uri="{9D8B030D-6E8A-4147-A177-3AD203B41FA5}">
                      <a16:colId xmlns:a16="http://schemas.microsoft.com/office/drawing/2014/main" val="20002"/>
                    </a:ext>
                  </a:extLst>
                </a:gridCol>
                <a:gridCol w="439620">
                  <a:extLst>
                    <a:ext uri="{9D8B030D-6E8A-4147-A177-3AD203B41FA5}">
                      <a16:colId xmlns:a16="http://schemas.microsoft.com/office/drawing/2014/main" val="20003"/>
                    </a:ext>
                  </a:extLst>
                </a:gridCol>
                <a:gridCol w="1388527">
                  <a:extLst>
                    <a:ext uri="{9D8B030D-6E8A-4147-A177-3AD203B41FA5}">
                      <a16:colId xmlns:a16="http://schemas.microsoft.com/office/drawing/2014/main" val="20004"/>
                    </a:ext>
                  </a:extLst>
                </a:gridCol>
                <a:gridCol w="1249193">
                  <a:extLst>
                    <a:ext uri="{9D8B030D-6E8A-4147-A177-3AD203B41FA5}">
                      <a16:colId xmlns:a16="http://schemas.microsoft.com/office/drawing/2014/main" val="20005"/>
                    </a:ext>
                  </a:extLst>
                </a:gridCol>
                <a:gridCol w="637807">
                  <a:extLst>
                    <a:ext uri="{9D8B030D-6E8A-4147-A177-3AD203B41FA5}">
                      <a16:colId xmlns:a16="http://schemas.microsoft.com/office/drawing/2014/main" val="20006"/>
                    </a:ext>
                  </a:extLst>
                </a:gridCol>
                <a:gridCol w="845377">
                  <a:extLst>
                    <a:ext uri="{9D8B030D-6E8A-4147-A177-3AD203B41FA5}">
                      <a16:colId xmlns:a16="http://schemas.microsoft.com/office/drawing/2014/main" val="20007"/>
                    </a:ext>
                  </a:extLst>
                </a:gridCol>
                <a:gridCol w="724609">
                  <a:extLst>
                    <a:ext uri="{9D8B030D-6E8A-4147-A177-3AD203B41FA5}">
                      <a16:colId xmlns:a16="http://schemas.microsoft.com/office/drawing/2014/main" val="20008"/>
                    </a:ext>
                  </a:extLst>
                </a:gridCol>
                <a:gridCol w="356657">
                  <a:extLst>
                    <a:ext uri="{9D8B030D-6E8A-4147-A177-3AD203B41FA5}">
                      <a16:colId xmlns:a16="http://schemas.microsoft.com/office/drawing/2014/main" val="20009"/>
                    </a:ext>
                  </a:extLst>
                </a:gridCol>
                <a:gridCol w="154628">
                  <a:extLst>
                    <a:ext uri="{9D8B030D-6E8A-4147-A177-3AD203B41FA5}">
                      <a16:colId xmlns:a16="http://schemas.microsoft.com/office/drawing/2014/main" val="20010"/>
                    </a:ext>
                  </a:extLst>
                </a:gridCol>
                <a:gridCol w="724609">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Vj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Qj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MULT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[45+Regs[R3]]</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DIV</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#5</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err="1" smtClean="0">
                          <a:solidFill>
                            <a:srgbClr val="000000"/>
                          </a:solidFill>
                          <a:latin typeface="宋体"/>
                        </a:rPr>
                        <a:t>Dest</a:t>
                      </a:r>
                      <a:r>
                        <a:rPr lang="en-US" sz="1200" b="0" i="0" u="none" strike="noStrike" dirty="0" smtClean="0">
                          <a:solidFill>
                            <a:srgbClr val="000000"/>
                          </a:solidFill>
                          <a:latin typeface="宋体"/>
                        </a:rPr>
                        <a:t>.</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Yes</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Commit</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[load1]</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LD F2,45(R3)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MULT</a:t>
                      </a:r>
                      <a:r>
                        <a:rPr lang="en-US" altLang="zh-CN" sz="1200" b="0" i="0" u="none" strike="noStrike" baseline="0" dirty="0" smtClean="0">
                          <a:solidFill>
                            <a:srgbClr val="000000"/>
                          </a:solidFill>
                          <a:latin typeface="宋体"/>
                        </a:rPr>
                        <a:t> F0,F2,F4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Ex10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SUBD F8,F6,F2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F6-#2</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DIVD</a:t>
                      </a:r>
                      <a:r>
                        <a:rPr lang="en-US" altLang="zh-CN" sz="1200" b="0" i="0" u="none" strike="noStrike" baseline="0" dirty="0" smtClean="0">
                          <a:solidFill>
                            <a:srgbClr val="000000"/>
                          </a:solidFill>
                          <a:latin typeface="宋体"/>
                        </a:rPr>
                        <a:t> F10,F0,F6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Issue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F10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Tail</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ADDD F6,F8,F2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#4+F2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smtClean="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smtClean="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smtClean="0">
                          <a:solidFill>
                            <a:srgbClr val="000000"/>
                          </a:solidFill>
                          <a:latin typeface="宋体"/>
                        </a:rPr>
                        <a:t>14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#3</a:t>
                      </a: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#6</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r>
                        <a:rPr lang="en-US" altLang="zh-CN" sz="1200" b="0" i="0" u="none" strike="noStrike" dirty="0" smtClean="0">
                          <a:solidFill>
                            <a:srgbClr val="000000"/>
                          </a:solidFill>
                          <a:latin typeface="宋体"/>
                        </a:rPr>
                        <a:t>#4</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#5</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 </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Tree>
    <p:extLst>
      <p:ext uri="{BB962C8B-B14F-4D97-AF65-F5344CB8AC3E}">
        <p14:creationId xmlns:p14="http://schemas.microsoft.com/office/powerpoint/2010/main" val="3037713766"/>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标题 1"/>
          <p:cNvSpPr>
            <a:spLocks noGrp="1"/>
          </p:cNvSpPr>
          <p:nvPr>
            <p:ph type="title"/>
          </p:nvPr>
        </p:nvSpPr>
        <p:spPr/>
        <p:txBody>
          <a:bodyPr/>
          <a:lstStyle/>
          <a:p>
            <a:r>
              <a:rPr lang="en-US" altLang="zh-CN" sz="3200" dirty="0" err="1" smtClean="0"/>
              <a:t>Tomasulo</a:t>
            </a:r>
            <a:r>
              <a:rPr lang="en-US" altLang="zh-CN" sz="3200" dirty="0" smtClean="0"/>
              <a:t> With Reorder Buffer-Cycle 15</a:t>
            </a:r>
            <a:endParaRPr lang="zh-CN" altLang="en-US" sz="3200" dirty="0" smtClean="0"/>
          </a:p>
        </p:txBody>
      </p:sp>
      <p:graphicFrame>
        <p:nvGraphicFramePr>
          <p:cNvPr id="6" name="表格 5"/>
          <p:cNvGraphicFramePr>
            <a:graphicFrameLocks noGrp="1"/>
          </p:cNvGraphicFramePr>
          <p:nvPr>
            <p:extLst>
              <p:ext uri="{D42A27DB-BD31-4B8C-83A1-F6EECF244321}">
                <p14:modId xmlns:p14="http://schemas.microsoft.com/office/powerpoint/2010/main" val="1387711461"/>
              </p:ext>
            </p:extLst>
          </p:nvPr>
        </p:nvGraphicFramePr>
        <p:xfrm>
          <a:off x="285719" y="1428750"/>
          <a:ext cx="8572558" cy="5082315"/>
        </p:xfrm>
        <a:graphic>
          <a:graphicData uri="http://schemas.openxmlformats.org/drawingml/2006/table">
            <a:tbl>
              <a:tblPr/>
              <a:tblGrid>
                <a:gridCol w="724609">
                  <a:extLst>
                    <a:ext uri="{9D8B030D-6E8A-4147-A177-3AD203B41FA5}">
                      <a16:colId xmlns:a16="http://schemas.microsoft.com/office/drawing/2014/main" val="20000"/>
                    </a:ext>
                  </a:extLst>
                </a:gridCol>
                <a:gridCol w="724609">
                  <a:extLst>
                    <a:ext uri="{9D8B030D-6E8A-4147-A177-3AD203B41FA5}">
                      <a16:colId xmlns:a16="http://schemas.microsoft.com/office/drawing/2014/main" val="20001"/>
                    </a:ext>
                  </a:extLst>
                </a:gridCol>
                <a:gridCol w="602313">
                  <a:extLst>
                    <a:ext uri="{9D8B030D-6E8A-4147-A177-3AD203B41FA5}">
                      <a16:colId xmlns:a16="http://schemas.microsoft.com/office/drawing/2014/main" val="20002"/>
                    </a:ext>
                  </a:extLst>
                </a:gridCol>
                <a:gridCol w="439620">
                  <a:extLst>
                    <a:ext uri="{9D8B030D-6E8A-4147-A177-3AD203B41FA5}">
                      <a16:colId xmlns:a16="http://schemas.microsoft.com/office/drawing/2014/main" val="20003"/>
                    </a:ext>
                  </a:extLst>
                </a:gridCol>
                <a:gridCol w="1388527">
                  <a:extLst>
                    <a:ext uri="{9D8B030D-6E8A-4147-A177-3AD203B41FA5}">
                      <a16:colId xmlns:a16="http://schemas.microsoft.com/office/drawing/2014/main" val="20004"/>
                    </a:ext>
                  </a:extLst>
                </a:gridCol>
                <a:gridCol w="1249193">
                  <a:extLst>
                    <a:ext uri="{9D8B030D-6E8A-4147-A177-3AD203B41FA5}">
                      <a16:colId xmlns:a16="http://schemas.microsoft.com/office/drawing/2014/main" val="20005"/>
                    </a:ext>
                  </a:extLst>
                </a:gridCol>
                <a:gridCol w="637807">
                  <a:extLst>
                    <a:ext uri="{9D8B030D-6E8A-4147-A177-3AD203B41FA5}">
                      <a16:colId xmlns:a16="http://schemas.microsoft.com/office/drawing/2014/main" val="20006"/>
                    </a:ext>
                  </a:extLst>
                </a:gridCol>
                <a:gridCol w="845377">
                  <a:extLst>
                    <a:ext uri="{9D8B030D-6E8A-4147-A177-3AD203B41FA5}">
                      <a16:colId xmlns:a16="http://schemas.microsoft.com/office/drawing/2014/main" val="20007"/>
                    </a:ext>
                  </a:extLst>
                </a:gridCol>
                <a:gridCol w="724609">
                  <a:extLst>
                    <a:ext uri="{9D8B030D-6E8A-4147-A177-3AD203B41FA5}">
                      <a16:colId xmlns:a16="http://schemas.microsoft.com/office/drawing/2014/main" val="20008"/>
                    </a:ext>
                  </a:extLst>
                </a:gridCol>
                <a:gridCol w="356657">
                  <a:extLst>
                    <a:ext uri="{9D8B030D-6E8A-4147-A177-3AD203B41FA5}">
                      <a16:colId xmlns:a16="http://schemas.microsoft.com/office/drawing/2014/main" val="20009"/>
                    </a:ext>
                  </a:extLst>
                </a:gridCol>
                <a:gridCol w="154628">
                  <a:extLst>
                    <a:ext uri="{9D8B030D-6E8A-4147-A177-3AD203B41FA5}">
                      <a16:colId xmlns:a16="http://schemas.microsoft.com/office/drawing/2014/main" val="20010"/>
                    </a:ext>
                  </a:extLst>
                </a:gridCol>
                <a:gridCol w="724609">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Vj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Qj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dirty="0" smtClean="0">
                          <a:solidFill>
                            <a:srgbClr val="000000"/>
                          </a:solidFill>
                          <a:latin typeface="宋体"/>
                        </a:rPr>
                        <a:t>40</a:t>
                      </a:r>
                      <a:endParaRPr lang="en-US" altLang="zh-CN"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DIV</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#2*</a:t>
                      </a: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[F4]</a:t>
                      </a: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#5</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err="1" smtClean="0">
                          <a:solidFill>
                            <a:srgbClr val="000000"/>
                          </a:solidFill>
                          <a:latin typeface="宋体"/>
                        </a:rPr>
                        <a:t>Dest</a:t>
                      </a:r>
                      <a:r>
                        <a:rPr lang="en-US" sz="1200" b="0" i="0" u="none" strike="noStrike" dirty="0" smtClean="0">
                          <a:solidFill>
                            <a:srgbClr val="000000"/>
                          </a:solidFill>
                          <a:latin typeface="宋体"/>
                        </a:rPr>
                        <a:t>.</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Yes</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Commit</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[load1]</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LD F2,45(R3)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MULT</a:t>
                      </a:r>
                      <a:r>
                        <a:rPr lang="en-US" altLang="zh-CN" sz="1200" b="0" i="0" u="none" strike="noStrike" baseline="0" dirty="0" smtClean="0">
                          <a:solidFill>
                            <a:srgbClr val="000000"/>
                          </a:solidFill>
                          <a:latin typeface="宋体"/>
                        </a:rPr>
                        <a:t> F0,F2,F4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#2*F4</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SUBD F8,F6,F2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F6-#2</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DIVD</a:t>
                      </a:r>
                      <a:r>
                        <a:rPr lang="en-US" altLang="zh-CN" sz="1200" b="0" i="0" u="none" strike="noStrike" baseline="0" dirty="0" smtClean="0">
                          <a:solidFill>
                            <a:srgbClr val="000000"/>
                          </a:solidFill>
                          <a:latin typeface="宋体"/>
                        </a:rPr>
                        <a:t> F10,F0,F6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Issue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F10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Tail</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ADDD F6,F8,F2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#4+F2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smtClean="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smtClean="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smtClean="0">
                          <a:solidFill>
                            <a:srgbClr val="000000"/>
                          </a:solidFill>
                          <a:latin typeface="宋体"/>
                        </a:rPr>
                        <a:t>15</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#3</a:t>
                      </a: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#6</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r>
                        <a:rPr lang="en-US" altLang="zh-CN" sz="1200" b="0" i="0" u="none" strike="noStrike" dirty="0" smtClean="0">
                          <a:solidFill>
                            <a:srgbClr val="000000"/>
                          </a:solidFill>
                          <a:latin typeface="宋体"/>
                        </a:rPr>
                        <a:t>#4</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#5</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 </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Tree>
    <p:extLst>
      <p:ext uri="{BB962C8B-B14F-4D97-AF65-F5344CB8AC3E}">
        <p14:creationId xmlns:p14="http://schemas.microsoft.com/office/powerpoint/2010/main" val="4207053123"/>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标题 1"/>
          <p:cNvSpPr>
            <a:spLocks noGrp="1"/>
          </p:cNvSpPr>
          <p:nvPr>
            <p:ph type="title"/>
          </p:nvPr>
        </p:nvSpPr>
        <p:spPr/>
        <p:txBody>
          <a:bodyPr/>
          <a:lstStyle/>
          <a:p>
            <a:r>
              <a:rPr lang="en-US" altLang="zh-CN" sz="3200" dirty="0" err="1" smtClean="0"/>
              <a:t>Tomasulo</a:t>
            </a:r>
            <a:r>
              <a:rPr lang="en-US" altLang="zh-CN" sz="3200" dirty="0" smtClean="0"/>
              <a:t> With Reorder Buffer-Cycle 16</a:t>
            </a:r>
            <a:endParaRPr lang="zh-CN" altLang="en-US" sz="3200" dirty="0" smtClean="0"/>
          </a:p>
        </p:txBody>
      </p:sp>
      <p:graphicFrame>
        <p:nvGraphicFramePr>
          <p:cNvPr id="6" name="表格 5"/>
          <p:cNvGraphicFramePr>
            <a:graphicFrameLocks noGrp="1"/>
          </p:cNvGraphicFramePr>
          <p:nvPr>
            <p:extLst>
              <p:ext uri="{D42A27DB-BD31-4B8C-83A1-F6EECF244321}">
                <p14:modId xmlns:p14="http://schemas.microsoft.com/office/powerpoint/2010/main" val="989855176"/>
              </p:ext>
            </p:extLst>
          </p:nvPr>
        </p:nvGraphicFramePr>
        <p:xfrm>
          <a:off x="285719" y="1428750"/>
          <a:ext cx="8572558" cy="5082315"/>
        </p:xfrm>
        <a:graphic>
          <a:graphicData uri="http://schemas.openxmlformats.org/drawingml/2006/table">
            <a:tbl>
              <a:tblPr/>
              <a:tblGrid>
                <a:gridCol w="724609">
                  <a:extLst>
                    <a:ext uri="{9D8B030D-6E8A-4147-A177-3AD203B41FA5}">
                      <a16:colId xmlns:a16="http://schemas.microsoft.com/office/drawing/2014/main" val="20000"/>
                    </a:ext>
                  </a:extLst>
                </a:gridCol>
                <a:gridCol w="724609">
                  <a:extLst>
                    <a:ext uri="{9D8B030D-6E8A-4147-A177-3AD203B41FA5}">
                      <a16:colId xmlns:a16="http://schemas.microsoft.com/office/drawing/2014/main" val="20001"/>
                    </a:ext>
                  </a:extLst>
                </a:gridCol>
                <a:gridCol w="602313">
                  <a:extLst>
                    <a:ext uri="{9D8B030D-6E8A-4147-A177-3AD203B41FA5}">
                      <a16:colId xmlns:a16="http://schemas.microsoft.com/office/drawing/2014/main" val="20002"/>
                    </a:ext>
                  </a:extLst>
                </a:gridCol>
                <a:gridCol w="439620">
                  <a:extLst>
                    <a:ext uri="{9D8B030D-6E8A-4147-A177-3AD203B41FA5}">
                      <a16:colId xmlns:a16="http://schemas.microsoft.com/office/drawing/2014/main" val="20003"/>
                    </a:ext>
                  </a:extLst>
                </a:gridCol>
                <a:gridCol w="1388527">
                  <a:extLst>
                    <a:ext uri="{9D8B030D-6E8A-4147-A177-3AD203B41FA5}">
                      <a16:colId xmlns:a16="http://schemas.microsoft.com/office/drawing/2014/main" val="20004"/>
                    </a:ext>
                  </a:extLst>
                </a:gridCol>
                <a:gridCol w="1249193">
                  <a:extLst>
                    <a:ext uri="{9D8B030D-6E8A-4147-A177-3AD203B41FA5}">
                      <a16:colId xmlns:a16="http://schemas.microsoft.com/office/drawing/2014/main" val="20005"/>
                    </a:ext>
                  </a:extLst>
                </a:gridCol>
                <a:gridCol w="637807">
                  <a:extLst>
                    <a:ext uri="{9D8B030D-6E8A-4147-A177-3AD203B41FA5}">
                      <a16:colId xmlns:a16="http://schemas.microsoft.com/office/drawing/2014/main" val="20006"/>
                    </a:ext>
                  </a:extLst>
                </a:gridCol>
                <a:gridCol w="845377">
                  <a:extLst>
                    <a:ext uri="{9D8B030D-6E8A-4147-A177-3AD203B41FA5}">
                      <a16:colId xmlns:a16="http://schemas.microsoft.com/office/drawing/2014/main" val="20007"/>
                    </a:ext>
                  </a:extLst>
                </a:gridCol>
                <a:gridCol w="724609">
                  <a:extLst>
                    <a:ext uri="{9D8B030D-6E8A-4147-A177-3AD203B41FA5}">
                      <a16:colId xmlns:a16="http://schemas.microsoft.com/office/drawing/2014/main" val="20008"/>
                    </a:ext>
                  </a:extLst>
                </a:gridCol>
                <a:gridCol w="356657">
                  <a:extLst>
                    <a:ext uri="{9D8B030D-6E8A-4147-A177-3AD203B41FA5}">
                      <a16:colId xmlns:a16="http://schemas.microsoft.com/office/drawing/2014/main" val="20009"/>
                    </a:ext>
                  </a:extLst>
                </a:gridCol>
                <a:gridCol w="154628">
                  <a:extLst>
                    <a:ext uri="{9D8B030D-6E8A-4147-A177-3AD203B41FA5}">
                      <a16:colId xmlns:a16="http://schemas.microsoft.com/office/drawing/2014/main" val="20010"/>
                    </a:ext>
                  </a:extLst>
                </a:gridCol>
                <a:gridCol w="724609">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Vj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Qj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dirty="0" smtClean="0">
                          <a:solidFill>
                            <a:srgbClr val="000000"/>
                          </a:solidFill>
                          <a:latin typeface="宋体"/>
                        </a:rPr>
                        <a:t>39</a:t>
                      </a:r>
                      <a:endParaRPr lang="en-US" altLang="zh-CN"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DIV</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#2*</a:t>
                      </a: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[F4]</a:t>
                      </a: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#5</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err="1" smtClean="0">
                          <a:solidFill>
                            <a:srgbClr val="000000"/>
                          </a:solidFill>
                          <a:latin typeface="宋体"/>
                        </a:rPr>
                        <a:t>Dest</a:t>
                      </a:r>
                      <a:r>
                        <a:rPr lang="en-US" sz="1200" b="0" i="0" u="none" strike="noStrike" dirty="0" smtClean="0">
                          <a:solidFill>
                            <a:srgbClr val="000000"/>
                          </a:solidFill>
                          <a:latin typeface="宋体"/>
                        </a:rPr>
                        <a:t>.</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Yes</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Commit</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[load1]</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LD F2,45(R3)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MULT</a:t>
                      </a:r>
                      <a:r>
                        <a:rPr lang="en-US" altLang="zh-CN" sz="1200" b="0" i="0" u="none" strike="noStrike" baseline="0" dirty="0" smtClean="0">
                          <a:solidFill>
                            <a:srgbClr val="000000"/>
                          </a:solidFill>
                          <a:latin typeface="宋体"/>
                        </a:rPr>
                        <a:t> F0,F2,F4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#2*F4</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SUBD F8,F6,F2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F6-#2</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DIVD</a:t>
                      </a:r>
                      <a:r>
                        <a:rPr lang="en-US" altLang="zh-CN" sz="1200" b="0" i="0" u="none" strike="noStrike" baseline="0" dirty="0" smtClean="0">
                          <a:solidFill>
                            <a:srgbClr val="000000"/>
                          </a:solidFill>
                          <a:latin typeface="宋体"/>
                        </a:rPr>
                        <a:t> F10,F0,F6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Ex1</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F10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Tail</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ADDD F6,F8,F2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#4+F2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smtClean="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smtClean="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smtClean="0">
                          <a:solidFill>
                            <a:srgbClr val="000000"/>
                          </a:solidFill>
                          <a:latin typeface="宋体"/>
                        </a:rPr>
                        <a:t>16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#6</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r>
                        <a:rPr lang="en-US" altLang="zh-CN" sz="1200" b="0" i="0" u="none" strike="noStrike" dirty="0" smtClean="0">
                          <a:solidFill>
                            <a:srgbClr val="000000"/>
                          </a:solidFill>
                          <a:latin typeface="宋体"/>
                        </a:rPr>
                        <a:t>#4</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#5</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 </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Tree>
    <p:extLst>
      <p:ext uri="{BB962C8B-B14F-4D97-AF65-F5344CB8AC3E}">
        <p14:creationId xmlns:p14="http://schemas.microsoft.com/office/powerpoint/2010/main" val="1271448936"/>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标题 1"/>
          <p:cNvSpPr>
            <a:spLocks noGrp="1"/>
          </p:cNvSpPr>
          <p:nvPr>
            <p:ph type="title"/>
          </p:nvPr>
        </p:nvSpPr>
        <p:spPr/>
        <p:txBody>
          <a:bodyPr/>
          <a:lstStyle/>
          <a:p>
            <a:r>
              <a:rPr lang="en-US" altLang="zh-CN" sz="3200" dirty="0" err="1" smtClean="0"/>
              <a:t>Tomasulo</a:t>
            </a:r>
            <a:r>
              <a:rPr lang="en-US" altLang="zh-CN" sz="3200" dirty="0" smtClean="0"/>
              <a:t> With Reorder Buffer-Cycle 17</a:t>
            </a:r>
            <a:endParaRPr lang="zh-CN" altLang="en-US" sz="3200" dirty="0" smtClean="0"/>
          </a:p>
        </p:txBody>
      </p:sp>
      <p:graphicFrame>
        <p:nvGraphicFramePr>
          <p:cNvPr id="6" name="表格 5"/>
          <p:cNvGraphicFramePr>
            <a:graphicFrameLocks noGrp="1"/>
          </p:cNvGraphicFramePr>
          <p:nvPr>
            <p:extLst>
              <p:ext uri="{D42A27DB-BD31-4B8C-83A1-F6EECF244321}">
                <p14:modId xmlns:p14="http://schemas.microsoft.com/office/powerpoint/2010/main" val="665229540"/>
              </p:ext>
            </p:extLst>
          </p:nvPr>
        </p:nvGraphicFramePr>
        <p:xfrm>
          <a:off x="285719" y="1428750"/>
          <a:ext cx="8572558" cy="5082315"/>
        </p:xfrm>
        <a:graphic>
          <a:graphicData uri="http://schemas.openxmlformats.org/drawingml/2006/table">
            <a:tbl>
              <a:tblPr/>
              <a:tblGrid>
                <a:gridCol w="724609">
                  <a:extLst>
                    <a:ext uri="{9D8B030D-6E8A-4147-A177-3AD203B41FA5}">
                      <a16:colId xmlns:a16="http://schemas.microsoft.com/office/drawing/2014/main" val="20000"/>
                    </a:ext>
                  </a:extLst>
                </a:gridCol>
                <a:gridCol w="724609">
                  <a:extLst>
                    <a:ext uri="{9D8B030D-6E8A-4147-A177-3AD203B41FA5}">
                      <a16:colId xmlns:a16="http://schemas.microsoft.com/office/drawing/2014/main" val="20001"/>
                    </a:ext>
                  </a:extLst>
                </a:gridCol>
                <a:gridCol w="602313">
                  <a:extLst>
                    <a:ext uri="{9D8B030D-6E8A-4147-A177-3AD203B41FA5}">
                      <a16:colId xmlns:a16="http://schemas.microsoft.com/office/drawing/2014/main" val="20002"/>
                    </a:ext>
                  </a:extLst>
                </a:gridCol>
                <a:gridCol w="439620">
                  <a:extLst>
                    <a:ext uri="{9D8B030D-6E8A-4147-A177-3AD203B41FA5}">
                      <a16:colId xmlns:a16="http://schemas.microsoft.com/office/drawing/2014/main" val="20003"/>
                    </a:ext>
                  </a:extLst>
                </a:gridCol>
                <a:gridCol w="1388527">
                  <a:extLst>
                    <a:ext uri="{9D8B030D-6E8A-4147-A177-3AD203B41FA5}">
                      <a16:colId xmlns:a16="http://schemas.microsoft.com/office/drawing/2014/main" val="20004"/>
                    </a:ext>
                  </a:extLst>
                </a:gridCol>
                <a:gridCol w="1249193">
                  <a:extLst>
                    <a:ext uri="{9D8B030D-6E8A-4147-A177-3AD203B41FA5}">
                      <a16:colId xmlns:a16="http://schemas.microsoft.com/office/drawing/2014/main" val="20005"/>
                    </a:ext>
                  </a:extLst>
                </a:gridCol>
                <a:gridCol w="637807">
                  <a:extLst>
                    <a:ext uri="{9D8B030D-6E8A-4147-A177-3AD203B41FA5}">
                      <a16:colId xmlns:a16="http://schemas.microsoft.com/office/drawing/2014/main" val="20006"/>
                    </a:ext>
                  </a:extLst>
                </a:gridCol>
                <a:gridCol w="845377">
                  <a:extLst>
                    <a:ext uri="{9D8B030D-6E8A-4147-A177-3AD203B41FA5}">
                      <a16:colId xmlns:a16="http://schemas.microsoft.com/office/drawing/2014/main" val="20007"/>
                    </a:ext>
                  </a:extLst>
                </a:gridCol>
                <a:gridCol w="724609">
                  <a:extLst>
                    <a:ext uri="{9D8B030D-6E8A-4147-A177-3AD203B41FA5}">
                      <a16:colId xmlns:a16="http://schemas.microsoft.com/office/drawing/2014/main" val="20008"/>
                    </a:ext>
                  </a:extLst>
                </a:gridCol>
                <a:gridCol w="356657">
                  <a:extLst>
                    <a:ext uri="{9D8B030D-6E8A-4147-A177-3AD203B41FA5}">
                      <a16:colId xmlns:a16="http://schemas.microsoft.com/office/drawing/2014/main" val="20009"/>
                    </a:ext>
                  </a:extLst>
                </a:gridCol>
                <a:gridCol w="154628">
                  <a:extLst>
                    <a:ext uri="{9D8B030D-6E8A-4147-A177-3AD203B41FA5}">
                      <a16:colId xmlns:a16="http://schemas.microsoft.com/office/drawing/2014/main" val="20010"/>
                    </a:ext>
                  </a:extLst>
                </a:gridCol>
                <a:gridCol w="724609">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Vj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Qj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dirty="0" smtClean="0">
                          <a:solidFill>
                            <a:srgbClr val="000000"/>
                          </a:solidFill>
                          <a:latin typeface="宋体"/>
                        </a:rPr>
                        <a:t>38</a:t>
                      </a:r>
                      <a:endParaRPr lang="en-US" altLang="zh-CN"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DIV</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#2*</a:t>
                      </a: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[F4]</a:t>
                      </a: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#5</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err="1" smtClean="0">
                          <a:solidFill>
                            <a:srgbClr val="000000"/>
                          </a:solidFill>
                          <a:latin typeface="宋体"/>
                        </a:rPr>
                        <a:t>Dest</a:t>
                      </a:r>
                      <a:r>
                        <a:rPr lang="en-US" sz="1200" b="0" i="0" u="none" strike="noStrike" dirty="0" smtClean="0">
                          <a:solidFill>
                            <a:srgbClr val="000000"/>
                          </a:solidFill>
                          <a:latin typeface="宋体"/>
                        </a:rPr>
                        <a:t>.</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Yes</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Commit</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[load1]</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LD F2,45(R3)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MULT</a:t>
                      </a:r>
                      <a:r>
                        <a:rPr lang="en-US" altLang="zh-CN" sz="1200" b="0" i="0" u="none" strike="noStrike" baseline="0" dirty="0" smtClean="0">
                          <a:solidFill>
                            <a:srgbClr val="000000"/>
                          </a:solidFill>
                          <a:latin typeface="宋体"/>
                        </a:rPr>
                        <a:t> F0,F2,F4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#2*F4</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SUBD F8,F6,F2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F6-#2</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DIVD</a:t>
                      </a:r>
                      <a:r>
                        <a:rPr lang="en-US" altLang="zh-CN" sz="1200" b="0" i="0" u="none" strike="noStrike" baseline="0" dirty="0" smtClean="0">
                          <a:solidFill>
                            <a:srgbClr val="000000"/>
                          </a:solidFill>
                          <a:latin typeface="宋体"/>
                        </a:rPr>
                        <a:t> F10,F0,F6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Ex2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F10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Tail</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ADDD F6,F8,F2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#4+F2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smtClean="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smtClean="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smtClean="0">
                          <a:solidFill>
                            <a:srgbClr val="000000"/>
                          </a:solidFill>
                          <a:latin typeface="宋体"/>
                        </a:rPr>
                        <a:t>17</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#6</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#5</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 </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Tree>
    <p:extLst>
      <p:ext uri="{BB962C8B-B14F-4D97-AF65-F5344CB8AC3E}">
        <p14:creationId xmlns:p14="http://schemas.microsoft.com/office/powerpoint/2010/main" val="3546506141"/>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标题 1"/>
          <p:cNvSpPr>
            <a:spLocks noGrp="1"/>
          </p:cNvSpPr>
          <p:nvPr>
            <p:ph type="title"/>
          </p:nvPr>
        </p:nvSpPr>
        <p:spPr/>
        <p:txBody>
          <a:bodyPr/>
          <a:lstStyle/>
          <a:p>
            <a:r>
              <a:rPr lang="en-US" altLang="zh-CN" sz="3200" dirty="0" err="1" smtClean="0"/>
              <a:t>Tomasulo</a:t>
            </a:r>
            <a:r>
              <a:rPr lang="en-US" altLang="zh-CN" sz="3200" dirty="0" smtClean="0"/>
              <a:t> With Reorder Buffer-Cycle 18</a:t>
            </a:r>
            <a:endParaRPr lang="zh-CN" altLang="en-US" sz="3200" dirty="0" smtClean="0"/>
          </a:p>
        </p:txBody>
      </p:sp>
      <p:graphicFrame>
        <p:nvGraphicFramePr>
          <p:cNvPr id="6" name="表格 5"/>
          <p:cNvGraphicFramePr>
            <a:graphicFrameLocks noGrp="1"/>
          </p:cNvGraphicFramePr>
          <p:nvPr>
            <p:extLst>
              <p:ext uri="{D42A27DB-BD31-4B8C-83A1-F6EECF244321}">
                <p14:modId xmlns:p14="http://schemas.microsoft.com/office/powerpoint/2010/main" val="1456406952"/>
              </p:ext>
            </p:extLst>
          </p:nvPr>
        </p:nvGraphicFramePr>
        <p:xfrm>
          <a:off x="285719" y="1428750"/>
          <a:ext cx="8572558" cy="5082315"/>
        </p:xfrm>
        <a:graphic>
          <a:graphicData uri="http://schemas.openxmlformats.org/drawingml/2006/table">
            <a:tbl>
              <a:tblPr/>
              <a:tblGrid>
                <a:gridCol w="724609">
                  <a:extLst>
                    <a:ext uri="{9D8B030D-6E8A-4147-A177-3AD203B41FA5}">
                      <a16:colId xmlns:a16="http://schemas.microsoft.com/office/drawing/2014/main" val="20000"/>
                    </a:ext>
                  </a:extLst>
                </a:gridCol>
                <a:gridCol w="724609">
                  <a:extLst>
                    <a:ext uri="{9D8B030D-6E8A-4147-A177-3AD203B41FA5}">
                      <a16:colId xmlns:a16="http://schemas.microsoft.com/office/drawing/2014/main" val="20001"/>
                    </a:ext>
                  </a:extLst>
                </a:gridCol>
                <a:gridCol w="602313">
                  <a:extLst>
                    <a:ext uri="{9D8B030D-6E8A-4147-A177-3AD203B41FA5}">
                      <a16:colId xmlns:a16="http://schemas.microsoft.com/office/drawing/2014/main" val="20002"/>
                    </a:ext>
                  </a:extLst>
                </a:gridCol>
                <a:gridCol w="439620">
                  <a:extLst>
                    <a:ext uri="{9D8B030D-6E8A-4147-A177-3AD203B41FA5}">
                      <a16:colId xmlns:a16="http://schemas.microsoft.com/office/drawing/2014/main" val="20003"/>
                    </a:ext>
                  </a:extLst>
                </a:gridCol>
                <a:gridCol w="1388527">
                  <a:extLst>
                    <a:ext uri="{9D8B030D-6E8A-4147-A177-3AD203B41FA5}">
                      <a16:colId xmlns:a16="http://schemas.microsoft.com/office/drawing/2014/main" val="20004"/>
                    </a:ext>
                  </a:extLst>
                </a:gridCol>
                <a:gridCol w="1249193">
                  <a:extLst>
                    <a:ext uri="{9D8B030D-6E8A-4147-A177-3AD203B41FA5}">
                      <a16:colId xmlns:a16="http://schemas.microsoft.com/office/drawing/2014/main" val="20005"/>
                    </a:ext>
                  </a:extLst>
                </a:gridCol>
                <a:gridCol w="637807">
                  <a:extLst>
                    <a:ext uri="{9D8B030D-6E8A-4147-A177-3AD203B41FA5}">
                      <a16:colId xmlns:a16="http://schemas.microsoft.com/office/drawing/2014/main" val="20006"/>
                    </a:ext>
                  </a:extLst>
                </a:gridCol>
                <a:gridCol w="845377">
                  <a:extLst>
                    <a:ext uri="{9D8B030D-6E8A-4147-A177-3AD203B41FA5}">
                      <a16:colId xmlns:a16="http://schemas.microsoft.com/office/drawing/2014/main" val="20007"/>
                    </a:ext>
                  </a:extLst>
                </a:gridCol>
                <a:gridCol w="724609">
                  <a:extLst>
                    <a:ext uri="{9D8B030D-6E8A-4147-A177-3AD203B41FA5}">
                      <a16:colId xmlns:a16="http://schemas.microsoft.com/office/drawing/2014/main" val="20008"/>
                    </a:ext>
                  </a:extLst>
                </a:gridCol>
                <a:gridCol w="356657">
                  <a:extLst>
                    <a:ext uri="{9D8B030D-6E8A-4147-A177-3AD203B41FA5}">
                      <a16:colId xmlns:a16="http://schemas.microsoft.com/office/drawing/2014/main" val="20009"/>
                    </a:ext>
                  </a:extLst>
                </a:gridCol>
                <a:gridCol w="154628">
                  <a:extLst>
                    <a:ext uri="{9D8B030D-6E8A-4147-A177-3AD203B41FA5}">
                      <a16:colId xmlns:a16="http://schemas.microsoft.com/office/drawing/2014/main" val="20010"/>
                    </a:ext>
                  </a:extLst>
                </a:gridCol>
                <a:gridCol w="724609">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Vj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Qj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dirty="0" smtClean="0">
                          <a:solidFill>
                            <a:srgbClr val="000000"/>
                          </a:solidFill>
                          <a:latin typeface="宋体"/>
                        </a:rPr>
                        <a:t>37</a:t>
                      </a:r>
                      <a:endParaRPr lang="en-US" altLang="zh-CN"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DIV</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#2*</a:t>
                      </a: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[F4]</a:t>
                      </a: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#5</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err="1" smtClean="0">
                          <a:solidFill>
                            <a:srgbClr val="000000"/>
                          </a:solidFill>
                          <a:latin typeface="宋体"/>
                        </a:rPr>
                        <a:t>Dest</a:t>
                      </a:r>
                      <a:r>
                        <a:rPr lang="en-US" sz="1200" b="0" i="0" u="none" strike="noStrike" dirty="0" smtClean="0">
                          <a:solidFill>
                            <a:srgbClr val="000000"/>
                          </a:solidFill>
                          <a:latin typeface="宋体"/>
                        </a:rPr>
                        <a:t>.</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Yes</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Commit</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[load1]</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LD F2,45(R3)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MULT</a:t>
                      </a:r>
                      <a:r>
                        <a:rPr lang="en-US" altLang="zh-CN" sz="1200" b="0" i="0" u="none" strike="noStrike" baseline="0" dirty="0" smtClean="0">
                          <a:solidFill>
                            <a:srgbClr val="000000"/>
                          </a:solidFill>
                          <a:latin typeface="宋体"/>
                        </a:rPr>
                        <a:t> F0,F2,F4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#2*F4</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SUBD F8,F6,F2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F6-#2</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DIVD</a:t>
                      </a:r>
                      <a:r>
                        <a:rPr lang="en-US" altLang="zh-CN" sz="1200" b="0" i="0" u="none" strike="noStrike" baseline="0" dirty="0" smtClean="0">
                          <a:solidFill>
                            <a:srgbClr val="000000"/>
                          </a:solidFill>
                          <a:latin typeface="宋体"/>
                        </a:rPr>
                        <a:t> F10,F0,F6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Ex3</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F10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Tail</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ADDD F6,F8,F2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#4+F2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smtClean="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smtClean="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smtClean="0">
                          <a:solidFill>
                            <a:srgbClr val="000000"/>
                          </a:solidFill>
                          <a:latin typeface="宋体"/>
                        </a:rPr>
                        <a:t>18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#6</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#5</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 </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Tree>
    <p:extLst>
      <p:ext uri="{BB962C8B-B14F-4D97-AF65-F5344CB8AC3E}">
        <p14:creationId xmlns:p14="http://schemas.microsoft.com/office/powerpoint/2010/main" val="23245288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3E6400FB-3A50-4E14-AFDF-C412464B96B9}"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59397" name="标题 1"/>
          <p:cNvSpPr>
            <a:spLocks noGrp="1"/>
          </p:cNvSpPr>
          <p:nvPr>
            <p:ph type="title"/>
          </p:nvPr>
        </p:nvSpPr>
        <p:spPr/>
        <p:txBody>
          <a:bodyPr/>
          <a:lstStyle/>
          <a:p>
            <a:r>
              <a:rPr lang="zh-CN" altLang="zh-CN" smtClean="0"/>
              <a:t>第</a:t>
            </a:r>
            <a:r>
              <a:rPr lang="en-US" altLang="zh-CN" smtClean="0"/>
              <a:t>5</a:t>
            </a:r>
            <a:r>
              <a:rPr lang="zh-CN" altLang="zh-CN" smtClean="0"/>
              <a:t>章 指令级并行</a:t>
            </a:r>
            <a:endParaRPr lang="zh-CN" altLang="en-US" smtClean="0"/>
          </a:p>
        </p:txBody>
      </p:sp>
      <p:sp>
        <p:nvSpPr>
          <p:cNvPr id="59398" name="内容占位符 2"/>
          <p:cNvSpPr>
            <a:spLocks noGrp="1"/>
          </p:cNvSpPr>
          <p:nvPr>
            <p:ph idx="1"/>
          </p:nvPr>
        </p:nvSpPr>
        <p:spPr/>
        <p:txBody>
          <a:bodyPr>
            <a:normAutofit fontScale="92500" lnSpcReduction="20000"/>
          </a:bodyPr>
          <a:lstStyle/>
          <a:p>
            <a:r>
              <a:rPr lang="zh-CN" altLang="zh-CN" dirty="0" smtClean="0"/>
              <a:t>指令集并行的基本概念及挑战</a:t>
            </a:r>
          </a:p>
          <a:p>
            <a:r>
              <a:rPr lang="zh-CN" altLang="zh-CN" dirty="0" smtClean="0"/>
              <a:t>软件方法挖掘指令集并行</a:t>
            </a:r>
          </a:p>
          <a:p>
            <a:pPr lvl="1"/>
            <a:r>
              <a:rPr lang="zh-CN" altLang="zh-CN" dirty="0" smtClean="0"/>
              <a:t>基本块内的指令集并行</a:t>
            </a:r>
          </a:p>
          <a:p>
            <a:r>
              <a:rPr lang="zh-CN" altLang="zh-CN" dirty="0" smtClean="0"/>
              <a:t>硬件方法挖掘指令集并行</a:t>
            </a:r>
            <a:endParaRPr lang="en-US" altLang="zh-CN" dirty="0" smtClean="0"/>
          </a:p>
          <a:p>
            <a:pPr lvl="1"/>
            <a:r>
              <a:rPr lang="en-US" altLang="zh-CN" dirty="0" smtClean="0"/>
              <a:t>Scoreboard</a:t>
            </a:r>
            <a:endParaRPr lang="zh-CN" altLang="zh-CN" dirty="0" smtClean="0"/>
          </a:p>
          <a:p>
            <a:pPr lvl="1"/>
            <a:r>
              <a:rPr lang="en-US" altLang="zh-CN" dirty="0" err="1" smtClean="0"/>
              <a:t>Tomasulo</a:t>
            </a:r>
            <a:endParaRPr lang="zh-CN" altLang="zh-CN" dirty="0" smtClean="0"/>
          </a:p>
          <a:p>
            <a:r>
              <a:rPr lang="zh-CN" altLang="zh-CN" dirty="0" smtClean="0"/>
              <a:t>跨越基本块的指令集并行</a:t>
            </a:r>
          </a:p>
          <a:p>
            <a:r>
              <a:rPr lang="zh-CN" altLang="zh-CN" dirty="0" smtClean="0"/>
              <a:t>基于硬件的推测执行</a:t>
            </a:r>
          </a:p>
          <a:p>
            <a:r>
              <a:rPr lang="zh-CN" altLang="zh-CN" dirty="0" smtClean="0"/>
              <a:t>以多发射和静态调度来挖掘指令集并行</a:t>
            </a:r>
          </a:p>
          <a:p>
            <a:r>
              <a:rPr lang="zh-CN" altLang="zh-CN" dirty="0" smtClean="0"/>
              <a:t>以动态调度、多发射和推测执行来挖掘指令集并行</a:t>
            </a:r>
          </a:p>
          <a:p>
            <a:endParaRPr lang="zh-CN" altLang="en-US" dirty="0" smtClean="0"/>
          </a:p>
        </p:txBody>
      </p:sp>
    </p:spTree>
    <p:extLst>
      <p:ext uri="{BB962C8B-B14F-4D97-AF65-F5344CB8AC3E}">
        <p14:creationId xmlns:p14="http://schemas.microsoft.com/office/powerpoint/2010/main" val="3029820897"/>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4"/>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587A36F-0C5E-4C04-BE09-39B6BC01EADE}"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77828" name="Text Box 6"/>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ED0E8DDC-F6B0-4779-8C8A-E318E8A0CB37}"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a:t>
            </a:fld>
            <a:endParaRPr lang="zh-CN" altLang="zh-CN" sz="1200">
              <a:solidFill>
                <a:srgbClr val="898989"/>
              </a:solidFill>
            </a:endParaRPr>
          </a:p>
        </p:txBody>
      </p:sp>
      <p:sp>
        <p:nvSpPr>
          <p:cNvPr id="77829" name="标题 1"/>
          <p:cNvSpPr>
            <a:spLocks noGrp="1"/>
          </p:cNvSpPr>
          <p:nvPr>
            <p:ph type="title"/>
          </p:nvPr>
        </p:nvSpPr>
        <p:spPr/>
        <p:txBody>
          <a:bodyPr/>
          <a:lstStyle/>
          <a:p>
            <a:r>
              <a:rPr lang="zh-CN" altLang="zh-CN" dirty="0" smtClean="0"/>
              <a:t>从编译器角度看代码移动(2/</a:t>
            </a:r>
            <a:r>
              <a:rPr lang="en-US" altLang="zh-CN" dirty="0" smtClean="0"/>
              <a:t>4</a:t>
            </a:r>
            <a:r>
              <a:rPr lang="zh-CN" altLang="zh-CN" dirty="0" smtClean="0"/>
              <a:t>)</a:t>
            </a:r>
            <a:endParaRPr lang="zh-CN" altLang="en-US" dirty="0" smtClean="0"/>
          </a:p>
        </p:txBody>
      </p:sp>
      <p:sp>
        <p:nvSpPr>
          <p:cNvPr id="77830" name="内容占位符 2"/>
          <p:cNvSpPr>
            <a:spLocks noGrp="1"/>
          </p:cNvSpPr>
          <p:nvPr>
            <p:ph idx="1"/>
          </p:nvPr>
        </p:nvSpPr>
        <p:spPr>
          <a:xfrm>
            <a:off x="0" y="987431"/>
            <a:ext cx="8896172" cy="5250586"/>
          </a:xfrm>
        </p:spPr>
        <p:txBody>
          <a:bodyPr>
            <a:normAutofit fontScale="92500"/>
          </a:bodyPr>
          <a:lstStyle/>
          <a:p>
            <a:r>
              <a:rPr lang="zh-CN" altLang="zh-CN" dirty="0" smtClean="0"/>
              <a:t>另一种相关称为名相关</a:t>
            </a:r>
            <a:r>
              <a:rPr lang="zh-CN" altLang="zh-CN" sz="3000" dirty="0" smtClean="0"/>
              <a:t>（</a:t>
            </a:r>
            <a:r>
              <a:rPr lang="en-US" altLang="zh-CN" sz="3000" dirty="0" smtClean="0"/>
              <a:t>name </a:t>
            </a:r>
            <a:r>
              <a:rPr lang="en-US" altLang="zh-CN" sz="3000" dirty="0" smtClean="0"/>
              <a:t>dependence）: </a:t>
            </a:r>
            <a:br>
              <a:rPr lang="en-US" altLang="zh-CN" sz="3000" dirty="0" smtClean="0"/>
            </a:br>
            <a:r>
              <a:rPr lang="zh-CN" altLang="zh-CN" dirty="0" smtClean="0"/>
              <a:t>两条指令使用同名参数</a:t>
            </a:r>
            <a:r>
              <a:rPr lang="en-US" altLang="zh-CN" sz="2600" dirty="0" smtClean="0"/>
              <a:t>(register or memory location) </a:t>
            </a:r>
            <a:r>
              <a:rPr lang="zh-CN" altLang="zh-CN" dirty="0" smtClean="0"/>
              <a:t>但不交换数据</a:t>
            </a:r>
          </a:p>
          <a:p>
            <a:pPr lvl="1"/>
            <a:r>
              <a:rPr lang="zh-CN" altLang="zh-CN" dirty="0" smtClean="0"/>
              <a:t> 反相关（</a:t>
            </a:r>
            <a:r>
              <a:rPr lang="en-US" altLang="zh-CN" dirty="0" err="1" smtClean="0"/>
              <a:t>Antidependence</a:t>
            </a:r>
            <a:r>
              <a:rPr lang="en-US" altLang="zh-CN" dirty="0" smtClean="0"/>
              <a:t>）</a:t>
            </a:r>
            <a:r>
              <a:rPr lang="zh-CN" altLang="zh-CN" dirty="0" smtClean="0"/>
              <a:t>  </a:t>
            </a:r>
            <a:r>
              <a:rPr lang="en-US" altLang="zh-CN" dirty="0" smtClean="0"/>
              <a:t>(WAR if a hazard for HW)</a:t>
            </a:r>
          </a:p>
          <a:p>
            <a:pPr lvl="2"/>
            <a:r>
              <a:rPr lang="en-US" altLang="zh-CN" dirty="0" smtClean="0"/>
              <a:t>Instruction j </a:t>
            </a:r>
            <a:r>
              <a:rPr lang="zh-CN" altLang="zh-CN" dirty="0" smtClean="0"/>
              <a:t>所写的寄存器或存储单元，与 </a:t>
            </a:r>
            <a:r>
              <a:rPr lang="en-US" altLang="zh-CN" dirty="0" smtClean="0"/>
              <a:t>instruction </a:t>
            </a:r>
            <a:r>
              <a:rPr lang="en-US" altLang="zh-CN" dirty="0" err="1" smtClean="0"/>
              <a:t>i</a:t>
            </a:r>
            <a:r>
              <a:rPr lang="en-US" altLang="zh-CN" dirty="0" smtClean="0"/>
              <a:t> </a:t>
            </a:r>
            <a:r>
              <a:rPr lang="zh-CN" altLang="zh-CN" dirty="0" smtClean="0"/>
              <a:t>所读的寄存器或存储单元相同</a:t>
            </a:r>
            <a:r>
              <a:rPr lang="zh-CN" altLang="zh-CN" dirty="0" smtClean="0"/>
              <a:t>，</a:t>
            </a:r>
            <a:r>
              <a:rPr lang="zh-CN" altLang="en-US" dirty="0"/>
              <a:t>注意</a:t>
            </a:r>
            <a:r>
              <a:rPr lang="en-US" altLang="zh-CN" dirty="0" smtClean="0"/>
              <a:t>instruction </a:t>
            </a:r>
            <a:r>
              <a:rPr lang="en-US" altLang="zh-CN" dirty="0" err="1" smtClean="0"/>
              <a:t>i</a:t>
            </a:r>
            <a:r>
              <a:rPr lang="en-US" altLang="zh-CN" dirty="0" smtClean="0"/>
              <a:t> </a:t>
            </a:r>
            <a:r>
              <a:rPr lang="zh-CN" altLang="zh-CN" dirty="0" smtClean="0"/>
              <a:t>是先执行</a:t>
            </a:r>
          </a:p>
          <a:p>
            <a:pPr marL="457200" lvl="1" indent="0">
              <a:buNone/>
            </a:pPr>
            <a:r>
              <a:rPr lang="zh-CN" altLang="zh-CN" dirty="0" smtClean="0"/>
              <a:t> </a:t>
            </a:r>
          </a:p>
          <a:p>
            <a:pPr lvl="1"/>
            <a:endParaRPr lang="en-US" altLang="zh-CN" dirty="0" smtClean="0"/>
          </a:p>
          <a:p>
            <a:pPr lvl="1"/>
            <a:r>
              <a:rPr lang="zh-CN" altLang="zh-CN" dirty="0" smtClean="0"/>
              <a:t>输出相关(</a:t>
            </a:r>
            <a:r>
              <a:rPr lang="en-US" altLang="zh-CN" dirty="0" smtClean="0"/>
              <a:t>Output dependence)  (WAW if a hazard for HW)</a:t>
            </a:r>
          </a:p>
          <a:p>
            <a:pPr lvl="2"/>
            <a:r>
              <a:rPr lang="en-US" altLang="zh-CN" dirty="0" smtClean="0"/>
              <a:t>Instruction </a:t>
            </a:r>
            <a:r>
              <a:rPr lang="en-US" altLang="zh-CN" dirty="0" err="1" smtClean="0"/>
              <a:t>i</a:t>
            </a:r>
            <a:r>
              <a:rPr lang="en-US" altLang="zh-CN" dirty="0" smtClean="0"/>
              <a:t> </a:t>
            </a:r>
            <a:r>
              <a:rPr lang="zh-CN" altLang="zh-CN" dirty="0" smtClean="0"/>
              <a:t>和</a:t>
            </a:r>
            <a:r>
              <a:rPr lang="en-US" altLang="zh-CN" dirty="0" smtClean="0"/>
              <a:t>instruction j </a:t>
            </a:r>
            <a:r>
              <a:rPr lang="zh-CN" altLang="zh-CN" dirty="0" smtClean="0"/>
              <a:t>对同一寄存器或存储单元进行写操作，必须保证两条指令的写顺序 </a:t>
            </a:r>
          </a:p>
          <a:p>
            <a:endParaRPr lang="zh-CN" altLang="en-US" dirty="0" smtClean="0"/>
          </a:p>
        </p:txBody>
      </p:sp>
      <p:pic>
        <p:nvPicPr>
          <p:cNvPr id="77831" name="Picture 1"/>
          <p:cNvPicPr>
            <a:picLocks noChangeAspect="1" noChangeArrowheads="1"/>
          </p:cNvPicPr>
          <p:nvPr/>
        </p:nvPicPr>
        <p:blipFill>
          <a:blip r:embed="rId3"/>
          <a:srcRect/>
          <a:stretch>
            <a:fillRect/>
          </a:stretch>
        </p:blipFill>
        <p:spPr bwMode="auto">
          <a:xfrm>
            <a:off x="5176837" y="3620368"/>
            <a:ext cx="2940050" cy="744538"/>
          </a:xfrm>
          <a:prstGeom prst="rect">
            <a:avLst/>
          </a:prstGeom>
          <a:noFill/>
          <a:ln w="9525">
            <a:noFill/>
            <a:round/>
            <a:headEnd/>
            <a:tailEnd/>
          </a:ln>
        </p:spPr>
      </p:pic>
      <p:pic>
        <p:nvPicPr>
          <p:cNvPr id="77832" name="Picture 7"/>
          <p:cNvPicPr>
            <a:picLocks noChangeAspect="1" noChangeArrowheads="1"/>
          </p:cNvPicPr>
          <p:nvPr/>
        </p:nvPicPr>
        <p:blipFill>
          <a:blip r:embed="rId4"/>
          <a:srcRect/>
          <a:stretch>
            <a:fillRect/>
          </a:stretch>
        </p:blipFill>
        <p:spPr bwMode="auto">
          <a:xfrm>
            <a:off x="5440852" y="5556342"/>
            <a:ext cx="3317875" cy="736600"/>
          </a:xfrm>
          <a:prstGeom prst="rect">
            <a:avLst/>
          </a:prstGeom>
          <a:noFill/>
          <a:ln w="9525">
            <a:noFill/>
            <a:round/>
            <a:headEnd/>
            <a:tailEnd/>
          </a:ln>
        </p:spPr>
      </p:pic>
    </p:spTree>
    <p:extLst>
      <p:ext uri="{BB962C8B-B14F-4D97-AF65-F5344CB8AC3E}">
        <p14:creationId xmlns:p14="http://schemas.microsoft.com/office/powerpoint/2010/main" val="1233917606"/>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ext Box 1"/>
          <p:cNvSpPr txBox="1">
            <a:spLocks noChangeArrowheads="1"/>
          </p:cNvSpPr>
          <p:nvPr/>
        </p:nvSpPr>
        <p:spPr bwMode="auto">
          <a:xfrm>
            <a:off x="2152650" y="2667000"/>
            <a:ext cx="5132388" cy="819150"/>
          </a:xfrm>
          <a:prstGeom prst="rect">
            <a:avLst/>
          </a:prstGeom>
          <a:noFill/>
          <a:ln w="9525">
            <a:noFill/>
            <a:round/>
            <a:headEnd/>
            <a:tailEnd/>
          </a:ln>
        </p:spPr>
        <p:txBody>
          <a:bodyPr anchor="ctr"/>
          <a:lstStyle/>
          <a:p>
            <a:pP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500" dirty="0" smtClean="0">
                <a:solidFill>
                  <a:srgbClr val="000000"/>
                </a:solidFill>
                <a:latin typeface="Calibri Light" pitchFamily="34" charset="0"/>
              </a:rPr>
              <a:t>Continue……37 Cycles</a:t>
            </a:r>
            <a:endParaRPr lang="en-US" altLang="zh-CN" sz="2500" dirty="0">
              <a:solidFill>
                <a:srgbClr val="000000"/>
              </a:solidFill>
              <a:latin typeface="Calibri Light" pitchFamily="34" charset="0"/>
            </a:endParaRPr>
          </a:p>
        </p:txBody>
      </p:sp>
      <p:sp>
        <p:nvSpPr>
          <p:cNvPr id="112643" name="Text Box 2"/>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FCB7CBD-4CCD-4EA5-9B6D-F4751407B83B}"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12644" name="Text Box 3"/>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12645" name="Text Box 4"/>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7580A65-D533-463A-9C89-43FAD2D249BB}"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200</a:t>
            </a:fld>
            <a:endParaRPr lang="zh-CN" altLang="zh-CN" sz="1200">
              <a:solidFill>
                <a:srgbClr val="898989"/>
              </a:solidFill>
            </a:endParaRPr>
          </a:p>
        </p:txBody>
      </p:sp>
      <p:sp>
        <p:nvSpPr>
          <p:cNvPr id="2" name="标题 1"/>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429032970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标题 1"/>
          <p:cNvSpPr>
            <a:spLocks noGrp="1"/>
          </p:cNvSpPr>
          <p:nvPr>
            <p:ph type="title"/>
          </p:nvPr>
        </p:nvSpPr>
        <p:spPr/>
        <p:txBody>
          <a:bodyPr/>
          <a:lstStyle/>
          <a:p>
            <a:r>
              <a:rPr lang="en-US" altLang="zh-CN" sz="3200" dirty="0" err="1" smtClean="0"/>
              <a:t>Tomasulo</a:t>
            </a:r>
            <a:r>
              <a:rPr lang="en-US" altLang="zh-CN" sz="3200" dirty="0" smtClean="0"/>
              <a:t> With Reorder Buffer-Cycle 55</a:t>
            </a:r>
            <a:endParaRPr lang="zh-CN" altLang="en-US" sz="3200" dirty="0" smtClean="0"/>
          </a:p>
        </p:txBody>
      </p:sp>
      <p:graphicFrame>
        <p:nvGraphicFramePr>
          <p:cNvPr id="6" name="表格 5"/>
          <p:cNvGraphicFramePr>
            <a:graphicFrameLocks noGrp="1"/>
          </p:cNvGraphicFramePr>
          <p:nvPr>
            <p:extLst>
              <p:ext uri="{D42A27DB-BD31-4B8C-83A1-F6EECF244321}">
                <p14:modId xmlns:p14="http://schemas.microsoft.com/office/powerpoint/2010/main" val="2266957734"/>
              </p:ext>
            </p:extLst>
          </p:nvPr>
        </p:nvGraphicFramePr>
        <p:xfrm>
          <a:off x="285719" y="1428750"/>
          <a:ext cx="8572558" cy="5082315"/>
        </p:xfrm>
        <a:graphic>
          <a:graphicData uri="http://schemas.openxmlformats.org/drawingml/2006/table">
            <a:tbl>
              <a:tblPr/>
              <a:tblGrid>
                <a:gridCol w="724609">
                  <a:extLst>
                    <a:ext uri="{9D8B030D-6E8A-4147-A177-3AD203B41FA5}">
                      <a16:colId xmlns:a16="http://schemas.microsoft.com/office/drawing/2014/main" val="20000"/>
                    </a:ext>
                  </a:extLst>
                </a:gridCol>
                <a:gridCol w="724609">
                  <a:extLst>
                    <a:ext uri="{9D8B030D-6E8A-4147-A177-3AD203B41FA5}">
                      <a16:colId xmlns:a16="http://schemas.microsoft.com/office/drawing/2014/main" val="20001"/>
                    </a:ext>
                  </a:extLst>
                </a:gridCol>
                <a:gridCol w="602313">
                  <a:extLst>
                    <a:ext uri="{9D8B030D-6E8A-4147-A177-3AD203B41FA5}">
                      <a16:colId xmlns:a16="http://schemas.microsoft.com/office/drawing/2014/main" val="20002"/>
                    </a:ext>
                  </a:extLst>
                </a:gridCol>
                <a:gridCol w="439620">
                  <a:extLst>
                    <a:ext uri="{9D8B030D-6E8A-4147-A177-3AD203B41FA5}">
                      <a16:colId xmlns:a16="http://schemas.microsoft.com/office/drawing/2014/main" val="20003"/>
                    </a:ext>
                  </a:extLst>
                </a:gridCol>
                <a:gridCol w="1388527">
                  <a:extLst>
                    <a:ext uri="{9D8B030D-6E8A-4147-A177-3AD203B41FA5}">
                      <a16:colId xmlns:a16="http://schemas.microsoft.com/office/drawing/2014/main" val="20004"/>
                    </a:ext>
                  </a:extLst>
                </a:gridCol>
                <a:gridCol w="1249193">
                  <a:extLst>
                    <a:ext uri="{9D8B030D-6E8A-4147-A177-3AD203B41FA5}">
                      <a16:colId xmlns:a16="http://schemas.microsoft.com/office/drawing/2014/main" val="20005"/>
                    </a:ext>
                  </a:extLst>
                </a:gridCol>
                <a:gridCol w="637807">
                  <a:extLst>
                    <a:ext uri="{9D8B030D-6E8A-4147-A177-3AD203B41FA5}">
                      <a16:colId xmlns:a16="http://schemas.microsoft.com/office/drawing/2014/main" val="20006"/>
                    </a:ext>
                  </a:extLst>
                </a:gridCol>
                <a:gridCol w="845377">
                  <a:extLst>
                    <a:ext uri="{9D8B030D-6E8A-4147-A177-3AD203B41FA5}">
                      <a16:colId xmlns:a16="http://schemas.microsoft.com/office/drawing/2014/main" val="20007"/>
                    </a:ext>
                  </a:extLst>
                </a:gridCol>
                <a:gridCol w="724609">
                  <a:extLst>
                    <a:ext uri="{9D8B030D-6E8A-4147-A177-3AD203B41FA5}">
                      <a16:colId xmlns:a16="http://schemas.microsoft.com/office/drawing/2014/main" val="20008"/>
                    </a:ext>
                  </a:extLst>
                </a:gridCol>
                <a:gridCol w="356657">
                  <a:extLst>
                    <a:ext uri="{9D8B030D-6E8A-4147-A177-3AD203B41FA5}">
                      <a16:colId xmlns:a16="http://schemas.microsoft.com/office/drawing/2014/main" val="20009"/>
                    </a:ext>
                  </a:extLst>
                </a:gridCol>
                <a:gridCol w="154628">
                  <a:extLst>
                    <a:ext uri="{9D8B030D-6E8A-4147-A177-3AD203B41FA5}">
                      <a16:colId xmlns:a16="http://schemas.microsoft.com/office/drawing/2014/main" val="20010"/>
                    </a:ext>
                  </a:extLst>
                </a:gridCol>
                <a:gridCol w="724609">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Vj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Qj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dirty="0" smtClean="0">
                          <a:solidFill>
                            <a:srgbClr val="000000"/>
                          </a:solidFill>
                          <a:latin typeface="宋体"/>
                        </a:rPr>
                        <a:t>0</a:t>
                      </a:r>
                      <a:endParaRPr lang="en-US" altLang="zh-CN"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DIV</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#2*</a:t>
                      </a: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[F4]</a:t>
                      </a: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#5</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err="1" smtClean="0">
                          <a:solidFill>
                            <a:srgbClr val="000000"/>
                          </a:solidFill>
                          <a:latin typeface="宋体"/>
                        </a:rPr>
                        <a:t>Dest</a:t>
                      </a:r>
                      <a:r>
                        <a:rPr lang="en-US" sz="1200" b="0" i="0" u="none" strike="noStrike" dirty="0" smtClean="0">
                          <a:solidFill>
                            <a:srgbClr val="000000"/>
                          </a:solidFill>
                          <a:latin typeface="宋体"/>
                        </a:rPr>
                        <a:t>.</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Yes</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Commit</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[load1]</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LD F2,45(R3)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MULT</a:t>
                      </a:r>
                      <a:r>
                        <a:rPr lang="en-US" altLang="zh-CN" sz="1200" b="0" i="0" u="none" strike="noStrike" baseline="0" dirty="0" smtClean="0">
                          <a:solidFill>
                            <a:srgbClr val="000000"/>
                          </a:solidFill>
                          <a:latin typeface="宋体"/>
                        </a:rPr>
                        <a:t> F0,F2,F4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#2*F4</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SUBD F8,F6,F2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F6-#2</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DIVD</a:t>
                      </a:r>
                      <a:r>
                        <a:rPr lang="en-US" altLang="zh-CN" sz="1200" b="0" i="0" u="none" strike="noStrike" baseline="0" dirty="0" smtClean="0">
                          <a:solidFill>
                            <a:srgbClr val="000000"/>
                          </a:solidFill>
                          <a:latin typeface="宋体"/>
                        </a:rPr>
                        <a:t> F10,F0,F6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Ex40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F10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#3/F6</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Tail</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ADDD F6,F8,F2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#4+F2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smtClean="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smtClean="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smtClean="0">
                          <a:solidFill>
                            <a:srgbClr val="000000"/>
                          </a:solidFill>
                          <a:latin typeface="宋体"/>
                        </a:rPr>
                        <a:t>54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#6</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#5</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 </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Tree>
    <p:extLst>
      <p:ext uri="{BB962C8B-B14F-4D97-AF65-F5344CB8AC3E}">
        <p14:creationId xmlns:p14="http://schemas.microsoft.com/office/powerpoint/2010/main" val="2257110807"/>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标题 1"/>
          <p:cNvSpPr>
            <a:spLocks noGrp="1"/>
          </p:cNvSpPr>
          <p:nvPr>
            <p:ph type="title"/>
          </p:nvPr>
        </p:nvSpPr>
        <p:spPr/>
        <p:txBody>
          <a:bodyPr/>
          <a:lstStyle/>
          <a:p>
            <a:r>
              <a:rPr lang="en-US" altLang="zh-CN" sz="3200" dirty="0" err="1" smtClean="0"/>
              <a:t>Tomasulo</a:t>
            </a:r>
            <a:r>
              <a:rPr lang="en-US" altLang="zh-CN" sz="3200" dirty="0" smtClean="0"/>
              <a:t> With Reorder Buffer-Cycle 56</a:t>
            </a:r>
            <a:endParaRPr lang="zh-CN" altLang="en-US" sz="3200" dirty="0" smtClean="0"/>
          </a:p>
        </p:txBody>
      </p:sp>
      <p:graphicFrame>
        <p:nvGraphicFramePr>
          <p:cNvPr id="6" name="表格 5"/>
          <p:cNvGraphicFramePr>
            <a:graphicFrameLocks noGrp="1"/>
          </p:cNvGraphicFramePr>
          <p:nvPr>
            <p:extLst/>
          </p:nvPr>
        </p:nvGraphicFramePr>
        <p:xfrm>
          <a:off x="285719" y="1428750"/>
          <a:ext cx="8572558" cy="5082315"/>
        </p:xfrm>
        <a:graphic>
          <a:graphicData uri="http://schemas.openxmlformats.org/drawingml/2006/table">
            <a:tbl>
              <a:tblPr/>
              <a:tblGrid>
                <a:gridCol w="724609">
                  <a:extLst>
                    <a:ext uri="{9D8B030D-6E8A-4147-A177-3AD203B41FA5}">
                      <a16:colId xmlns:a16="http://schemas.microsoft.com/office/drawing/2014/main" val="20000"/>
                    </a:ext>
                  </a:extLst>
                </a:gridCol>
                <a:gridCol w="724609">
                  <a:extLst>
                    <a:ext uri="{9D8B030D-6E8A-4147-A177-3AD203B41FA5}">
                      <a16:colId xmlns:a16="http://schemas.microsoft.com/office/drawing/2014/main" val="20001"/>
                    </a:ext>
                  </a:extLst>
                </a:gridCol>
                <a:gridCol w="602313">
                  <a:extLst>
                    <a:ext uri="{9D8B030D-6E8A-4147-A177-3AD203B41FA5}">
                      <a16:colId xmlns:a16="http://schemas.microsoft.com/office/drawing/2014/main" val="20002"/>
                    </a:ext>
                  </a:extLst>
                </a:gridCol>
                <a:gridCol w="439620">
                  <a:extLst>
                    <a:ext uri="{9D8B030D-6E8A-4147-A177-3AD203B41FA5}">
                      <a16:colId xmlns:a16="http://schemas.microsoft.com/office/drawing/2014/main" val="20003"/>
                    </a:ext>
                  </a:extLst>
                </a:gridCol>
                <a:gridCol w="1388527">
                  <a:extLst>
                    <a:ext uri="{9D8B030D-6E8A-4147-A177-3AD203B41FA5}">
                      <a16:colId xmlns:a16="http://schemas.microsoft.com/office/drawing/2014/main" val="20004"/>
                    </a:ext>
                  </a:extLst>
                </a:gridCol>
                <a:gridCol w="1249193">
                  <a:extLst>
                    <a:ext uri="{9D8B030D-6E8A-4147-A177-3AD203B41FA5}">
                      <a16:colId xmlns:a16="http://schemas.microsoft.com/office/drawing/2014/main" val="20005"/>
                    </a:ext>
                  </a:extLst>
                </a:gridCol>
                <a:gridCol w="637807">
                  <a:extLst>
                    <a:ext uri="{9D8B030D-6E8A-4147-A177-3AD203B41FA5}">
                      <a16:colId xmlns:a16="http://schemas.microsoft.com/office/drawing/2014/main" val="20006"/>
                    </a:ext>
                  </a:extLst>
                </a:gridCol>
                <a:gridCol w="845377">
                  <a:extLst>
                    <a:ext uri="{9D8B030D-6E8A-4147-A177-3AD203B41FA5}">
                      <a16:colId xmlns:a16="http://schemas.microsoft.com/office/drawing/2014/main" val="20007"/>
                    </a:ext>
                  </a:extLst>
                </a:gridCol>
                <a:gridCol w="724609">
                  <a:extLst>
                    <a:ext uri="{9D8B030D-6E8A-4147-A177-3AD203B41FA5}">
                      <a16:colId xmlns:a16="http://schemas.microsoft.com/office/drawing/2014/main" val="20008"/>
                    </a:ext>
                  </a:extLst>
                </a:gridCol>
                <a:gridCol w="356657">
                  <a:extLst>
                    <a:ext uri="{9D8B030D-6E8A-4147-A177-3AD203B41FA5}">
                      <a16:colId xmlns:a16="http://schemas.microsoft.com/office/drawing/2014/main" val="20009"/>
                    </a:ext>
                  </a:extLst>
                </a:gridCol>
                <a:gridCol w="154628">
                  <a:extLst>
                    <a:ext uri="{9D8B030D-6E8A-4147-A177-3AD203B41FA5}">
                      <a16:colId xmlns:a16="http://schemas.microsoft.com/office/drawing/2014/main" val="20010"/>
                    </a:ext>
                  </a:extLst>
                </a:gridCol>
                <a:gridCol w="724609">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Vj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Qj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dirty="0" smtClean="0">
                          <a:solidFill>
                            <a:srgbClr val="000000"/>
                          </a:solidFill>
                          <a:latin typeface="宋体"/>
                        </a:rPr>
                        <a:t>0</a:t>
                      </a:r>
                      <a:endParaRPr lang="en-US" altLang="zh-CN"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err="1" smtClean="0">
                          <a:solidFill>
                            <a:srgbClr val="000000"/>
                          </a:solidFill>
                          <a:latin typeface="宋体"/>
                        </a:rPr>
                        <a:t>Dest</a:t>
                      </a:r>
                      <a:r>
                        <a:rPr lang="en-US" sz="1200" b="0" i="0" u="none" strike="noStrike" dirty="0" smtClean="0">
                          <a:solidFill>
                            <a:srgbClr val="000000"/>
                          </a:solidFill>
                          <a:latin typeface="宋体"/>
                        </a:rPr>
                        <a:t>.</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Yes</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Commit</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[load1]</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LD F2,45(R3)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MULT</a:t>
                      </a:r>
                      <a:r>
                        <a:rPr lang="en-US" altLang="zh-CN" sz="1200" b="0" i="0" u="none" strike="noStrike" baseline="0" dirty="0" smtClean="0">
                          <a:solidFill>
                            <a:srgbClr val="000000"/>
                          </a:solidFill>
                          <a:latin typeface="宋体"/>
                        </a:rPr>
                        <a:t> F0,F2,F4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#2*F4</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SUBD F8,F6,F2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F6-#2</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DIVD</a:t>
                      </a:r>
                      <a:r>
                        <a:rPr lang="en-US" altLang="zh-CN" sz="1200" b="0" i="0" u="none" strike="noStrike" baseline="0" dirty="0" smtClean="0">
                          <a:solidFill>
                            <a:srgbClr val="000000"/>
                          </a:solidFill>
                          <a:latin typeface="宋体"/>
                        </a:rPr>
                        <a:t> F10,F0,F6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F10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#3/F6</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Tail</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ADDD F6,F8,F2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#4+F2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smtClean="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smtClean="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smtClean="0">
                          <a:solidFill>
                            <a:srgbClr val="000000"/>
                          </a:solidFill>
                          <a:latin typeface="宋体"/>
                        </a:rPr>
                        <a:t>56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#6</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#5</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 </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Tree>
    <p:extLst>
      <p:ext uri="{BB962C8B-B14F-4D97-AF65-F5344CB8AC3E}">
        <p14:creationId xmlns:p14="http://schemas.microsoft.com/office/powerpoint/2010/main" val="1975406081"/>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标题 1"/>
          <p:cNvSpPr>
            <a:spLocks noGrp="1"/>
          </p:cNvSpPr>
          <p:nvPr>
            <p:ph type="title"/>
          </p:nvPr>
        </p:nvSpPr>
        <p:spPr/>
        <p:txBody>
          <a:bodyPr/>
          <a:lstStyle/>
          <a:p>
            <a:r>
              <a:rPr lang="en-US" altLang="zh-CN" sz="3200" dirty="0" err="1" smtClean="0"/>
              <a:t>Tomasulo</a:t>
            </a:r>
            <a:r>
              <a:rPr lang="en-US" altLang="zh-CN" sz="3200" dirty="0" smtClean="0"/>
              <a:t> With Reorder Buffer-Cycle 57</a:t>
            </a:r>
            <a:endParaRPr lang="zh-CN" altLang="en-US" sz="3200" dirty="0" smtClean="0"/>
          </a:p>
        </p:txBody>
      </p:sp>
      <p:graphicFrame>
        <p:nvGraphicFramePr>
          <p:cNvPr id="6" name="表格 5"/>
          <p:cNvGraphicFramePr>
            <a:graphicFrameLocks noGrp="1"/>
          </p:cNvGraphicFramePr>
          <p:nvPr>
            <p:extLst/>
          </p:nvPr>
        </p:nvGraphicFramePr>
        <p:xfrm>
          <a:off x="285719" y="1428750"/>
          <a:ext cx="8572558" cy="5082315"/>
        </p:xfrm>
        <a:graphic>
          <a:graphicData uri="http://schemas.openxmlformats.org/drawingml/2006/table">
            <a:tbl>
              <a:tblPr/>
              <a:tblGrid>
                <a:gridCol w="724609">
                  <a:extLst>
                    <a:ext uri="{9D8B030D-6E8A-4147-A177-3AD203B41FA5}">
                      <a16:colId xmlns:a16="http://schemas.microsoft.com/office/drawing/2014/main" val="20000"/>
                    </a:ext>
                  </a:extLst>
                </a:gridCol>
                <a:gridCol w="724609">
                  <a:extLst>
                    <a:ext uri="{9D8B030D-6E8A-4147-A177-3AD203B41FA5}">
                      <a16:colId xmlns:a16="http://schemas.microsoft.com/office/drawing/2014/main" val="20001"/>
                    </a:ext>
                  </a:extLst>
                </a:gridCol>
                <a:gridCol w="602313">
                  <a:extLst>
                    <a:ext uri="{9D8B030D-6E8A-4147-A177-3AD203B41FA5}">
                      <a16:colId xmlns:a16="http://schemas.microsoft.com/office/drawing/2014/main" val="20002"/>
                    </a:ext>
                  </a:extLst>
                </a:gridCol>
                <a:gridCol w="439620">
                  <a:extLst>
                    <a:ext uri="{9D8B030D-6E8A-4147-A177-3AD203B41FA5}">
                      <a16:colId xmlns:a16="http://schemas.microsoft.com/office/drawing/2014/main" val="20003"/>
                    </a:ext>
                  </a:extLst>
                </a:gridCol>
                <a:gridCol w="1388527">
                  <a:extLst>
                    <a:ext uri="{9D8B030D-6E8A-4147-A177-3AD203B41FA5}">
                      <a16:colId xmlns:a16="http://schemas.microsoft.com/office/drawing/2014/main" val="20004"/>
                    </a:ext>
                  </a:extLst>
                </a:gridCol>
                <a:gridCol w="1249193">
                  <a:extLst>
                    <a:ext uri="{9D8B030D-6E8A-4147-A177-3AD203B41FA5}">
                      <a16:colId xmlns:a16="http://schemas.microsoft.com/office/drawing/2014/main" val="20005"/>
                    </a:ext>
                  </a:extLst>
                </a:gridCol>
                <a:gridCol w="637807">
                  <a:extLst>
                    <a:ext uri="{9D8B030D-6E8A-4147-A177-3AD203B41FA5}">
                      <a16:colId xmlns:a16="http://schemas.microsoft.com/office/drawing/2014/main" val="20006"/>
                    </a:ext>
                  </a:extLst>
                </a:gridCol>
                <a:gridCol w="845377">
                  <a:extLst>
                    <a:ext uri="{9D8B030D-6E8A-4147-A177-3AD203B41FA5}">
                      <a16:colId xmlns:a16="http://schemas.microsoft.com/office/drawing/2014/main" val="20007"/>
                    </a:ext>
                  </a:extLst>
                </a:gridCol>
                <a:gridCol w="724609">
                  <a:extLst>
                    <a:ext uri="{9D8B030D-6E8A-4147-A177-3AD203B41FA5}">
                      <a16:colId xmlns:a16="http://schemas.microsoft.com/office/drawing/2014/main" val="20008"/>
                    </a:ext>
                  </a:extLst>
                </a:gridCol>
                <a:gridCol w="356657">
                  <a:extLst>
                    <a:ext uri="{9D8B030D-6E8A-4147-A177-3AD203B41FA5}">
                      <a16:colId xmlns:a16="http://schemas.microsoft.com/office/drawing/2014/main" val="20009"/>
                    </a:ext>
                  </a:extLst>
                </a:gridCol>
                <a:gridCol w="154628">
                  <a:extLst>
                    <a:ext uri="{9D8B030D-6E8A-4147-A177-3AD203B41FA5}">
                      <a16:colId xmlns:a16="http://schemas.microsoft.com/office/drawing/2014/main" val="20010"/>
                    </a:ext>
                  </a:extLst>
                </a:gridCol>
                <a:gridCol w="724609">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Vj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Qj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dirty="0" smtClean="0">
                          <a:solidFill>
                            <a:srgbClr val="000000"/>
                          </a:solidFill>
                          <a:latin typeface="宋体"/>
                        </a:rPr>
                        <a:t>0</a:t>
                      </a:r>
                      <a:endParaRPr lang="en-US" altLang="zh-CN"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err="1" smtClean="0">
                          <a:solidFill>
                            <a:srgbClr val="000000"/>
                          </a:solidFill>
                          <a:latin typeface="宋体"/>
                        </a:rPr>
                        <a:t>Dest</a:t>
                      </a:r>
                      <a:r>
                        <a:rPr lang="en-US" sz="1200" b="0" i="0" u="none" strike="noStrike" dirty="0" smtClean="0">
                          <a:solidFill>
                            <a:srgbClr val="000000"/>
                          </a:solidFill>
                          <a:latin typeface="宋体"/>
                        </a:rPr>
                        <a:t>.</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Yes</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Commit</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[load1]</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LD F2,45(R3)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MULT</a:t>
                      </a:r>
                      <a:r>
                        <a:rPr lang="en-US" altLang="zh-CN" sz="1200" b="0" i="0" u="none" strike="noStrike" baseline="0" dirty="0" smtClean="0">
                          <a:solidFill>
                            <a:srgbClr val="000000"/>
                          </a:solidFill>
                          <a:latin typeface="宋体"/>
                        </a:rPr>
                        <a:t> F0,F2,F4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#2*F4</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SUBD F8,F6,F2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F6-#2</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DIVD</a:t>
                      </a:r>
                      <a:r>
                        <a:rPr lang="en-US" altLang="zh-CN" sz="1200" b="0" i="0" u="none" strike="noStrike" baseline="0" dirty="0" smtClean="0">
                          <a:solidFill>
                            <a:srgbClr val="000000"/>
                          </a:solidFill>
                          <a:latin typeface="宋体"/>
                        </a:rPr>
                        <a:t> F10,F0,F6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F10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#3/F6</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ADDD F6,F8,F2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#4+F2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smtClean="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smtClean="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smtClean="0">
                          <a:solidFill>
                            <a:srgbClr val="000000"/>
                          </a:solidFill>
                          <a:latin typeface="宋体"/>
                        </a:rPr>
                        <a:t>57</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#6</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 </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Tree>
    <p:extLst>
      <p:ext uri="{BB962C8B-B14F-4D97-AF65-F5344CB8AC3E}">
        <p14:creationId xmlns:p14="http://schemas.microsoft.com/office/powerpoint/2010/main" val="1802637939"/>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标题 1"/>
          <p:cNvSpPr>
            <a:spLocks noGrp="1"/>
          </p:cNvSpPr>
          <p:nvPr>
            <p:ph type="title"/>
          </p:nvPr>
        </p:nvSpPr>
        <p:spPr/>
        <p:txBody>
          <a:bodyPr/>
          <a:lstStyle/>
          <a:p>
            <a:r>
              <a:rPr lang="en-US" altLang="zh-CN" sz="3200" dirty="0" err="1" smtClean="0"/>
              <a:t>Tomasulo</a:t>
            </a:r>
            <a:r>
              <a:rPr lang="en-US" altLang="zh-CN" sz="3200" dirty="0" smtClean="0"/>
              <a:t> With Reorder Buffer-Cycle 58</a:t>
            </a:r>
            <a:endParaRPr lang="zh-CN" altLang="en-US" sz="3200" dirty="0" smtClean="0"/>
          </a:p>
        </p:txBody>
      </p:sp>
      <p:graphicFrame>
        <p:nvGraphicFramePr>
          <p:cNvPr id="6" name="表格 5"/>
          <p:cNvGraphicFramePr>
            <a:graphicFrameLocks noGrp="1"/>
          </p:cNvGraphicFramePr>
          <p:nvPr>
            <p:extLst/>
          </p:nvPr>
        </p:nvGraphicFramePr>
        <p:xfrm>
          <a:off x="285719" y="1428750"/>
          <a:ext cx="8572558" cy="5082315"/>
        </p:xfrm>
        <a:graphic>
          <a:graphicData uri="http://schemas.openxmlformats.org/drawingml/2006/table">
            <a:tbl>
              <a:tblPr/>
              <a:tblGrid>
                <a:gridCol w="724609">
                  <a:extLst>
                    <a:ext uri="{9D8B030D-6E8A-4147-A177-3AD203B41FA5}">
                      <a16:colId xmlns:a16="http://schemas.microsoft.com/office/drawing/2014/main" val="20000"/>
                    </a:ext>
                  </a:extLst>
                </a:gridCol>
                <a:gridCol w="724609">
                  <a:extLst>
                    <a:ext uri="{9D8B030D-6E8A-4147-A177-3AD203B41FA5}">
                      <a16:colId xmlns:a16="http://schemas.microsoft.com/office/drawing/2014/main" val="20001"/>
                    </a:ext>
                  </a:extLst>
                </a:gridCol>
                <a:gridCol w="602313">
                  <a:extLst>
                    <a:ext uri="{9D8B030D-6E8A-4147-A177-3AD203B41FA5}">
                      <a16:colId xmlns:a16="http://schemas.microsoft.com/office/drawing/2014/main" val="20002"/>
                    </a:ext>
                  </a:extLst>
                </a:gridCol>
                <a:gridCol w="439620">
                  <a:extLst>
                    <a:ext uri="{9D8B030D-6E8A-4147-A177-3AD203B41FA5}">
                      <a16:colId xmlns:a16="http://schemas.microsoft.com/office/drawing/2014/main" val="20003"/>
                    </a:ext>
                  </a:extLst>
                </a:gridCol>
                <a:gridCol w="1388527">
                  <a:extLst>
                    <a:ext uri="{9D8B030D-6E8A-4147-A177-3AD203B41FA5}">
                      <a16:colId xmlns:a16="http://schemas.microsoft.com/office/drawing/2014/main" val="20004"/>
                    </a:ext>
                  </a:extLst>
                </a:gridCol>
                <a:gridCol w="1249193">
                  <a:extLst>
                    <a:ext uri="{9D8B030D-6E8A-4147-A177-3AD203B41FA5}">
                      <a16:colId xmlns:a16="http://schemas.microsoft.com/office/drawing/2014/main" val="20005"/>
                    </a:ext>
                  </a:extLst>
                </a:gridCol>
                <a:gridCol w="637807">
                  <a:extLst>
                    <a:ext uri="{9D8B030D-6E8A-4147-A177-3AD203B41FA5}">
                      <a16:colId xmlns:a16="http://schemas.microsoft.com/office/drawing/2014/main" val="20006"/>
                    </a:ext>
                  </a:extLst>
                </a:gridCol>
                <a:gridCol w="845377">
                  <a:extLst>
                    <a:ext uri="{9D8B030D-6E8A-4147-A177-3AD203B41FA5}">
                      <a16:colId xmlns:a16="http://schemas.microsoft.com/office/drawing/2014/main" val="20007"/>
                    </a:ext>
                  </a:extLst>
                </a:gridCol>
                <a:gridCol w="724609">
                  <a:extLst>
                    <a:ext uri="{9D8B030D-6E8A-4147-A177-3AD203B41FA5}">
                      <a16:colId xmlns:a16="http://schemas.microsoft.com/office/drawing/2014/main" val="20008"/>
                    </a:ext>
                  </a:extLst>
                </a:gridCol>
                <a:gridCol w="356657">
                  <a:extLst>
                    <a:ext uri="{9D8B030D-6E8A-4147-A177-3AD203B41FA5}">
                      <a16:colId xmlns:a16="http://schemas.microsoft.com/office/drawing/2014/main" val="20009"/>
                    </a:ext>
                  </a:extLst>
                </a:gridCol>
                <a:gridCol w="154628">
                  <a:extLst>
                    <a:ext uri="{9D8B030D-6E8A-4147-A177-3AD203B41FA5}">
                      <a16:colId xmlns:a16="http://schemas.microsoft.com/office/drawing/2014/main" val="20010"/>
                    </a:ext>
                  </a:extLst>
                </a:gridCol>
                <a:gridCol w="724609">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Vj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Qj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dirty="0" smtClean="0">
                          <a:solidFill>
                            <a:srgbClr val="000000"/>
                          </a:solidFill>
                          <a:latin typeface="宋体"/>
                        </a:rPr>
                        <a:t>0</a:t>
                      </a:r>
                      <a:endParaRPr lang="en-US" altLang="zh-CN"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err="1" smtClean="0">
                          <a:solidFill>
                            <a:srgbClr val="000000"/>
                          </a:solidFill>
                          <a:latin typeface="宋体"/>
                        </a:rPr>
                        <a:t>Dest</a:t>
                      </a:r>
                      <a:r>
                        <a:rPr lang="en-US" sz="1200" b="0" i="0" u="none" strike="noStrike" dirty="0" smtClean="0">
                          <a:solidFill>
                            <a:srgbClr val="000000"/>
                          </a:solidFill>
                          <a:latin typeface="宋体"/>
                        </a:rPr>
                        <a:t>.</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Yes</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Commit</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[load1]</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LD F2,45(R3)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MULT</a:t>
                      </a:r>
                      <a:r>
                        <a:rPr lang="en-US" altLang="zh-CN" sz="1200" b="0" i="0" u="none" strike="noStrike" baseline="0" dirty="0" smtClean="0">
                          <a:solidFill>
                            <a:srgbClr val="000000"/>
                          </a:solidFill>
                          <a:latin typeface="宋体"/>
                        </a:rPr>
                        <a:t> F0,F2,F4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#2*F4</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SUBD F8,F6,F2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F6-#2</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DIVD</a:t>
                      </a:r>
                      <a:r>
                        <a:rPr lang="en-US" altLang="zh-CN" sz="1200" b="0" i="0" u="none" strike="noStrike" baseline="0" dirty="0" smtClean="0">
                          <a:solidFill>
                            <a:srgbClr val="000000"/>
                          </a:solidFill>
                          <a:latin typeface="宋体"/>
                        </a:rPr>
                        <a:t> F10,F0,F6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F10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#3/F6</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ADDD F6,F8,F2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#4+F2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smtClean="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smtClean="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smtClean="0">
                          <a:solidFill>
                            <a:srgbClr val="000000"/>
                          </a:solidFill>
                          <a:latin typeface="宋体"/>
                        </a:rPr>
                        <a:t>58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Tree>
    <p:extLst>
      <p:ext uri="{BB962C8B-B14F-4D97-AF65-F5344CB8AC3E}">
        <p14:creationId xmlns:p14="http://schemas.microsoft.com/office/powerpoint/2010/main" val="2360312398"/>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altLang="zh-CN" smtClean="0"/>
              <a:t>Tomasulo With Reorder Buffer-Summary</a:t>
            </a:r>
            <a:endParaRPr lang="zh-CN" altLang="en-US" dirty="0"/>
          </a:p>
        </p:txBody>
      </p:sp>
      <p:pic>
        <p:nvPicPr>
          <p:cNvPr id="11" name="内容占位符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285211" y="3497811"/>
            <a:ext cx="573578" cy="573578"/>
          </a:xfrm>
        </p:spPr>
      </p:pic>
      <p:graphicFrame>
        <p:nvGraphicFramePr>
          <p:cNvPr id="4" name="表格 3"/>
          <p:cNvGraphicFramePr>
            <a:graphicFrameLocks noGrp="1"/>
          </p:cNvGraphicFramePr>
          <p:nvPr>
            <p:extLst>
              <p:ext uri="{D42A27DB-BD31-4B8C-83A1-F6EECF244321}">
                <p14:modId xmlns:p14="http://schemas.microsoft.com/office/powerpoint/2010/main" val="242489609"/>
              </p:ext>
            </p:extLst>
          </p:nvPr>
        </p:nvGraphicFramePr>
        <p:xfrm>
          <a:off x="964031" y="1412818"/>
          <a:ext cx="7000924" cy="3860437"/>
        </p:xfrm>
        <a:graphic>
          <a:graphicData uri="http://schemas.openxmlformats.org/drawingml/2006/table">
            <a:tbl>
              <a:tblPr/>
              <a:tblGrid>
                <a:gridCol w="2235779">
                  <a:extLst>
                    <a:ext uri="{9D8B030D-6E8A-4147-A177-3AD203B41FA5}">
                      <a16:colId xmlns:a16="http://schemas.microsoft.com/office/drawing/2014/main" val="20000"/>
                    </a:ext>
                  </a:extLst>
                </a:gridCol>
                <a:gridCol w="1084014">
                  <a:extLst>
                    <a:ext uri="{9D8B030D-6E8A-4147-A177-3AD203B41FA5}">
                      <a16:colId xmlns:a16="http://schemas.microsoft.com/office/drawing/2014/main" val="20001"/>
                    </a:ext>
                  </a:extLst>
                </a:gridCol>
                <a:gridCol w="1264683">
                  <a:extLst>
                    <a:ext uri="{9D8B030D-6E8A-4147-A177-3AD203B41FA5}">
                      <a16:colId xmlns:a16="http://schemas.microsoft.com/office/drawing/2014/main" val="20002"/>
                    </a:ext>
                  </a:extLst>
                </a:gridCol>
                <a:gridCol w="1332434">
                  <a:extLst>
                    <a:ext uri="{9D8B030D-6E8A-4147-A177-3AD203B41FA5}">
                      <a16:colId xmlns:a16="http://schemas.microsoft.com/office/drawing/2014/main" val="20003"/>
                    </a:ext>
                  </a:extLst>
                </a:gridCol>
                <a:gridCol w="1084014">
                  <a:extLst>
                    <a:ext uri="{9D8B030D-6E8A-4147-A177-3AD203B41FA5}">
                      <a16:colId xmlns:a16="http://schemas.microsoft.com/office/drawing/2014/main" val="20004"/>
                    </a:ext>
                  </a:extLst>
                </a:gridCol>
              </a:tblGrid>
              <a:tr h="417229">
                <a:tc>
                  <a:txBody>
                    <a:bodyPr/>
                    <a:lstStyle/>
                    <a:p>
                      <a:pPr algn="ctr" fontAlgn="ctr"/>
                      <a:endParaRPr lang="zh-CN" altLang="en-US" sz="2000" b="0" i="0" u="none" strike="noStrike" dirty="0">
                        <a:solidFill>
                          <a:srgbClr val="000000"/>
                        </a:solidFill>
                        <a:latin typeface="宋体"/>
                      </a:endParaRP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2000" b="0" i="0" u="none" strike="noStrike">
                        <a:solidFill>
                          <a:srgbClr val="000000"/>
                        </a:solidFill>
                        <a:latin typeface="宋体"/>
                      </a:endParaRP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2000" b="0" i="0" u="none" strike="noStrike">
                        <a:solidFill>
                          <a:srgbClr val="000000"/>
                        </a:solidFill>
                        <a:latin typeface="宋体"/>
                      </a:endParaRP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2000" b="0" i="0" u="none" strike="noStrike">
                        <a:solidFill>
                          <a:srgbClr val="000000"/>
                        </a:solidFill>
                        <a:latin typeface="宋体"/>
                      </a:endParaRP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2000" b="0" i="0" u="none" strike="noStrike">
                        <a:solidFill>
                          <a:srgbClr val="000000"/>
                        </a:solidFill>
                        <a:latin typeface="宋体"/>
                      </a:endParaRP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30401">
                <a:tc>
                  <a:txBody>
                    <a:bodyPr/>
                    <a:lstStyle/>
                    <a:p>
                      <a:pPr algn="l" fontAlgn="ctr"/>
                      <a:r>
                        <a:rPr lang="en-US" sz="2000" b="0" i="0" u="none" strike="noStrike" dirty="0">
                          <a:solidFill>
                            <a:srgbClr val="000000"/>
                          </a:solidFill>
                          <a:latin typeface="宋体"/>
                        </a:rPr>
                        <a:t>Instruction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a:solidFill>
                            <a:srgbClr val="000000"/>
                          </a:solidFill>
                          <a:latin typeface="宋体"/>
                        </a:rPr>
                        <a:t>Issue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2000" b="0" i="0" u="none" strike="noStrike" dirty="0">
                          <a:solidFill>
                            <a:srgbClr val="000000"/>
                          </a:solidFill>
                          <a:latin typeface="宋体"/>
                        </a:rPr>
                        <a:t>Exec Comp</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2000" b="0" i="0" u="none" strike="noStrike" dirty="0" err="1">
                          <a:solidFill>
                            <a:srgbClr val="000000"/>
                          </a:solidFill>
                          <a:latin typeface="宋体"/>
                        </a:rPr>
                        <a:t>WriteBack</a:t>
                      </a:r>
                      <a:endParaRPr lang="en-US" sz="2000" b="0" i="0" u="none" strike="noStrike" dirty="0">
                        <a:solidFill>
                          <a:srgbClr val="000000"/>
                        </a:solidFill>
                        <a:latin typeface="宋体"/>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2000" b="0" i="0" u="none" strike="noStrike" dirty="0">
                          <a:solidFill>
                            <a:srgbClr val="000000"/>
                          </a:solidFill>
                          <a:latin typeface="宋体"/>
                        </a:rPr>
                        <a:t>Commit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430401">
                <a:tc>
                  <a:txBody>
                    <a:bodyPr/>
                    <a:lstStyle/>
                    <a:p>
                      <a:pPr algn="l" fontAlgn="ctr"/>
                      <a:r>
                        <a:rPr lang="en-US" sz="2000" b="0" i="0" u="none" strike="noStrike" dirty="0">
                          <a:solidFill>
                            <a:srgbClr val="000000"/>
                          </a:solidFill>
                          <a:latin typeface="宋体"/>
                        </a:rPr>
                        <a:t>LD F6,34(R2)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0" i="0" u="none" strike="noStrike" dirty="0">
                          <a:solidFill>
                            <a:srgbClr val="000000"/>
                          </a:solidFill>
                          <a:latin typeface="宋体"/>
                        </a:rPr>
                        <a:t>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2000" b="0" i="0" u="none" strike="noStrike">
                          <a:solidFill>
                            <a:srgbClr val="000000"/>
                          </a:solidFill>
                          <a:latin typeface="宋体"/>
                        </a:rPr>
                        <a:t>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altLang="zh-CN" sz="2000" b="0" i="0" u="none" strike="noStrike" dirty="0">
                          <a:solidFill>
                            <a:srgbClr val="000000"/>
                          </a:solidFill>
                          <a:latin typeface="宋体"/>
                        </a:rPr>
                        <a:t>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altLang="zh-CN" sz="2000" b="0" i="0" u="none" strike="noStrike" dirty="0">
                          <a:solidFill>
                            <a:srgbClr val="000000"/>
                          </a:solidFill>
                          <a:latin typeface="宋体"/>
                        </a:rPr>
                        <a:t>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430401">
                <a:tc>
                  <a:txBody>
                    <a:bodyPr/>
                    <a:lstStyle/>
                    <a:p>
                      <a:pPr algn="l" fontAlgn="ctr"/>
                      <a:r>
                        <a:rPr lang="en-US" sz="2000" b="0" i="0" u="none" strike="noStrike" dirty="0">
                          <a:solidFill>
                            <a:srgbClr val="000000"/>
                          </a:solidFill>
                          <a:latin typeface="宋体"/>
                        </a:rPr>
                        <a:t>LD F2,45(R3)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0" i="0" u="none" strike="noStrike" dirty="0">
                          <a:solidFill>
                            <a:srgbClr val="000000"/>
                          </a:solidFill>
                          <a:latin typeface="宋体"/>
                        </a:rPr>
                        <a:t>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2000" b="0" i="0" u="none" strike="noStrike" dirty="0">
                          <a:solidFill>
                            <a:srgbClr val="000000"/>
                          </a:solidFill>
                          <a:latin typeface="宋体"/>
                        </a:rPr>
                        <a:t>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altLang="zh-CN" sz="2000" b="0" i="0" u="none" strike="noStrike" dirty="0">
                          <a:solidFill>
                            <a:srgbClr val="000000"/>
                          </a:solidFill>
                          <a:latin typeface="宋体"/>
                        </a:rPr>
                        <a:t>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altLang="zh-CN" sz="2000" b="0" i="0" u="none" strike="noStrike" dirty="0">
                          <a:solidFill>
                            <a:srgbClr val="000000"/>
                          </a:solidFill>
                          <a:latin typeface="宋体"/>
                        </a:rPr>
                        <a:t>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3"/>
                  </a:ext>
                </a:extLst>
              </a:tr>
              <a:tr h="430401">
                <a:tc>
                  <a:txBody>
                    <a:bodyPr/>
                    <a:lstStyle/>
                    <a:p>
                      <a:pPr algn="l" fontAlgn="ctr"/>
                      <a:r>
                        <a:rPr lang="en-US" sz="2000" b="0" i="0" u="none" strike="noStrike" dirty="0">
                          <a:solidFill>
                            <a:srgbClr val="000000"/>
                          </a:solidFill>
                          <a:latin typeface="宋体"/>
                        </a:rPr>
                        <a:t>MULT F0,F2,F4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0" i="0" u="none" strike="noStrike" dirty="0">
                          <a:solidFill>
                            <a:srgbClr val="000000"/>
                          </a:solidFill>
                          <a:latin typeface="宋体"/>
                        </a:rPr>
                        <a:t>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2000" b="0" i="0" u="none" strike="noStrike" dirty="0" smtClean="0">
                          <a:solidFill>
                            <a:srgbClr val="000000"/>
                          </a:solidFill>
                          <a:latin typeface="宋体"/>
                        </a:rPr>
                        <a:t>5~14</a:t>
                      </a:r>
                      <a:endParaRPr lang="en-US" altLang="zh-CN" sz="2000" b="0" i="0" u="none" strike="noStrike" dirty="0">
                        <a:solidFill>
                          <a:srgbClr val="000000"/>
                        </a:solidFill>
                        <a:latin typeface="宋体"/>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altLang="zh-CN" sz="2000" b="0" i="0" u="none" strike="noStrike" dirty="0" smtClean="0">
                          <a:solidFill>
                            <a:srgbClr val="000000"/>
                          </a:solidFill>
                          <a:latin typeface="宋体"/>
                        </a:rPr>
                        <a:t>15</a:t>
                      </a:r>
                      <a:endParaRPr lang="en-US" altLang="zh-CN" sz="2000" b="0" i="0" u="none" strike="noStrike" dirty="0">
                        <a:solidFill>
                          <a:srgbClr val="000000"/>
                        </a:solidFill>
                        <a:latin typeface="宋体"/>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altLang="zh-CN" sz="2000" b="0" i="0" u="none" strike="noStrike" dirty="0" smtClean="0">
                          <a:solidFill>
                            <a:srgbClr val="000000"/>
                          </a:solidFill>
                          <a:latin typeface="宋体"/>
                        </a:rPr>
                        <a:t>16</a:t>
                      </a:r>
                      <a:endParaRPr lang="en-US" altLang="zh-CN" sz="2000" b="0" i="0" u="none" strike="noStrike" dirty="0">
                        <a:solidFill>
                          <a:srgbClr val="000000"/>
                        </a:solidFill>
                        <a:latin typeface="宋体"/>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4"/>
                  </a:ext>
                </a:extLst>
              </a:tr>
              <a:tr h="430401">
                <a:tc>
                  <a:txBody>
                    <a:bodyPr/>
                    <a:lstStyle/>
                    <a:p>
                      <a:pPr algn="l" fontAlgn="ctr"/>
                      <a:r>
                        <a:rPr lang="en-US" sz="2000" b="0" i="0" u="none" strike="noStrike" dirty="0">
                          <a:solidFill>
                            <a:srgbClr val="000000"/>
                          </a:solidFill>
                          <a:latin typeface="宋体"/>
                        </a:rPr>
                        <a:t>SUBD F8,F6,F2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0" i="0" u="none" strike="noStrike" dirty="0">
                          <a:solidFill>
                            <a:srgbClr val="000000"/>
                          </a:solidFill>
                          <a:latin typeface="宋体"/>
                        </a:rPr>
                        <a:t>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2000" b="0" i="0" u="none" strike="noStrike" dirty="0" smtClean="0">
                          <a:solidFill>
                            <a:srgbClr val="000000"/>
                          </a:solidFill>
                          <a:latin typeface="宋体"/>
                        </a:rPr>
                        <a:t>5~6</a:t>
                      </a:r>
                      <a:endParaRPr lang="en-US" altLang="zh-CN" sz="2000" b="0" i="0" u="none" strike="noStrike" dirty="0">
                        <a:solidFill>
                          <a:srgbClr val="000000"/>
                        </a:solidFill>
                        <a:latin typeface="宋体"/>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altLang="zh-CN" sz="2000" b="0" i="0" u="none" strike="noStrike" dirty="0">
                          <a:solidFill>
                            <a:srgbClr val="000000"/>
                          </a:solidFill>
                          <a:latin typeface="宋体"/>
                        </a:rPr>
                        <a:t>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altLang="zh-CN" sz="2000" b="0" i="0" u="none" strike="noStrike" dirty="0" smtClean="0">
                          <a:solidFill>
                            <a:srgbClr val="000000"/>
                          </a:solidFill>
                          <a:latin typeface="宋体"/>
                        </a:rPr>
                        <a:t>17</a:t>
                      </a:r>
                      <a:endParaRPr lang="en-US" altLang="zh-CN" sz="2000" b="0" i="0" u="none" strike="noStrike" dirty="0">
                        <a:solidFill>
                          <a:srgbClr val="000000"/>
                        </a:solidFill>
                        <a:latin typeface="宋体"/>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5"/>
                  </a:ext>
                </a:extLst>
              </a:tr>
              <a:tr h="430401">
                <a:tc>
                  <a:txBody>
                    <a:bodyPr/>
                    <a:lstStyle/>
                    <a:p>
                      <a:pPr algn="l" fontAlgn="ctr"/>
                      <a:r>
                        <a:rPr lang="en-US" sz="2000" b="0" i="0" u="none" strike="noStrike" dirty="0">
                          <a:solidFill>
                            <a:srgbClr val="000000"/>
                          </a:solidFill>
                          <a:latin typeface="宋体"/>
                        </a:rPr>
                        <a:t>DIVD F10,F0,F6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0" i="0" u="none" strike="noStrike" dirty="0">
                          <a:solidFill>
                            <a:srgbClr val="000000"/>
                          </a:solidFill>
                          <a:latin typeface="宋体"/>
                        </a:rPr>
                        <a:t>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2000" b="0" i="0" u="none" strike="noStrike" dirty="0" smtClean="0">
                          <a:solidFill>
                            <a:srgbClr val="000000"/>
                          </a:solidFill>
                          <a:latin typeface="宋体"/>
                        </a:rPr>
                        <a:t>16~55</a:t>
                      </a:r>
                      <a:endParaRPr lang="en-US" altLang="zh-CN" sz="2000" b="0" i="0" u="none" strike="noStrike" dirty="0">
                        <a:solidFill>
                          <a:srgbClr val="000000"/>
                        </a:solidFill>
                        <a:latin typeface="宋体"/>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altLang="zh-CN" sz="2000" b="0" i="0" u="none" strike="noStrike" dirty="0" smtClean="0">
                          <a:solidFill>
                            <a:srgbClr val="000000"/>
                          </a:solidFill>
                          <a:latin typeface="宋体"/>
                        </a:rPr>
                        <a:t>56</a:t>
                      </a:r>
                      <a:endParaRPr lang="en-US" altLang="zh-CN" sz="2000" b="0" i="0" u="none" strike="noStrike" dirty="0">
                        <a:solidFill>
                          <a:srgbClr val="000000"/>
                        </a:solidFill>
                        <a:latin typeface="宋体"/>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altLang="zh-CN" sz="2000" b="0" i="0" u="none" strike="noStrike" dirty="0" smtClean="0">
                          <a:solidFill>
                            <a:srgbClr val="000000"/>
                          </a:solidFill>
                          <a:latin typeface="宋体"/>
                        </a:rPr>
                        <a:t>57</a:t>
                      </a:r>
                      <a:endParaRPr lang="en-US" altLang="zh-CN" sz="2000" b="0" i="0" u="none" strike="noStrike" dirty="0">
                        <a:solidFill>
                          <a:srgbClr val="000000"/>
                        </a:solidFill>
                        <a:latin typeface="宋体"/>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6"/>
                  </a:ext>
                </a:extLst>
              </a:tr>
              <a:tr h="430401">
                <a:tc>
                  <a:txBody>
                    <a:bodyPr/>
                    <a:lstStyle/>
                    <a:p>
                      <a:pPr algn="l" fontAlgn="ctr"/>
                      <a:r>
                        <a:rPr lang="en-US" sz="2000" b="0" i="0" u="none" strike="noStrike" dirty="0">
                          <a:solidFill>
                            <a:srgbClr val="000000"/>
                          </a:solidFill>
                          <a:latin typeface="宋体"/>
                        </a:rPr>
                        <a:t>ADDD F6,F8,F2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0" i="0" u="none" strike="noStrike" dirty="0">
                          <a:solidFill>
                            <a:srgbClr val="000000"/>
                          </a:solidFill>
                          <a:latin typeface="宋体"/>
                        </a:rPr>
                        <a:t>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2000" b="0" i="0" u="none" strike="noStrike" dirty="0" smtClean="0">
                          <a:solidFill>
                            <a:srgbClr val="000000"/>
                          </a:solidFill>
                          <a:latin typeface="宋体"/>
                        </a:rPr>
                        <a:t>8~9</a:t>
                      </a:r>
                      <a:endParaRPr lang="en-US" altLang="zh-CN" sz="2000" b="0" i="0" u="none" strike="noStrike" dirty="0">
                        <a:solidFill>
                          <a:srgbClr val="000000"/>
                        </a:solidFill>
                        <a:latin typeface="宋体"/>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altLang="zh-CN" sz="2000" b="0" i="0" u="none" strike="noStrike" dirty="0" smtClean="0">
                          <a:solidFill>
                            <a:srgbClr val="000000"/>
                          </a:solidFill>
                          <a:latin typeface="宋体"/>
                        </a:rPr>
                        <a:t>10</a:t>
                      </a:r>
                      <a:endParaRPr lang="en-US" altLang="zh-CN" sz="2000" b="0" i="0" u="none" strike="noStrike" dirty="0">
                        <a:solidFill>
                          <a:srgbClr val="000000"/>
                        </a:solidFill>
                        <a:latin typeface="宋体"/>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altLang="zh-CN" sz="2000" b="0" i="0" u="none" strike="noStrike" dirty="0" smtClean="0">
                          <a:solidFill>
                            <a:srgbClr val="000000"/>
                          </a:solidFill>
                          <a:latin typeface="宋体"/>
                        </a:rPr>
                        <a:t>58</a:t>
                      </a:r>
                      <a:endParaRPr lang="en-US" altLang="zh-CN" sz="2000" b="0" i="0" u="none" strike="noStrike" dirty="0">
                        <a:solidFill>
                          <a:srgbClr val="000000"/>
                        </a:solidFill>
                        <a:latin typeface="宋体"/>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7"/>
                  </a:ext>
                </a:extLst>
              </a:tr>
              <a:tr h="430401">
                <a:tc>
                  <a:txBody>
                    <a:bodyPr/>
                    <a:lstStyle/>
                    <a:p>
                      <a:pPr algn="ctr" fontAlgn="ctr"/>
                      <a:endParaRPr lang="zh-CN" altLang="en-US" sz="2000" b="0" i="0" u="none" strike="noStrike">
                        <a:solidFill>
                          <a:srgbClr val="000000"/>
                        </a:solidFill>
                        <a:latin typeface="宋体"/>
                      </a:endParaRP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2000" b="0" i="0" u="none" strike="noStrike" dirty="0">
                        <a:solidFill>
                          <a:srgbClr val="000000"/>
                        </a:solidFill>
                        <a:latin typeface="宋体"/>
                      </a:endParaRP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2000" b="0" i="0" u="none" strike="noStrike">
                        <a:solidFill>
                          <a:srgbClr val="000000"/>
                        </a:solidFill>
                        <a:latin typeface="宋体"/>
                      </a:endParaRP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2000" b="0" i="0" u="none" strike="noStrike">
                        <a:solidFill>
                          <a:srgbClr val="000000"/>
                        </a:solidFill>
                        <a:latin typeface="宋体"/>
                      </a:endParaRP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2000" b="0" i="0" u="none" strike="noStrike" dirty="0">
                        <a:solidFill>
                          <a:srgbClr val="000000"/>
                        </a:solidFill>
                        <a:latin typeface="宋体"/>
                      </a:endParaRP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bl>
          </a:graphicData>
        </a:graphic>
      </p:graphicFrame>
      <p:sp>
        <p:nvSpPr>
          <p:cNvPr id="6" name="TextBox 5"/>
          <p:cNvSpPr txBox="1"/>
          <p:nvPr/>
        </p:nvSpPr>
        <p:spPr>
          <a:xfrm>
            <a:off x="943552" y="5377995"/>
            <a:ext cx="8001056" cy="830997"/>
          </a:xfrm>
          <a:prstGeom prst="rect">
            <a:avLst/>
          </a:prstGeom>
          <a:noFill/>
        </p:spPr>
        <p:txBody>
          <a:bodyPr wrap="square" rtlCol="0">
            <a:spAutoFit/>
          </a:bodyPr>
          <a:lstStyle/>
          <a:p>
            <a:r>
              <a:rPr lang="en-US" altLang="zh-CN" sz="2400" b="1" dirty="0" smtClean="0">
                <a:solidFill>
                  <a:srgbClr val="FF0000"/>
                </a:solidFill>
              </a:rPr>
              <a:t>In-order Issue/Commit     Out-of-Order Execution/</a:t>
            </a:r>
            <a:r>
              <a:rPr lang="en-US" altLang="zh-CN" sz="2400" b="1" dirty="0" err="1" smtClean="0">
                <a:solidFill>
                  <a:srgbClr val="FF0000"/>
                </a:solidFill>
              </a:rPr>
              <a:t>WriteBack</a:t>
            </a:r>
            <a:endParaRPr lang="en-US" altLang="zh-CN" sz="2400" b="1" dirty="0" smtClean="0">
              <a:solidFill>
                <a:srgbClr val="FF0000"/>
              </a:solidFill>
            </a:endParaRPr>
          </a:p>
          <a:p>
            <a:r>
              <a:rPr lang="en-US" altLang="zh-CN" sz="2400" b="1" dirty="0">
                <a:solidFill>
                  <a:srgbClr val="FF0000"/>
                </a:solidFill>
              </a:rPr>
              <a:t> </a:t>
            </a:r>
            <a:r>
              <a:rPr lang="zh-CN" altLang="en-US" sz="2400" b="1" dirty="0" smtClean="0">
                <a:solidFill>
                  <a:srgbClr val="FF0000"/>
                </a:solidFill>
              </a:rPr>
              <a:t>是不是可以进一步优化？</a:t>
            </a:r>
            <a:endParaRPr lang="en-US" altLang="zh-CN" sz="2400" b="1" dirty="0" smtClean="0">
              <a:solidFill>
                <a:srgbClr val="FF0000"/>
              </a:solidFill>
            </a:endParaRPr>
          </a:p>
        </p:txBody>
      </p:sp>
    </p:spTree>
    <p:extLst>
      <p:ext uri="{BB962C8B-B14F-4D97-AF65-F5344CB8AC3E}">
        <p14:creationId xmlns:p14="http://schemas.microsoft.com/office/powerpoint/2010/main" val="1216479437"/>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Text Box 1"/>
          <p:cNvSpPr txBox="1">
            <a:spLocks noChangeArrowheads="1"/>
          </p:cNvSpPr>
          <p:nvPr/>
        </p:nvSpPr>
        <p:spPr bwMode="auto">
          <a:xfrm>
            <a:off x="628650" y="365125"/>
            <a:ext cx="7886700" cy="1325563"/>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pic>
        <p:nvPicPr>
          <p:cNvPr id="217091" name="Picture 2"/>
          <p:cNvPicPr>
            <a:picLocks noChangeAspect="1" noChangeArrowheads="1"/>
          </p:cNvPicPr>
          <p:nvPr/>
        </p:nvPicPr>
        <p:blipFill>
          <a:blip r:embed="rId3"/>
          <a:srcRect/>
          <a:stretch>
            <a:fillRect/>
          </a:stretch>
        </p:blipFill>
        <p:spPr bwMode="auto">
          <a:xfrm>
            <a:off x="200628" y="0"/>
            <a:ext cx="8403622" cy="6451600"/>
          </a:xfrm>
          <a:prstGeom prst="rect">
            <a:avLst/>
          </a:prstGeom>
          <a:noFill/>
          <a:ln w="9525">
            <a:noFill/>
            <a:round/>
            <a:headEnd/>
            <a:tailEnd/>
          </a:ln>
        </p:spPr>
      </p:pic>
      <p:sp>
        <p:nvSpPr>
          <p:cNvPr id="217092"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DDCA4828-6412-48A5-82A0-7125D505FC5D}"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17093"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17094"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E531592-88B2-4AD2-9BB9-E7B40FF25A40}"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206</a:t>
            </a:fld>
            <a:endParaRPr lang="zh-CN" altLang="zh-CN" sz="1200">
              <a:solidFill>
                <a:srgbClr val="898989"/>
              </a:solidFill>
            </a:endParaRPr>
          </a:p>
        </p:txBody>
      </p:sp>
      <p:sp>
        <p:nvSpPr>
          <p:cNvPr id="7" name="标题 6"/>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78017676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使用</a:t>
            </a:r>
            <a:r>
              <a:rPr lang="en-US" altLang="zh-CN" dirty="0" smtClean="0"/>
              <a:t>ROB</a:t>
            </a:r>
            <a:r>
              <a:rPr lang="zh-CN" altLang="en-US" dirty="0" smtClean="0"/>
              <a:t>保持机器的精确状态</a:t>
            </a:r>
            <a:endParaRPr lang="zh-CN" altLang="en-US" dirty="0"/>
          </a:p>
        </p:txBody>
      </p:sp>
      <p:sp>
        <p:nvSpPr>
          <p:cNvPr id="3" name="内容占位符 2"/>
          <p:cNvSpPr>
            <a:spLocks noGrp="1"/>
          </p:cNvSpPr>
          <p:nvPr>
            <p:ph idx="1"/>
          </p:nvPr>
        </p:nvSpPr>
        <p:spPr>
          <a:xfrm>
            <a:off x="457199" y="1258432"/>
            <a:ext cx="8471647" cy="5051833"/>
          </a:xfrm>
        </p:spPr>
        <p:txBody>
          <a:bodyPr/>
          <a:lstStyle/>
          <a:p>
            <a:r>
              <a:rPr lang="en-US" altLang="zh-CN" dirty="0" smtClean="0"/>
              <a:t>ROB</a:t>
            </a:r>
            <a:r>
              <a:rPr lang="zh-CN" altLang="en-US" dirty="0" smtClean="0"/>
              <a:t>维持了机器的精确状态，允许投机执行</a:t>
            </a:r>
            <a:endParaRPr lang="en-US" altLang="zh-CN" dirty="0" smtClean="0"/>
          </a:p>
          <a:p>
            <a:pPr lvl="1"/>
            <a:r>
              <a:rPr lang="zh-CN" altLang="en-US" dirty="0" smtClean="0"/>
              <a:t>直到确认无异常 然后进入提交阶段</a:t>
            </a:r>
            <a:endParaRPr lang="en-US" altLang="zh-CN" dirty="0" smtClean="0"/>
          </a:p>
          <a:p>
            <a:pPr lvl="1"/>
            <a:r>
              <a:rPr lang="zh-CN" altLang="en-US" dirty="0" smtClean="0"/>
              <a:t>直到确定分支预测正确进入提交阶段</a:t>
            </a:r>
            <a:endParaRPr lang="en-US" altLang="zh-CN" dirty="0" smtClean="0"/>
          </a:p>
          <a:p>
            <a:pPr lvl="1"/>
            <a:r>
              <a:rPr lang="zh-CN" altLang="en-US" dirty="0" smtClean="0"/>
              <a:t>如果有异常或预测错误</a:t>
            </a:r>
            <a:endParaRPr lang="en-US" altLang="zh-CN" dirty="0" smtClean="0"/>
          </a:p>
          <a:p>
            <a:pPr lvl="2"/>
            <a:r>
              <a:rPr lang="zh-CN" altLang="en-US" dirty="0" smtClean="0"/>
              <a:t>刷新</a:t>
            </a:r>
            <a:r>
              <a:rPr lang="en-US" altLang="zh-CN" dirty="0" smtClean="0"/>
              <a:t>ROB</a:t>
            </a:r>
            <a:r>
              <a:rPr lang="zh-CN" altLang="en-US" dirty="0" smtClean="0"/>
              <a:t>、</a:t>
            </a:r>
            <a:r>
              <a:rPr lang="en-US" altLang="zh-CN" dirty="0" smtClean="0"/>
              <a:t>RS</a:t>
            </a:r>
            <a:r>
              <a:rPr lang="zh-CN" altLang="en-US" dirty="0" smtClean="0"/>
              <a:t>和寄存器结果状态表</a:t>
            </a:r>
            <a:endParaRPr lang="en-US" altLang="zh-CN" dirty="0" smtClean="0"/>
          </a:p>
          <a:p>
            <a:r>
              <a:rPr lang="zh-CN" altLang="en-US" dirty="0" smtClean="0"/>
              <a:t>存储器操作使用类似的方法</a:t>
            </a:r>
            <a:endParaRPr lang="en-US" altLang="zh-CN" dirty="0" smtClean="0"/>
          </a:p>
          <a:p>
            <a:pPr lvl="1"/>
            <a:r>
              <a:rPr lang="en-US" altLang="zh-CN" dirty="0" smtClean="0"/>
              <a:t>Memory Ordering Buffer</a:t>
            </a:r>
            <a:r>
              <a:rPr lang="zh-CN" altLang="en-US" dirty="0" smtClean="0"/>
              <a:t>（</a:t>
            </a:r>
            <a:r>
              <a:rPr lang="en-US" altLang="zh-CN" dirty="0" smtClean="0"/>
              <a:t>MOB</a:t>
            </a:r>
            <a:r>
              <a:rPr lang="zh-CN" altLang="en-US" dirty="0" smtClean="0"/>
              <a:t>）</a:t>
            </a:r>
            <a:endParaRPr lang="en-US" altLang="zh-CN" dirty="0" smtClean="0"/>
          </a:p>
          <a:p>
            <a:pPr lvl="2"/>
            <a:r>
              <a:rPr lang="en-US" altLang="zh-CN" dirty="0" smtClean="0"/>
              <a:t>Store</a:t>
            </a:r>
            <a:r>
              <a:rPr lang="zh-CN" altLang="en-US" dirty="0" smtClean="0"/>
              <a:t>操作的结果先存放到</a:t>
            </a:r>
            <a:r>
              <a:rPr lang="en-US" altLang="zh-CN" dirty="0" smtClean="0"/>
              <a:t>MOB</a:t>
            </a:r>
            <a:r>
              <a:rPr lang="zh-CN" altLang="en-US" dirty="0" smtClean="0"/>
              <a:t>中，然后提交阶段按存储操作的程序序提交</a:t>
            </a:r>
            <a:endParaRPr lang="en-US" altLang="zh-CN" dirty="0" smtClean="0"/>
          </a:p>
          <a:p>
            <a:pPr lvl="1"/>
            <a:endParaRPr lang="zh-CN" altLang="en-US" dirty="0"/>
          </a:p>
        </p:txBody>
      </p:sp>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D4F118BC-7F91-44C4-A2EC-A139BDFD6E9B}"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19139"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19140"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FB3673E-2A22-43AC-A4E8-76887B049690}"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208</a:t>
            </a:fld>
            <a:endParaRPr lang="zh-CN" altLang="zh-CN" sz="1200">
              <a:solidFill>
                <a:srgbClr val="898989"/>
              </a:solidFill>
            </a:endParaRPr>
          </a:p>
        </p:txBody>
      </p:sp>
      <p:sp>
        <p:nvSpPr>
          <p:cNvPr id="219141" name="标题 1"/>
          <p:cNvSpPr>
            <a:spLocks noGrp="1"/>
          </p:cNvSpPr>
          <p:nvPr>
            <p:ph type="title"/>
          </p:nvPr>
        </p:nvSpPr>
        <p:spPr/>
        <p:txBody>
          <a:bodyPr>
            <a:normAutofit fontScale="90000"/>
          </a:bodyPr>
          <a:lstStyle/>
          <a:p>
            <a:r>
              <a:rPr lang="en-US" altLang="zh-CN" smtClean="0"/>
              <a:t>Memory Disambiguation : </a:t>
            </a:r>
            <a:br>
              <a:rPr lang="en-US" altLang="zh-CN" smtClean="0"/>
            </a:br>
            <a:r>
              <a:rPr lang="zh-CN" altLang="zh-CN" smtClean="0"/>
              <a:t>处理对存储器引用的</a:t>
            </a:r>
            <a:r>
              <a:rPr lang="zh-CN" altLang="en-US" smtClean="0"/>
              <a:t>数据</a:t>
            </a:r>
            <a:r>
              <a:rPr lang="zh-CN" altLang="zh-CN" smtClean="0"/>
              <a:t>相关</a:t>
            </a:r>
            <a:endParaRPr lang="zh-CN" altLang="en-US" dirty="0" smtClean="0"/>
          </a:p>
        </p:txBody>
      </p:sp>
      <p:sp>
        <p:nvSpPr>
          <p:cNvPr id="219142" name="内容占位符 2"/>
          <p:cNvSpPr>
            <a:spLocks noGrp="1"/>
          </p:cNvSpPr>
          <p:nvPr>
            <p:ph idx="1"/>
          </p:nvPr>
        </p:nvSpPr>
        <p:spPr/>
        <p:txBody>
          <a:bodyPr>
            <a:normAutofit fontScale="70000" lnSpcReduction="20000"/>
          </a:bodyPr>
          <a:lstStyle/>
          <a:p>
            <a:r>
              <a:rPr lang="en-US" altLang="zh-CN" dirty="0" smtClean="0"/>
              <a:t>Question: </a:t>
            </a:r>
            <a:r>
              <a:rPr lang="zh-CN" altLang="zh-CN" dirty="0" smtClean="0"/>
              <a:t>给定一个指令序列，</a:t>
            </a:r>
            <a:r>
              <a:rPr lang="en-US" altLang="zh-CN" dirty="0" err="1" smtClean="0"/>
              <a:t>store，load</a:t>
            </a:r>
            <a:r>
              <a:rPr lang="en-US" altLang="zh-CN" dirty="0" smtClean="0"/>
              <a:t> </a:t>
            </a:r>
            <a:r>
              <a:rPr lang="zh-CN" altLang="zh-CN" dirty="0" smtClean="0"/>
              <a:t>这两个操作是否有关？即下列代码是否有相关问题</a:t>
            </a:r>
            <a:r>
              <a:rPr lang="en-US" altLang="zh-CN" dirty="0" smtClean="0"/>
              <a:t>?</a:t>
            </a:r>
            <a:br>
              <a:rPr lang="en-US" altLang="zh-CN" dirty="0" smtClean="0"/>
            </a:br>
            <a:r>
              <a:rPr lang="en-US" altLang="zh-CN" dirty="0" smtClean="0"/>
              <a:t>	</a:t>
            </a:r>
            <a:r>
              <a:rPr lang="en-US" altLang="zh-CN" dirty="0" err="1" smtClean="0"/>
              <a:t>Eg</a:t>
            </a:r>
            <a:r>
              <a:rPr lang="en-US" altLang="zh-CN" dirty="0" smtClean="0"/>
              <a:t>:      </a:t>
            </a:r>
            <a:r>
              <a:rPr lang="en-US" altLang="zh-CN" dirty="0" err="1" smtClean="0"/>
              <a:t>st</a:t>
            </a:r>
            <a:r>
              <a:rPr lang="en-US" altLang="zh-CN" dirty="0" smtClean="0"/>
              <a:t>  0(R2),R5</a:t>
            </a:r>
            <a:br>
              <a:rPr lang="en-US" altLang="zh-CN" dirty="0" smtClean="0"/>
            </a:br>
            <a:r>
              <a:rPr lang="en-US" altLang="zh-CN" dirty="0" smtClean="0"/>
              <a:t>	   	ld  R6,0(R3)</a:t>
            </a:r>
          </a:p>
          <a:p>
            <a:r>
              <a:rPr lang="zh-CN" altLang="zh-CN" dirty="0" smtClean="0"/>
              <a:t>我们是否可以较早启动</a:t>
            </a:r>
            <a:r>
              <a:rPr lang="en-US" altLang="zh-CN" dirty="0" smtClean="0"/>
              <a:t>ld?  </a:t>
            </a:r>
          </a:p>
          <a:p>
            <a:pPr lvl="1"/>
            <a:r>
              <a:rPr lang="en-US" altLang="zh-CN" dirty="0" smtClean="0"/>
              <a:t>Store</a:t>
            </a:r>
            <a:r>
              <a:rPr lang="zh-CN" altLang="zh-CN" dirty="0" smtClean="0"/>
              <a:t>的地址可能会延迟很长时间才能得到</a:t>
            </a:r>
            <a:r>
              <a:rPr lang="en-US" altLang="zh-CN" dirty="0" smtClean="0"/>
              <a:t>.  </a:t>
            </a:r>
          </a:p>
          <a:p>
            <a:pPr lvl="1"/>
            <a:r>
              <a:rPr lang="zh-CN" altLang="zh-CN" dirty="0" smtClean="0"/>
              <a:t>我们也许想在同一个周期开始这两个操作的执行</a:t>
            </a:r>
            <a:r>
              <a:rPr lang="en-US" altLang="zh-CN" dirty="0" smtClean="0"/>
              <a:t>.</a:t>
            </a:r>
          </a:p>
          <a:p>
            <a:r>
              <a:rPr lang="zh-CN" altLang="zh-CN" dirty="0" smtClean="0"/>
              <a:t>两种方法</a:t>
            </a:r>
            <a:r>
              <a:rPr lang="en-US" altLang="zh-CN" dirty="0" smtClean="0"/>
              <a:t>:</a:t>
            </a:r>
          </a:p>
          <a:p>
            <a:pPr lvl="1"/>
            <a:r>
              <a:rPr lang="en-US" altLang="zh-CN" dirty="0" smtClean="0"/>
              <a:t>No Speculation: </a:t>
            </a:r>
            <a:r>
              <a:rPr lang="zh-CN" altLang="zh-CN" dirty="0" smtClean="0"/>
              <a:t>不进行</a:t>
            </a:r>
            <a:r>
              <a:rPr lang="en-US" altLang="zh-CN" dirty="0" smtClean="0"/>
              <a:t>load</a:t>
            </a:r>
            <a:r>
              <a:rPr lang="zh-CN" altLang="zh-CN" dirty="0" smtClean="0"/>
              <a:t>操作，直到我们确信地址</a:t>
            </a:r>
            <a:r>
              <a:rPr lang="en-US" altLang="zh-CN" dirty="0" smtClean="0"/>
              <a:t> 0(R2)  0(R3)</a:t>
            </a:r>
          </a:p>
          <a:p>
            <a:pPr lvl="1"/>
            <a:r>
              <a:rPr lang="en-US" altLang="zh-CN" dirty="0" smtClean="0"/>
              <a:t>Speculation: </a:t>
            </a:r>
            <a:r>
              <a:rPr lang="zh-CN" altLang="zh-CN" dirty="0" smtClean="0"/>
              <a:t>我们可以假设他们相关还是不相关 </a:t>
            </a:r>
            <a:r>
              <a:rPr lang="en-US" altLang="zh-CN" dirty="0" smtClean="0"/>
              <a:t>(called “dependence speculation”) ，</a:t>
            </a:r>
            <a:r>
              <a:rPr lang="zh-CN" altLang="zh-CN" dirty="0" smtClean="0"/>
              <a:t>如果推测错误通过</a:t>
            </a:r>
            <a:r>
              <a:rPr lang="en-US" altLang="zh-CN" dirty="0" smtClean="0"/>
              <a:t>ROB</a:t>
            </a:r>
            <a:r>
              <a:rPr lang="zh-CN" altLang="zh-CN" dirty="0" smtClean="0"/>
              <a:t>来修正</a:t>
            </a:r>
            <a:endParaRPr lang="en-US" altLang="zh-CN" dirty="0" smtClean="0"/>
          </a:p>
          <a:p>
            <a:r>
              <a:rPr lang="zh-CN" altLang="en-US" dirty="0" smtClean="0"/>
              <a:t>参考书：</a:t>
            </a:r>
            <a:r>
              <a:rPr lang="en-US" altLang="zh-CN" dirty="0" smtClean="0"/>
              <a:t>Gonzalez, A., et al. (2011). “Processor </a:t>
            </a:r>
            <a:r>
              <a:rPr lang="en-US" altLang="zh-CN" dirty="0" err="1" smtClean="0"/>
              <a:t>Microarchitecture</a:t>
            </a:r>
            <a:r>
              <a:rPr lang="en-US" altLang="zh-CN" dirty="0" smtClean="0"/>
              <a:t>: An Implementation Perspective.” Synthesis Lectures on Computer Architecture  #12</a:t>
            </a:r>
            <a:r>
              <a:rPr lang="zh-CN" altLang="en-US" dirty="0" smtClean="0"/>
              <a:t>， </a:t>
            </a:r>
            <a:r>
              <a:rPr lang="en-US" altLang="zh-CN" dirty="0" smtClean="0"/>
              <a:t>Morgan &amp; Claypool Publishers</a:t>
            </a:r>
            <a:endParaRPr lang="zh-CN" altLang="zh-CN" dirty="0" smtClean="0"/>
          </a:p>
          <a:p>
            <a:endParaRPr lang="zh-CN" altLang="en-US" dirty="0" smtClean="0"/>
          </a:p>
        </p:txBody>
      </p:sp>
    </p:spTree>
    <p:extLst>
      <p:ext uri="{BB962C8B-B14F-4D97-AF65-F5344CB8AC3E}">
        <p14:creationId xmlns:p14="http://schemas.microsoft.com/office/powerpoint/2010/main" val="189987434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标题 3"/>
          <p:cNvSpPr>
            <a:spLocks noGrp="1"/>
          </p:cNvSpPr>
          <p:nvPr>
            <p:ph type="title"/>
          </p:nvPr>
        </p:nvSpPr>
        <p:spPr/>
        <p:txBody>
          <a:bodyPr/>
          <a:lstStyle/>
          <a:p>
            <a:r>
              <a:rPr lang="en-US" altLang="zh-CN" smtClean="0"/>
              <a:t>Memory Disambiguation                                   </a:t>
            </a:r>
            <a:endParaRPr lang="zh-CN" altLang="en-US" dirty="0" smtClean="0"/>
          </a:p>
        </p:txBody>
      </p:sp>
      <p:sp>
        <p:nvSpPr>
          <p:cNvPr id="220163" name="内容占位符 4"/>
          <p:cNvSpPr>
            <a:spLocks noGrp="1"/>
          </p:cNvSpPr>
          <p:nvPr>
            <p:ph idx="1"/>
          </p:nvPr>
        </p:nvSpPr>
        <p:spPr>
          <a:xfrm>
            <a:off x="457199" y="5521795"/>
            <a:ext cx="8229600" cy="823865"/>
          </a:xfrm>
        </p:spPr>
        <p:txBody>
          <a:bodyPr>
            <a:normAutofit fontScale="77500" lnSpcReduction="20000"/>
          </a:bodyPr>
          <a:lstStyle/>
          <a:p>
            <a:r>
              <a:rPr lang="zh-CN" altLang="en-US" dirty="0" smtClean="0"/>
              <a:t>非投机方式的基本原则：当前存储器指令之前的</a:t>
            </a:r>
            <a:r>
              <a:rPr lang="en-US" altLang="zh-CN" dirty="0" smtClean="0"/>
              <a:t>store</a:t>
            </a:r>
            <a:r>
              <a:rPr lang="zh-CN" altLang="en-US" dirty="0" smtClean="0"/>
              <a:t>指令计算存储器地址后，才能执行当前的存储器操作</a:t>
            </a:r>
            <a:endParaRPr lang="en-US" altLang="zh-CN" dirty="0" smtClean="0"/>
          </a:p>
          <a:p>
            <a:endParaRPr lang="zh-CN" altLang="en-US" dirty="0" smtClean="0"/>
          </a:p>
        </p:txBody>
      </p:sp>
      <p:pic>
        <p:nvPicPr>
          <p:cNvPr id="220166" name="图片 7"/>
          <p:cNvPicPr>
            <a:picLocks noChangeAspect="1"/>
          </p:cNvPicPr>
          <p:nvPr/>
        </p:nvPicPr>
        <p:blipFill>
          <a:blip r:embed="rId2"/>
          <a:srcRect/>
          <a:stretch>
            <a:fillRect/>
          </a:stretch>
        </p:blipFill>
        <p:spPr bwMode="auto">
          <a:xfrm>
            <a:off x="316434" y="932506"/>
            <a:ext cx="8720137" cy="4567237"/>
          </a:xfrm>
          <a:prstGeom prst="rect">
            <a:avLst/>
          </a:prstGeom>
          <a:noFill/>
          <a:ln w="9525">
            <a:noFill/>
            <a:miter lim="800000"/>
            <a:headEnd/>
            <a:tailEnd/>
          </a:ln>
        </p:spPr>
      </p:pic>
    </p:spTree>
    <p:extLst>
      <p:ext uri="{BB962C8B-B14F-4D97-AF65-F5344CB8AC3E}">
        <p14:creationId xmlns:p14="http://schemas.microsoft.com/office/powerpoint/2010/main" val="34130356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ChangeArrowheads="1"/>
          </p:cNvSpPr>
          <p:nvPr/>
        </p:nvSpPr>
        <p:spPr bwMode="auto">
          <a:xfrm>
            <a:off x="561975" y="1155484"/>
            <a:ext cx="7953375" cy="4843463"/>
          </a:xfrm>
          <a:prstGeom prst="rect">
            <a:avLst/>
          </a:prstGeom>
          <a:noFill/>
          <a:ln w="9525">
            <a:noFill/>
            <a:round/>
            <a:headEnd/>
            <a:tailEnd/>
          </a:ln>
        </p:spPr>
        <p:txBody>
          <a:bodyPr lIns="90360" tIns="44280" rIns="90360" bIns="44280">
            <a:spAutoFit/>
          </a:bodyPr>
          <a:lstStyle/>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Arial" pitchFamily="34" charset="0"/>
              </a:rPr>
              <a:t> 1 Loop:	LD	</a:t>
            </a:r>
            <a:r>
              <a:rPr lang="en-US" altLang="zh-CN" b="1" dirty="0">
                <a:solidFill>
                  <a:srgbClr val="FF0000"/>
                </a:solidFill>
                <a:latin typeface="Arial" pitchFamily="34" charset="0"/>
              </a:rPr>
              <a:t>F0</a:t>
            </a:r>
            <a:r>
              <a:rPr lang="en-US" altLang="zh-CN" b="1" dirty="0">
                <a:solidFill>
                  <a:srgbClr val="000000"/>
                </a:solidFill>
                <a:latin typeface="Arial" pitchFamily="34" charset="0"/>
              </a:rPr>
              <a:t>,0(R1)</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Arial" pitchFamily="34" charset="0"/>
              </a:rPr>
              <a:t> 2	ADDD	</a:t>
            </a:r>
            <a:r>
              <a:rPr lang="en-US" altLang="zh-CN" b="1" dirty="0">
                <a:solidFill>
                  <a:srgbClr val="0070C0"/>
                </a:solidFill>
                <a:latin typeface="Arial" pitchFamily="34" charset="0"/>
              </a:rPr>
              <a:t>F4</a:t>
            </a:r>
            <a:r>
              <a:rPr lang="en-US" altLang="zh-CN" b="1" dirty="0">
                <a:solidFill>
                  <a:srgbClr val="000000"/>
                </a:solidFill>
                <a:latin typeface="Arial" pitchFamily="34" charset="0"/>
              </a:rPr>
              <a:t>,F0,F2</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Arial" pitchFamily="34" charset="0"/>
              </a:rPr>
              <a:t> 3	SD	0(R1),F4 	</a:t>
            </a:r>
            <a:r>
              <a:rPr lang="en-US" altLang="zh-CN" b="1" dirty="0">
                <a:solidFill>
                  <a:srgbClr val="ED7D31"/>
                </a:solidFill>
                <a:latin typeface="Arial" pitchFamily="34" charset="0"/>
              </a:rPr>
              <a:t>;drop SUBI &amp; BNEZ</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Arial" pitchFamily="34" charset="0"/>
              </a:rPr>
              <a:t> 4	LD	</a:t>
            </a:r>
            <a:r>
              <a:rPr lang="en-US" altLang="zh-CN" b="1" dirty="0">
                <a:solidFill>
                  <a:srgbClr val="FF0000"/>
                </a:solidFill>
                <a:latin typeface="Arial" pitchFamily="34" charset="0"/>
              </a:rPr>
              <a:t>F0</a:t>
            </a:r>
            <a:r>
              <a:rPr lang="en-US" altLang="zh-CN" b="1" dirty="0">
                <a:solidFill>
                  <a:srgbClr val="000000"/>
                </a:solidFill>
                <a:latin typeface="Arial" pitchFamily="34" charset="0"/>
              </a:rPr>
              <a:t>,</a:t>
            </a:r>
            <a:r>
              <a:rPr lang="en-US" altLang="zh-CN" b="1" dirty="0">
                <a:solidFill>
                  <a:srgbClr val="ED7D31"/>
                </a:solidFill>
                <a:latin typeface="Arial" pitchFamily="34" charset="0"/>
              </a:rPr>
              <a:t>-8</a:t>
            </a:r>
            <a:r>
              <a:rPr lang="en-US" altLang="zh-CN" b="1" dirty="0">
                <a:solidFill>
                  <a:srgbClr val="000000"/>
                </a:solidFill>
                <a:latin typeface="Arial" pitchFamily="34" charset="0"/>
              </a:rPr>
              <a:t>(R1)</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Arial" pitchFamily="34" charset="0"/>
              </a:rPr>
              <a:t> 5	ADDD	</a:t>
            </a:r>
            <a:r>
              <a:rPr lang="en-US" altLang="zh-CN" b="1" dirty="0">
                <a:solidFill>
                  <a:srgbClr val="0070C0"/>
                </a:solidFill>
                <a:latin typeface="Arial" pitchFamily="34" charset="0"/>
              </a:rPr>
              <a:t>F4</a:t>
            </a:r>
            <a:r>
              <a:rPr lang="en-US" altLang="zh-CN" b="1" dirty="0">
                <a:solidFill>
                  <a:srgbClr val="000000"/>
                </a:solidFill>
                <a:latin typeface="Arial" pitchFamily="34" charset="0"/>
              </a:rPr>
              <a:t>,F0,F2</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Arial" pitchFamily="34" charset="0"/>
              </a:rPr>
              <a:t> 6	SD	</a:t>
            </a:r>
            <a:r>
              <a:rPr lang="en-US" altLang="zh-CN" b="1" dirty="0">
                <a:solidFill>
                  <a:srgbClr val="ED7D31"/>
                </a:solidFill>
                <a:latin typeface="Arial" pitchFamily="34" charset="0"/>
              </a:rPr>
              <a:t>-8</a:t>
            </a:r>
            <a:r>
              <a:rPr lang="en-US" altLang="zh-CN" b="1" dirty="0">
                <a:solidFill>
                  <a:srgbClr val="000000"/>
                </a:solidFill>
                <a:latin typeface="Arial" pitchFamily="34" charset="0"/>
              </a:rPr>
              <a:t>(R1),F4 	</a:t>
            </a:r>
            <a:r>
              <a:rPr lang="en-US" altLang="zh-CN" b="1" dirty="0">
                <a:solidFill>
                  <a:srgbClr val="ED7D31"/>
                </a:solidFill>
                <a:latin typeface="Arial" pitchFamily="34" charset="0"/>
              </a:rPr>
              <a:t>;drop SUBI &amp; BNEZ</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Arial" pitchFamily="34" charset="0"/>
              </a:rPr>
              <a:t> 7	LD	</a:t>
            </a:r>
            <a:r>
              <a:rPr lang="en-US" altLang="zh-CN" b="1" dirty="0">
                <a:solidFill>
                  <a:srgbClr val="FF0000"/>
                </a:solidFill>
                <a:latin typeface="Arial" pitchFamily="34" charset="0"/>
              </a:rPr>
              <a:t>F0</a:t>
            </a:r>
            <a:r>
              <a:rPr lang="en-US" altLang="zh-CN" b="1" dirty="0">
                <a:solidFill>
                  <a:srgbClr val="000000"/>
                </a:solidFill>
                <a:latin typeface="Arial" pitchFamily="34" charset="0"/>
              </a:rPr>
              <a:t>,</a:t>
            </a:r>
            <a:r>
              <a:rPr lang="en-US" altLang="zh-CN" b="1" dirty="0">
                <a:solidFill>
                  <a:srgbClr val="ED7D31"/>
                </a:solidFill>
                <a:latin typeface="Arial" pitchFamily="34" charset="0"/>
              </a:rPr>
              <a:t>-16</a:t>
            </a:r>
            <a:r>
              <a:rPr lang="en-US" altLang="zh-CN" b="1" dirty="0">
                <a:solidFill>
                  <a:srgbClr val="000000"/>
                </a:solidFill>
                <a:latin typeface="Arial" pitchFamily="34" charset="0"/>
              </a:rPr>
              <a:t>(R1)</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Arial" pitchFamily="34" charset="0"/>
              </a:rPr>
              <a:t> 8	ADDD	</a:t>
            </a:r>
            <a:r>
              <a:rPr lang="en-US" altLang="zh-CN" b="1" dirty="0">
                <a:solidFill>
                  <a:srgbClr val="0070C0"/>
                </a:solidFill>
                <a:latin typeface="Arial" pitchFamily="34" charset="0"/>
              </a:rPr>
              <a:t>F4</a:t>
            </a:r>
            <a:r>
              <a:rPr lang="en-US" altLang="zh-CN" b="1" dirty="0">
                <a:solidFill>
                  <a:srgbClr val="000000"/>
                </a:solidFill>
                <a:latin typeface="Arial" pitchFamily="34" charset="0"/>
              </a:rPr>
              <a:t>,F0,F2</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Arial" pitchFamily="34" charset="0"/>
              </a:rPr>
              <a:t> 9	SD	</a:t>
            </a:r>
            <a:r>
              <a:rPr lang="en-US" altLang="zh-CN" b="1" dirty="0">
                <a:solidFill>
                  <a:srgbClr val="ED7D31"/>
                </a:solidFill>
                <a:latin typeface="Arial" pitchFamily="34" charset="0"/>
              </a:rPr>
              <a:t>-16</a:t>
            </a:r>
            <a:r>
              <a:rPr lang="en-US" altLang="zh-CN" b="1" dirty="0">
                <a:solidFill>
                  <a:srgbClr val="000000"/>
                </a:solidFill>
                <a:latin typeface="Arial" pitchFamily="34" charset="0"/>
              </a:rPr>
              <a:t>(R1),F4 	</a:t>
            </a:r>
            <a:r>
              <a:rPr lang="en-US" altLang="zh-CN" b="1" dirty="0">
                <a:solidFill>
                  <a:srgbClr val="ED7D31"/>
                </a:solidFill>
                <a:latin typeface="Arial" pitchFamily="34" charset="0"/>
              </a:rPr>
              <a:t>;drop SUBI &amp; BNEZ</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Arial" pitchFamily="34" charset="0"/>
              </a:rPr>
              <a:t> 10	LD	</a:t>
            </a:r>
            <a:r>
              <a:rPr lang="en-US" altLang="zh-CN" b="1" dirty="0">
                <a:solidFill>
                  <a:srgbClr val="FF0000"/>
                </a:solidFill>
                <a:latin typeface="Arial" pitchFamily="34" charset="0"/>
              </a:rPr>
              <a:t>F0</a:t>
            </a:r>
            <a:r>
              <a:rPr lang="en-US" altLang="zh-CN" b="1" dirty="0">
                <a:solidFill>
                  <a:srgbClr val="000000"/>
                </a:solidFill>
                <a:latin typeface="Arial" pitchFamily="34" charset="0"/>
              </a:rPr>
              <a:t>,</a:t>
            </a:r>
            <a:r>
              <a:rPr lang="en-US" altLang="zh-CN" b="1" dirty="0">
                <a:solidFill>
                  <a:srgbClr val="ED7D31"/>
                </a:solidFill>
                <a:latin typeface="Arial" pitchFamily="34" charset="0"/>
              </a:rPr>
              <a:t>-24</a:t>
            </a:r>
            <a:r>
              <a:rPr lang="en-US" altLang="zh-CN" b="1" dirty="0">
                <a:solidFill>
                  <a:srgbClr val="000000"/>
                </a:solidFill>
                <a:latin typeface="Arial" pitchFamily="34" charset="0"/>
              </a:rPr>
              <a:t>(R1)</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Arial" pitchFamily="34" charset="0"/>
              </a:rPr>
              <a:t> 11	ADDD	</a:t>
            </a:r>
            <a:r>
              <a:rPr lang="en-US" altLang="zh-CN" b="1" dirty="0">
                <a:solidFill>
                  <a:srgbClr val="0070C0"/>
                </a:solidFill>
                <a:latin typeface="Arial" pitchFamily="34" charset="0"/>
              </a:rPr>
              <a:t>F4</a:t>
            </a:r>
            <a:r>
              <a:rPr lang="en-US" altLang="zh-CN" b="1" dirty="0">
                <a:solidFill>
                  <a:srgbClr val="000000"/>
                </a:solidFill>
                <a:latin typeface="Arial" pitchFamily="34" charset="0"/>
              </a:rPr>
              <a:t>,F0,F2</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Arial" pitchFamily="34" charset="0"/>
              </a:rPr>
              <a:t> 12	SD	</a:t>
            </a:r>
            <a:r>
              <a:rPr lang="en-US" altLang="zh-CN" b="1" dirty="0">
                <a:solidFill>
                  <a:srgbClr val="ED7D31"/>
                </a:solidFill>
                <a:latin typeface="Arial" pitchFamily="34" charset="0"/>
              </a:rPr>
              <a:t>-24</a:t>
            </a:r>
            <a:r>
              <a:rPr lang="en-US" altLang="zh-CN" b="1" dirty="0">
                <a:solidFill>
                  <a:srgbClr val="000000"/>
                </a:solidFill>
                <a:latin typeface="Arial" pitchFamily="34" charset="0"/>
              </a:rPr>
              <a:t>(R1),F4</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Arial" pitchFamily="34" charset="0"/>
              </a:rPr>
              <a:t> 13	SUBI	R1,R1,</a:t>
            </a:r>
            <a:r>
              <a:rPr lang="en-US" altLang="zh-CN" b="1" dirty="0">
                <a:solidFill>
                  <a:srgbClr val="ED7D31"/>
                </a:solidFill>
                <a:latin typeface="Arial" pitchFamily="34" charset="0"/>
              </a:rPr>
              <a:t>#32	;alter to 4*8</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Arial" pitchFamily="34" charset="0"/>
              </a:rPr>
              <a:t> 14	BNEZ	R1,LOOP</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1400" b="1" dirty="0">
                <a:solidFill>
                  <a:srgbClr val="000000"/>
                </a:solidFill>
                <a:latin typeface="Arial" pitchFamily="34" charset="0"/>
              </a:rPr>
              <a:t> </a:t>
            </a:r>
            <a:r>
              <a:rPr lang="en-US" altLang="zh-CN" b="1" dirty="0">
                <a:solidFill>
                  <a:srgbClr val="000000"/>
                </a:solidFill>
                <a:latin typeface="Arial" pitchFamily="34" charset="0"/>
              </a:rPr>
              <a:t>15	NOP</a:t>
            </a:r>
            <a:br>
              <a:rPr lang="en-US" altLang="zh-CN" b="1" dirty="0">
                <a:solidFill>
                  <a:srgbClr val="000000"/>
                </a:solidFill>
                <a:latin typeface="Arial" pitchFamily="34" charset="0"/>
              </a:rPr>
            </a:br>
            <a:endParaRPr lang="en-US" altLang="zh-CN" b="1" dirty="0">
              <a:solidFill>
                <a:srgbClr val="000000"/>
              </a:solidFill>
              <a:latin typeface="Arial" pitchFamily="34" charset="0"/>
            </a:endParaRP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2400" b="1" dirty="0">
                <a:solidFill>
                  <a:srgbClr val="0563C1"/>
                </a:solidFill>
                <a:latin typeface="Arial" pitchFamily="34" charset="0"/>
              </a:rPr>
              <a:t> </a:t>
            </a:r>
            <a:r>
              <a:rPr lang="zh-CN" altLang="zh-CN" sz="2400" b="1" dirty="0">
                <a:solidFill>
                  <a:srgbClr val="0563C1"/>
                </a:solidFill>
                <a:latin typeface="Arial" pitchFamily="34" charset="0"/>
              </a:rPr>
              <a:t>如何消除名相关?</a:t>
            </a:r>
          </a:p>
        </p:txBody>
      </p:sp>
      <p:sp>
        <p:nvSpPr>
          <p:cNvPr id="78852"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D2B00DD-16A1-4F55-BB39-14B8F6D7964E}"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78854"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80D38AC-904F-47B1-B471-F0BC8BC8EA5C}"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21</a:t>
            </a:fld>
            <a:endParaRPr lang="zh-CN" altLang="zh-CN" sz="1200">
              <a:solidFill>
                <a:srgbClr val="898989"/>
              </a:solidFill>
            </a:endParaRPr>
          </a:p>
        </p:txBody>
      </p:sp>
      <p:sp>
        <p:nvSpPr>
          <p:cNvPr id="2" name="标题 1"/>
          <p:cNvSpPr>
            <a:spLocks noGrp="1"/>
          </p:cNvSpPr>
          <p:nvPr>
            <p:ph type="title"/>
          </p:nvPr>
        </p:nvSpPr>
        <p:spPr/>
        <p:txBody>
          <a:bodyPr/>
          <a:lstStyle/>
          <a:p>
            <a:r>
              <a:rPr lang="zh-CN" altLang="zh-CN" dirty="0" smtClean="0"/>
              <a:t>下列是否有名相关</a:t>
            </a:r>
            <a:r>
              <a:rPr lang="en-US" altLang="zh-CN" dirty="0" smtClean="0"/>
              <a:t>?</a:t>
            </a:r>
            <a:endParaRPr lang="zh-CN" altLang="en-US" dirty="0"/>
          </a:p>
        </p:txBody>
      </p:sp>
    </p:spTree>
    <p:extLst>
      <p:ext uri="{BB962C8B-B14F-4D97-AF65-F5344CB8AC3E}">
        <p14:creationId xmlns:p14="http://schemas.microsoft.com/office/powerpoint/2010/main" val="2439998229"/>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ext Box 1"/>
          <p:cNvSpPr txBox="1">
            <a:spLocks noChangeArrowheads="1"/>
          </p:cNvSpPr>
          <p:nvPr/>
        </p:nvSpPr>
        <p:spPr bwMode="auto">
          <a:xfrm>
            <a:off x="465138" y="173038"/>
            <a:ext cx="8385175" cy="682625"/>
          </a:xfrm>
          <a:prstGeom prst="rect">
            <a:avLst/>
          </a:prstGeom>
          <a:noFill/>
          <a:ln w="9525">
            <a:noFill/>
            <a:round/>
            <a:headEnd/>
            <a:tailEnd/>
          </a:ln>
        </p:spPr>
        <p:txBody>
          <a:bodyPr lIns="90360" tIns="44280" rIns="90360" bIns="44280" anchor="ctr"/>
          <a:lstStyle/>
          <a:p>
            <a:pP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zh-CN" altLang="zh-CN" sz="4000">
              <a:solidFill>
                <a:srgbClr val="000000"/>
              </a:solidFill>
              <a:latin typeface="Calibri Light" pitchFamily="34" charset="0"/>
            </a:endParaRPr>
          </a:p>
        </p:txBody>
      </p:sp>
      <p:sp>
        <p:nvSpPr>
          <p:cNvPr id="228355"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DEA49188-6A8B-42D6-B8EC-EA6F99DF0FB2}"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28356"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28357"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BB992F1-9572-44EC-A77C-EEE5E5F04B38}"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210</a:t>
            </a:fld>
            <a:endParaRPr lang="zh-CN" altLang="zh-CN" sz="1200">
              <a:solidFill>
                <a:srgbClr val="898989"/>
              </a:solidFill>
            </a:endParaRPr>
          </a:p>
        </p:txBody>
      </p:sp>
      <p:sp>
        <p:nvSpPr>
          <p:cNvPr id="228358" name="标题 1"/>
          <p:cNvSpPr>
            <a:spLocks noGrp="1"/>
          </p:cNvSpPr>
          <p:nvPr>
            <p:ph type="title"/>
          </p:nvPr>
        </p:nvSpPr>
        <p:spPr/>
        <p:txBody>
          <a:bodyPr/>
          <a:lstStyle/>
          <a:p>
            <a:r>
              <a:rPr lang="en-US" altLang="zh-CN" dirty="0" smtClean="0"/>
              <a:t>04/24-Tomasulo</a:t>
            </a:r>
            <a:r>
              <a:rPr lang="zh-CN" altLang="zh-CN" dirty="0" smtClean="0"/>
              <a:t>小结</a:t>
            </a:r>
            <a:r>
              <a:rPr lang="en-US" altLang="zh-CN" dirty="0" smtClean="0"/>
              <a:t>    </a:t>
            </a:r>
            <a:r>
              <a:rPr lang="zh-CN" altLang="zh-CN" dirty="0" smtClean="0"/>
              <a:t>#1/</a:t>
            </a:r>
            <a:r>
              <a:rPr lang="en-US" altLang="zh-CN" dirty="0" smtClean="0"/>
              <a:t>3</a:t>
            </a:r>
            <a:endParaRPr lang="zh-CN" altLang="en-US" dirty="0" smtClean="0"/>
          </a:p>
        </p:txBody>
      </p:sp>
      <p:sp>
        <p:nvSpPr>
          <p:cNvPr id="228359" name="内容占位符 2"/>
          <p:cNvSpPr>
            <a:spLocks noGrp="1"/>
          </p:cNvSpPr>
          <p:nvPr>
            <p:ph idx="1"/>
          </p:nvPr>
        </p:nvSpPr>
        <p:spPr/>
        <p:txBody>
          <a:bodyPr>
            <a:normAutofit fontScale="70000" lnSpcReduction="20000"/>
          </a:bodyPr>
          <a:lstStyle/>
          <a:p>
            <a:r>
              <a:rPr lang="en-US" altLang="zh-CN" dirty="0" smtClean="0"/>
              <a:t>Reservations stations: </a:t>
            </a:r>
            <a:r>
              <a:rPr lang="zh-CN" altLang="zh-CN" dirty="0" smtClean="0"/>
              <a:t>寄存器重命名，缓冲源操作数</a:t>
            </a:r>
          </a:p>
          <a:p>
            <a:pPr lvl="1"/>
            <a:r>
              <a:rPr lang="zh-CN" altLang="zh-CN" dirty="0" smtClean="0"/>
              <a:t>避免寄存器成为瓶颈</a:t>
            </a:r>
          </a:p>
          <a:p>
            <a:pPr lvl="1"/>
            <a:r>
              <a:rPr lang="zh-CN" altLang="zh-CN" dirty="0" smtClean="0"/>
              <a:t>避免了</a:t>
            </a:r>
            <a:r>
              <a:rPr lang="en-US" altLang="zh-CN" dirty="0" smtClean="0"/>
              <a:t>Scoreboard</a:t>
            </a:r>
            <a:r>
              <a:rPr lang="zh-CN" altLang="zh-CN" dirty="0" smtClean="0"/>
              <a:t>中无法解决的</a:t>
            </a:r>
            <a:r>
              <a:rPr lang="en-US" altLang="zh-CN" dirty="0" smtClean="0"/>
              <a:t> WAR, WAW hazards</a:t>
            </a:r>
          </a:p>
          <a:p>
            <a:pPr lvl="1"/>
            <a:r>
              <a:rPr lang="zh-CN" altLang="zh-CN" dirty="0" smtClean="0"/>
              <a:t>允许硬件做循环展开</a:t>
            </a:r>
          </a:p>
          <a:p>
            <a:pPr lvl="1"/>
            <a:r>
              <a:rPr lang="zh-CN" altLang="zh-CN" dirty="0" smtClean="0"/>
              <a:t>不限于基本块</a:t>
            </a:r>
            <a:r>
              <a:rPr lang="en-US" altLang="zh-CN" dirty="0" smtClean="0"/>
              <a:t>(IU</a:t>
            </a:r>
            <a:r>
              <a:rPr lang="zh-CN" altLang="zh-CN" dirty="0" smtClean="0"/>
              <a:t>先行，解决控制相关</a:t>
            </a:r>
            <a:r>
              <a:rPr lang="en-US" altLang="zh-CN" dirty="0" smtClean="0"/>
              <a:t>)</a:t>
            </a:r>
          </a:p>
          <a:p>
            <a:r>
              <a:rPr lang="en-US" altLang="zh-CN" dirty="0"/>
              <a:t>Reorder Buffer:</a:t>
            </a:r>
          </a:p>
          <a:p>
            <a:pPr lvl="1"/>
            <a:r>
              <a:rPr lang="zh-CN" altLang="zh-CN" dirty="0"/>
              <a:t>提供了撤销指令运行的机制</a:t>
            </a:r>
          </a:p>
          <a:p>
            <a:pPr lvl="1"/>
            <a:r>
              <a:rPr lang="zh-CN" altLang="zh-CN" dirty="0"/>
              <a:t>指令以发射序存放在</a:t>
            </a:r>
            <a:r>
              <a:rPr lang="en-US" altLang="zh-CN" dirty="0"/>
              <a:t>ROB</a:t>
            </a:r>
            <a:r>
              <a:rPr lang="zh-CN" altLang="zh-CN" dirty="0"/>
              <a:t>中</a:t>
            </a:r>
          </a:p>
          <a:p>
            <a:pPr lvl="1"/>
            <a:r>
              <a:rPr lang="zh-CN" altLang="zh-CN" dirty="0"/>
              <a:t>指令顺序提交</a:t>
            </a:r>
          </a:p>
          <a:p>
            <a:r>
              <a:rPr lang="zh-CN" altLang="zh-CN" dirty="0" smtClean="0"/>
              <a:t>分支</a:t>
            </a:r>
            <a:r>
              <a:rPr lang="zh-CN" altLang="zh-CN" dirty="0"/>
              <a:t>预测对提高性能是非常重要的</a:t>
            </a:r>
          </a:p>
          <a:p>
            <a:pPr lvl="1"/>
            <a:r>
              <a:rPr lang="zh-CN" altLang="zh-CN" dirty="0"/>
              <a:t>推断执行</a:t>
            </a:r>
            <a:r>
              <a:rPr lang="en-US" altLang="zh-CN" dirty="0"/>
              <a:t>: </a:t>
            </a:r>
            <a:r>
              <a:rPr lang="zh-CN" altLang="zh-CN" dirty="0"/>
              <a:t>在控制相关还没有解决情况下，就开始执行</a:t>
            </a:r>
          </a:p>
          <a:p>
            <a:pPr lvl="1"/>
            <a:r>
              <a:rPr lang="zh-CN" altLang="zh-CN" dirty="0"/>
              <a:t>推断执行利用了</a:t>
            </a:r>
            <a:r>
              <a:rPr lang="en-US" altLang="zh-CN" dirty="0"/>
              <a:t>ROB</a:t>
            </a:r>
            <a:r>
              <a:rPr lang="zh-CN" altLang="zh-CN" dirty="0"/>
              <a:t>撤销指令执行的机制</a:t>
            </a:r>
            <a:endParaRPr lang="en-US" altLang="zh-CN" dirty="0"/>
          </a:p>
          <a:p>
            <a:pPr lvl="2"/>
            <a:r>
              <a:rPr lang="zh-CN" altLang="en-US" dirty="0"/>
              <a:t>处理预测错误时，撤销 推测执行的指令</a:t>
            </a:r>
            <a:endParaRPr lang="zh-CN" altLang="zh-CN" dirty="0"/>
          </a:p>
          <a:p>
            <a:pPr lvl="1"/>
            <a:r>
              <a:rPr lang="zh-CN" altLang="en-US" dirty="0" smtClean="0"/>
              <a:t>基于</a:t>
            </a:r>
            <a:r>
              <a:rPr lang="en-US" altLang="zh-CN" dirty="0" smtClean="0"/>
              <a:t>BHT</a:t>
            </a:r>
            <a:r>
              <a:rPr lang="zh-CN" altLang="en-US" dirty="0" smtClean="0"/>
              <a:t>的分支预测技术</a:t>
            </a:r>
            <a:endParaRPr lang="en-US" altLang="zh-CN" dirty="0" smtClean="0"/>
          </a:p>
          <a:p>
            <a:pPr lvl="1"/>
            <a:r>
              <a:rPr lang="zh-CN" altLang="en-US" dirty="0" smtClean="0"/>
              <a:t>基于</a:t>
            </a:r>
            <a:r>
              <a:rPr lang="en-US" altLang="zh-CN" dirty="0" smtClean="0"/>
              <a:t>BTB</a:t>
            </a:r>
            <a:r>
              <a:rPr lang="zh-CN" altLang="en-US" dirty="0" smtClean="0"/>
              <a:t>的分支预测技术</a:t>
            </a:r>
            <a:endParaRPr lang="en-US" altLang="zh-CN" dirty="0" smtClean="0"/>
          </a:p>
        </p:txBody>
      </p:sp>
    </p:spTree>
    <p:extLst>
      <p:ext uri="{BB962C8B-B14F-4D97-AF65-F5344CB8AC3E}">
        <p14:creationId xmlns:p14="http://schemas.microsoft.com/office/powerpoint/2010/main" val="230336655"/>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1"/>
          <p:cNvSpPr>
            <a:spLocks noGrp="1" noChangeArrowheads="1"/>
          </p:cNvSpPr>
          <p:nvPr>
            <p:ph type="title"/>
          </p:nvPr>
        </p:nvSpPr>
        <p:spPr/>
        <p:txBody>
          <a:bodyPr/>
          <a:lstStyle/>
          <a:p>
            <a:r>
              <a:rPr lang="en-US" altLang="zh-CN" dirty="0" smtClean="0"/>
              <a:t>04/24-Tomasulo</a:t>
            </a:r>
            <a:r>
              <a:rPr lang="zh-CN" altLang="en-US" dirty="0" smtClean="0"/>
              <a:t>小结     </a:t>
            </a:r>
            <a:r>
              <a:rPr lang="en-US" altLang="zh-CN" dirty="0" smtClean="0"/>
              <a:t>#2/3</a:t>
            </a:r>
          </a:p>
        </p:txBody>
      </p:sp>
      <p:sp>
        <p:nvSpPr>
          <p:cNvPr id="227331" name="Rectangle 2"/>
          <p:cNvSpPr>
            <a:spLocks noGrp="1" noChangeArrowheads="1"/>
          </p:cNvSpPr>
          <p:nvPr>
            <p:ph type="body" idx="1"/>
          </p:nvPr>
        </p:nvSpPr>
        <p:spPr/>
        <p:txBody>
          <a:bodyPr>
            <a:normAutofit fontScale="85000" lnSpcReduction="20000"/>
          </a:bodyPr>
          <a:lstStyle/>
          <a:p>
            <a:r>
              <a:rPr lang="zh-CN" altLang="zh-CN" dirty="0" smtClean="0"/>
              <a:t>贡献</a:t>
            </a:r>
          </a:p>
          <a:p>
            <a:pPr lvl="1"/>
            <a:r>
              <a:rPr lang="en-US" altLang="zh-CN" dirty="0" smtClean="0"/>
              <a:t>Dynamic scheduling</a:t>
            </a:r>
          </a:p>
          <a:p>
            <a:pPr lvl="1"/>
            <a:r>
              <a:rPr lang="en-US" altLang="zh-CN" dirty="0" smtClean="0"/>
              <a:t>Register renaming</a:t>
            </a:r>
          </a:p>
          <a:p>
            <a:pPr lvl="1"/>
            <a:r>
              <a:rPr lang="en-US" altLang="zh-CN" dirty="0" smtClean="0"/>
              <a:t>Load/store disambiguation</a:t>
            </a:r>
          </a:p>
          <a:p>
            <a:r>
              <a:rPr lang="en-US" altLang="zh-CN" dirty="0" smtClean="0"/>
              <a:t>360/91 </a:t>
            </a:r>
            <a:r>
              <a:rPr lang="zh-CN" altLang="zh-CN" dirty="0" smtClean="0"/>
              <a:t>后</a:t>
            </a:r>
            <a:r>
              <a:rPr lang="en-US" altLang="zh-CN" dirty="0" smtClean="0"/>
              <a:t> Pentium II; PowerPC 604; MIPS R10000; HP-PA 8000; Alpha 21264</a:t>
            </a:r>
            <a:r>
              <a:rPr lang="zh-CN" altLang="zh-CN" dirty="0" smtClean="0"/>
              <a:t>使用这种技术</a:t>
            </a:r>
          </a:p>
          <a:p>
            <a:r>
              <a:rPr lang="zh-CN" altLang="zh-CN" dirty="0" smtClean="0"/>
              <a:t>不足之处：</a:t>
            </a:r>
          </a:p>
          <a:p>
            <a:pPr lvl="1"/>
            <a:r>
              <a:rPr lang="en-US" altLang="zh-CN" dirty="0" smtClean="0"/>
              <a:t>Too many value copy  operations</a:t>
            </a:r>
          </a:p>
          <a:p>
            <a:pPr lvl="2"/>
            <a:r>
              <a:rPr lang="en-US" altLang="zh-CN" dirty="0" smtClean="0"/>
              <a:t>Register File →</a:t>
            </a:r>
            <a:r>
              <a:rPr lang="en-US" altLang="zh-CN" dirty="0" err="1" smtClean="0"/>
              <a:t>RS→ROB→Register</a:t>
            </a:r>
            <a:r>
              <a:rPr lang="en-US" altLang="zh-CN" dirty="0" smtClean="0"/>
              <a:t> File</a:t>
            </a:r>
          </a:p>
          <a:p>
            <a:pPr lvl="1"/>
            <a:r>
              <a:rPr lang="en-US" altLang="zh-CN" dirty="0" smtClean="0"/>
              <a:t>Too many </a:t>
            </a:r>
            <a:r>
              <a:rPr lang="en-US" altLang="zh-CN" dirty="0" err="1" smtClean="0"/>
              <a:t>muxes</a:t>
            </a:r>
            <a:r>
              <a:rPr lang="en-US" altLang="zh-CN" dirty="0" smtClean="0"/>
              <a:t>/busses (CDB)</a:t>
            </a:r>
          </a:p>
          <a:p>
            <a:pPr lvl="2"/>
            <a:r>
              <a:rPr lang="en-US" altLang="zh-CN" dirty="0" smtClean="0"/>
              <a:t>Values are from everywhere to everywhere else!</a:t>
            </a:r>
          </a:p>
          <a:p>
            <a:pPr lvl="1"/>
            <a:r>
              <a:rPr lang="en-US" altLang="zh-CN" dirty="0" smtClean="0"/>
              <a:t>Reservation Stations mix values(data) and tags (control)</a:t>
            </a:r>
          </a:p>
          <a:p>
            <a:pPr lvl="2"/>
            <a:r>
              <a:rPr lang="en-US" altLang="zh-CN" dirty="0" smtClean="0"/>
              <a:t>Slow down max clock frequency </a:t>
            </a:r>
          </a:p>
          <a:p>
            <a:endParaRPr lang="en-US" altLang="zh-CN" dirty="0" smtClean="0"/>
          </a:p>
        </p:txBody>
      </p:sp>
    </p:spTree>
    <p:extLst>
      <p:ext uri="{BB962C8B-B14F-4D97-AF65-F5344CB8AC3E}">
        <p14:creationId xmlns:p14="http://schemas.microsoft.com/office/powerpoint/2010/main" val="83837849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04/24-Tomasulo</a:t>
            </a:r>
            <a:r>
              <a:rPr lang="zh-CN" altLang="en-US" dirty="0" smtClean="0"/>
              <a:t>小结     </a:t>
            </a:r>
            <a:r>
              <a:rPr lang="en-US" altLang="zh-CN" dirty="0" smtClean="0"/>
              <a:t>#3/3</a:t>
            </a:r>
            <a:endParaRPr lang="zh-CN" altLang="en-US" dirty="0"/>
          </a:p>
        </p:txBody>
      </p:sp>
      <p:sp>
        <p:nvSpPr>
          <p:cNvPr id="3" name="内容占位符 2"/>
          <p:cNvSpPr>
            <a:spLocks noGrp="1"/>
          </p:cNvSpPr>
          <p:nvPr>
            <p:ph idx="1"/>
          </p:nvPr>
        </p:nvSpPr>
        <p:spPr/>
        <p:txBody>
          <a:bodyPr>
            <a:normAutofit fontScale="92500" lnSpcReduction="20000"/>
          </a:bodyPr>
          <a:lstStyle/>
          <a:p>
            <a:r>
              <a:rPr lang="zh-CN" altLang="en-US" dirty="0" smtClean="0"/>
              <a:t>存储器访问的冲突消解</a:t>
            </a:r>
            <a:endParaRPr lang="en-US" altLang="zh-CN" dirty="0" smtClean="0"/>
          </a:p>
          <a:p>
            <a:pPr lvl="1"/>
            <a:r>
              <a:rPr lang="zh-CN" altLang="en-US" dirty="0" smtClean="0"/>
              <a:t>非投机方式的冲突消解</a:t>
            </a:r>
            <a:endParaRPr lang="en-US" altLang="zh-CN" dirty="0" smtClean="0"/>
          </a:p>
          <a:p>
            <a:pPr lvl="2"/>
            <a:r>
              <a:rPr lang="en-US" altLang="zh-CN" dirty="0" smtClean="0"/>
              <a:t>Total</a:t>
            </a:r>
            <a:r>
              <a:rPr lang="zh-CN" altLang="en-US" dirty="0" smtClean="0"/>
              <a:t> </a:t>
            </a:r>
            <a:r>
              <a:rPr lang="en-US" altLang="zh-CN" dirty="0" smtClean="0"/>
              <a:t>Ordering</a:t>
            </a:r>
          </a:p>
          <a:p>
            <a:pPr lvl="2"/>
            <a:r>
              <a:rPr lang="en-US" altLang="zh-CN" dirty="0" smtClean="0"/>
              <a:t>Partial Ordering</a:t>
            </a:r>
          </a:p>
          <a:p>
            <a:pPr lvl="3"/>
            <a:r>
              <a:rPr lang="en-US" altLang="zh-CN" dirty="0" smtClean="0"/>
              <a:t>Load</a:t>
            </a:r>
            <a:r>
              <a:rPr lang="zh-CN" altLang="en-US" dirty="0" smtClean="0"/>
              <a:t>指令前的</a:t>
            </a:r>
            <a:r>
              <a:rPr lang="en-US" altLang="zh-CN" dirty="0" smtClean="0"/>
              <a:t>store</a:t>
            </a:r>
            <a:r>
              <a:rPr lang="zh-CN" altLang="en-US" dirty="0" smtClean="0"/>
              <a:t>指令已经完成了地址计算，有可能乱</a:t>
            </a:r>
            <a:r>
              <a:rPr lang="zh-CN" altLang="en-US" dirty="0"/>
              <a:t>序执行存储器</a:t>
            </a:r>
            <a:r>
              <a:rPr lang="en-US" altLang="zh-CN" dirty="0"/>
              <a:t>load</a:t>
            </a:r>
            <a:r>
              <a:rPr lang="zh-CN" altLang="en-US" dirty="0"/>
              <a:t>操作</a:t>
            </a:r>
            <a:endParaRPr lang="en-US" altLang="zh-CN" dirty="0" smtClean="0"/>
          </a:p>
          <a:p>
            <a:pPr lvl="2"/>
            <a:r>
              <a:rPr lang="en-US" altLang="zh-CN" dirty="0" smtClean="0"/>
              <a:t>Load Ordering, Store Ordering</a:t>
            </a:r>
          </a:p>
          <a:p>
            <a:pPr lvl="3"/>
            <a:r>
              <a:rPr lang="en-US" altLang="zh-CN" dirty="0" smtClean="0"/>
              <a:t>Load</a:t>
            </a:r>
            <a:r>
              <a:rPr lang="zh-CN" altLang="en-US" dirty="0" smtClean="0"/>
              <a:t>指令前的存储器访问指令已经完成了地址计算，</a:t>
            </a:r>
            <a:r>
              <a:rPr lang="en-US" altLang="zh-CN" dirty="0" smtClean="0"/>
              <a:t>load</a:t>
            </a:r>
            <a:r>
              <a:rPr lang="zh-CN" altLang="en-US" dirty="0" smtClean="0"/>
              <a:t>队头的</a:t>
            </a:r>
            <a:r>
              <a:rPr lang="en-US" altLang="zh-CN" dirty="0" smtClean="0"/>
              <a:t>load</a:t>
            </a:r>
            <a:r>
              <a:rPr lang="zh-CN" altLang="en-US" dirty="0" smtClean="0"/>
              <a:t>操作有可能在</a:t>
            </a:r>
            <a:r>
              <a:rPr lang="en-US" altLang="zh-CN" dirty="0" smtClean="0"/>
              <a:t>store</a:t>
            </a:r>
            <a:r>
              <a:rPr lang="zh-CN" altLang="en-US" dirty="0" smtClean="0"/>
              <a:t>指令之前执行访存操作。</a:t>
            </a:r>
            <a:endParaRPr lang="en-US" altLang="zh-CN" dirty="0" smtClean="0"/>
          </a:p>
          <a:p>
            <a:pPr lvl="1"/>
            <a:r>
              <a:rPr lang="zh-CN" altLang="en-US" dirty="0" smtClean="0"/>
              <a:t>投机方式的执行</a:t>
            </a:r>
            <a:endParaRPr lang="en-US" altLang="zh-CN" dirty="0" smtClean="0"/>
          </a:p>
          <a:p>
            <a:pPr lvl="2"/>
            <a:r>
              <a:rPr lang="en-US" altLang="zh-CN" dirty="0" smtClean="0"/>
              <a:t>Store Ordering</a:t>
            </a:r>
          </a:p>
          <a:p>
            <a:pPr lvl="2"/>
            <a:r>
              <a:rPr lang="zh-CN" altLang="en-US" dirty="0" smtClean="0"/>
              <a:t>假设</a:t>
            </a:r>
            <a:r>
              <a:rPr lang="en-US" altLang="zh-CN" dirty="0" smtClean="0"/>
              <a:t>Load</a:t>
            </a:r>
            <a:r>
              <a:rPr lang="zh-CN" altLang="en-US" dirty="0" smtClean="0"/>
              <a:t>操作与之前未计算出有效地址的</a:t>
            </a:r>
            <a:r>
              <a:rPr lang="en-US" altLang="zh-CN" dirty="0" smtClean="0"/>
              <a:t>store</a:t>
            </a:r>
            <a:r>
              <a:rPr lang="zh-CN" altLang="en-US" dirty="0" smtClean="0"/>
              <a:t>操作无关。</a:t>
            </a:r>
          </a:p>
          <a:p>
            <a:r>
              <a:rPr lang="zh-CN" altLang="en-US" dirty="0" smtClean="0"/>
              <a:t>问题：给出四种访问方式挖掘并行性的能力排序。</a:t>
            </a:r>
            <a:endParaRPr lang="zh-CN" altLang="en-US" dirty="0"/>
          </a:p>
        </p:txBody>
      </p:sp>
    </p:spTree>
    <p:extLst>
      <p:ext uri="{BB962C8B-B14F-4D97-AF65-F5344CB8AC3E}">
        <p14:creationId xmlns:p14="http://schemas.microsoft.com/office/powerpoint/2010/main" val="429098825"/>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标题 3"/>
          <p:cNvSpPr>
            <a:spLocks noGrp="1"/>
          </p:cNvSpPr>
          <p:nvPr>
            <p:ph type="title"/>
          </p:nvPr>
        </p:nvSpPr>
        <p:spPr/>
        <p:txBody>
          <a:bodyPr/>
          <a:lstStyle/>
          <a:p>
            <a:r>
              <a:rPr lang="en-US" altLang="zh-CN" smtClean="0"/>
              <a:t>Memory Disambiguation                                   </a:t>
            </a:r>
            <a:endParaRPr lang="zh-CN" altLang="en-US" dirty="0" smtClean="0"/>
          </a:p>
        </p:txBody>
      </p:sp>
      <p:sp>
        <p:nvSpPr>
          <p:cNvPr id="220163" name="内容占位符 4"/>
          <p:cNvSpPr>
            <a:spLocks noGrp="1"/>
          </p:cNvSpPr>
          <p:nvPr>
            <p:ph idx="1"/>
          </p:nvPr>
        </p:nvSpPr>
        <p:spPr>
          <a:xfrm>
            <a:off x="457199" y="5521795"/>
            <a:ext cx="8229600" cy="823865"/>
          </a:xfrm>
        </p:spPr>
        <p:txBody>
          <a:bodyPr>
            <a:normAutofit fontScale="77500" lnSpcReduction="20000"/>
          </a:bodyPr>
          <a:lstStyle/>
          <a:p>
            <a:r>
              <a:rPr lang="zh-CN" altLang="en-US" dirty="0" smtClean="0"/>
              <a:t>非投机方式的基本原则：当前存储器指令之前的</a:t>
            </a:r>
            <a:r>
              <a:rPr lang="en-US" altLang="zh-CN" dirty="0" smtClean="0"/>
              <a:t>store</a:t>
            </a:r>
            <a:r>
              <a:rPr lang="zh-CN" altLang="en-US" dirty="0" smtClean="0"/>
              <a:t>指令计算存储器地址后，才能执行当前的存储器操作</a:t>
            </a:r>
            <a:endParaRPr lang="en-US" altLang="zh-CN" dirty="0" smtClean="0"/>
          </a:p>
          <a:p>
            <a:endParaRPr lang="zh-CN" altLang="en-US" dirty="0" smtClean="0"/>
          </a:p>
        </p:txBody>
      </p:sp>
      <p:pic>
        <p:nvPicPr>
          <p:cNvPr id="220166" name="图片 7"/>
          <p:cNvPicPr>
            <a:picLocks noChangeAspect="1"/>
          </p:cNvPicPr>
          <p:nvPr/>
        </p:nvPicPr>
        <p:blipFill>
          <a:blip r:embed="rId2"/>
          <a:srcRect/>
          <a:stretch>
            <a:fillRect/>
          </a:stretch>
        </p:blipFill>
        <p:spPr bwMode="auto">
          <a:xfrm>
            <a:off x="316434" y="932506"/>
            <a:ext cx="8720137" cy="4567237"/>
          </a:xfrm>
          <a:prstGeom prst="rect">
            <a:avLst/>
          </a:prstGeom>
          <a:noFill/>
          <a:ln w="9525">
            <a:noFill/>
            <a:miter lim="800000"/>
            <a:headEnd/>
            <a:tailEnd/>
          </a:ln>
        </p:spPr>
      </p:pic>
    </p:spTree>
    <p:extLst>
      <p:ext uri="{BB962C8B-B14F-4D97-AF65-F5344CB8AC3E}">
        <p14:creationId xmlns:p14="http://schemas.microsoft.com/office/powerpoint/2010/main" val="2956281721"/>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标题 1"/>
          <p:cNvSpPr>
            <a:spLocks noGrp="1"/>
          </p:cNvSpPr>
          <p:nvPr>
            <p:ph type="title"/>
          </p:nvPr>
        </p:nvSpPr>
        <p:spPr/>
        <p:txBody>
          <a:bodyPr>
            <a:normAutofit/>
          </a:bodyPr>
          <a:lstStyle/>
          <a:p>
            <a:r>
              <a:rPr lang="en-US" altLang="zh-CN" sz="3600" smtClean="0"/>
              <a:t>Load Ordering. Store Ordering</a:t>
            </a:r>
            <a:endParaRPr lang="zh-CN" altLang="en-US" sz="3600" smtClean="0"/>
          </a:p>
        </p:txBody>
      </p:sp>
      <p:sp>
        <p:nvSpPr>
          <p:cNvPr id="221187" name="内容占位符 4"/>
          <p:cNvSpPr>
            <a:spLocks noGrp="1"/>
          </p:cNvSpPr>
          <p:nvPr>
            <p:ph idx="4294967295"/>
          </p:nvPr>
        </p:nvSpPr>
        <p:spPr>
          <a:xfrm>
            <a:off x="461553" y="5042081"/>
            <a:ext cx="8551817" cy="1439863"/>
          </a:xfrm>
        </p:spPr>
        <p:txBody>
          <a:bodyPr/>
          <a:lstStyle/>
          <a:p>
            <a:pPr marL="0" indent="0">
              <a:buFont typeface="Arial" panose="020B0604020202020204" pitchFamily="34" charset="0"/>
              <a:buNone/>
            </a:pPr>
            <a:r>
              <a:rPr lang="en-US" altLang="zh-CN" sz="1400" b="1" dirty="0" smtClean="0">
                <a:solidFill>
                  <a:srgbClr val="FF0000"/>
                </a:solidFill>
              </a:rPr>
              <a:t>Load queue</a:t>
            </a:r>
            <a:r>
              <a:rPr lang="en-US" altLang="zh-CN" sz="1400" dirty="0" smtClean="0">
                <a:solidFill>
                  <a:schemeClr val="tx1"/>
                </a:solidFill>
              </a:rPr>
              <a:t>: </a:t>
            </a:r>
            <a:r>
              <a:rPr lang="zh-CN" altLang="en-US" sz="1400" dirty="0" smtClean="0">
                <a:solidFill>
                  <a:schemeClr val="tx1"/>
                </a:solidFill>
              </a:rPr>
              <a:t>以程序序存储</a:t>
            </a:r>
            <a:r>
              <a:rPr lang="en-US" altLang="zh-CN" sz="1400" dirty="0" smtClean="0">
                <a:solidFill>
                  <a:schemeClr val="tx1"/>
                </a:solidFill>
              </a:rPr>
              <a:t>load</a:t>
            </a:r>
            <a:r>
              <a:rPr lang="zh-CN" altLang="en-US" sz="1400" dirty="0" smtClean="0">
                <a:solidFill>
                  <a:schemeClr val="tx1"/>
                </a:solidFill>
              </a:rPr>
              <a:t>指令，按照</a:t>
            </a:r>
            <a:r>
              <a:rPr lang="en-US" altLang="zh-CN" sz="1400" dirty="0" smtClean="0">
                <a:solidFill>
                  <a:schemeClr val="tx1"/>
                </a:solidFill>
              </a:rPr>
              <a:t>FIFO</a:t>
            </a:r>
            <a:r>
              <a:rPr lang="zh-CN" altLang="en-US" sz="1400" dirty="0" smtClean="0">
                <a:solidFill>
                  <a:schemeClr val="tx1"/>
                </a:solidFill>
              </a:rPr>
              <a:t>方式流出</a:t>
            </a:r>
            <a:endParaRPr lang="en-US" altLang="zh-CN" sz="1400" dirty="0" smtClean="0">
              <a:solidFill>
                <a:schemeClr val="tx1"/>
              </a:solidFill>
            </a:endParaRPr>
          </a:p>
          <a:p>
            <a:pPr marL="0" indent="0">
              <a:buFont typeface="Arial" panose="020B0604020202020204" pitchFamily="34" charset="0"/>
              <a:buNone/>
            </a:pPr>
            <a:r>
              <a:rPr lang="en-US" altLang="zh-CN" sz="1400" b="1" dirty="0" smtClean="0">
                <a:solidFill>
                  <a:srgbClr val="FF0000"/>
                </a:solidFill>
              </a:rPr>
              <a:t>Address generation</a:t>
            </a:r>
            <a:r>
              <a:rPr lang="en-US" altLang="zh-CN" sz="1400" dirty="0" smtClean="0">
                <a:solidFill>
                  <a:schemeClr val="tx1"/>
                </a:solidFill>
              </a:rPr>
              <a:t>: </a:t>
            </a:r>
            <a:r>
              <a:rPr lang="zh-CN" altLang="en-US" sz="1400" dirty="0" smtClean="0">
                <a:solidFill>
                  <a:schemeClr val="tx1"/>
                </a:solidFill>
              </a:rPr>
              <a:t>生成存储器访问有效地址</a:t>
            </a:r>
            <a:endParaRPr lang="en-US" altLang="zh-CN" sz="1400" dirty="0" smtClean="0">
              <a:solidFill>
                <a:schemeClr val="tx1"/>
              </a:solidFill>
            </a:endParaRPr>
          </a:p>
          <a:p>
            <a:pPr marL="0" indent="0">
              <a:buFont typeface="Arial" panose="020B0604020202020204" pitchFamily="34" charset="0"/>
              <a:buNone/>
            </a:pPr>
            <a:r>
              <a:rPr lang="en-US" altLang="zh-CN" sz="1400" b="1" dirty="0" smtClean="0">
                <a:solidFill>
                  <a:srgbClr val="FF0000"/>
                </a:solidFill>
              </a:rPr>
              <a:t>Store  queue</a:t>
            </a:r>
            <a:r>
              <a:rPr lang="en-US" altLang="zh-CN" sz="1400" dirty="0" smtClean="0">
                <a:solidFill>
                  <a:schemeClr val="tx1"/>
                </a:solidFill>
              </a:rPr>
              <a:t>:  </a:t>
            </a:r>
            <a:r>
              <a:rPr lang="zh-CN" altLang="en-US" sz="1400" dirty="0" smtClean="0">
                <a:solidFill>
                  <a:schemeClr val="tx1"/>
                </a:solidFill>
              </a:rPr>
              <a:t>以程序序存储</a:t>
            </a:r>
            <a:r>
              <a:rPr lang="en-US" altLang="zh-CN" sz="1400" dirty="0" smtClean="0">
                <a:solidFill>
                  <a:schemeClr val="tx1"/>
                </a:solidFill>
              </a:rPr>
              <a:t>store</a:t>
            </a:r>
            <a:r>
              <a:rPr lang="zh-CN" altLang="en-US" sz="1400" dirty="0" smtClean="0">
                <a:solidFill>
                  <a:schemeClr val="tx1"/>
                </a:solidFill>
              </a:rPr>
              <a:t>指令，按照</a:t>
            </a:r>
            <a:r>
              <a:rPr lang="en-US" altLang="zh-CN" sz="1400" dirty="0" smtClean="0">
                <a:solidFill>
                  <a:schemeClr val="tx1"/>
                </a:solidFill>
              </a:rPr>
              <a:t>FIFO</a:t>
            </a:r>
            <a:r>
              <a:rPr lang="zh-CN" altLang="en-US" sz="1400" dirty="0" smtClean="0">
                <a:solidFill>
                  <a:schemeClr val="tx1"/>
                </a:solidFill>
              </a:rPr>
              <a:t>方式流出</a:t>
            </a:r>
            <a:endParaRPr lang="en-US" altLang="zh-CN" sz="1400" dirty="0" smtClean="0">
              <a:solidFill>
                <a:schemeClr val="tx1"/>
              </a:solidFill>
            </a:endParaRPr>
          </a:p>
          <a:p>
            <a:pPr marL="0" indent="0">
              <a:buFont typeface="Arial" panose="020B0604020202020204" pitchFamily="34" charset="0"/>
              <a:buNone/>
            </a:pPr>
            <a:r>
              <a:rPr lang="en-US" altLang="zh-CN" sz="1400" b="1" dirty="0" smtClean="0">
                <a:solidFill>
                  <a:srgbClr val="FF0000"/>
                </a:solidFill>
              </a:rPr>
              <a:t>Store buffer</a:t>
            </a:r>
            <a:r>
              <a:rPr lang="en-US" altLang="zh-CN" sz="1400" dirty="0" smtClean="0">
                <a:solidFill>
                  <a:schemeClr val="tx1"/>
                </a:solidFill>
              </a:rPr>
              <a:t>: </a:t>
            </a:r>
            <a:r>
              <a:rPr lang="zh-CN" altLang="en-US" sz="1400" dirty="0" smtClean="0">
                <a:solidFill>
                  <a:schemeClr val="tx1"/>
                </a:solidFill>
              </a:rPr>
              <a:t>以程序序保留</a:t>
            </a:r>
            <a:r>
              <a:rPr lang="en-US" altLang="zh-CN" sz="1400" dirty="0" smtClean="0">
                <a:solidFill>
                  <a:schemeClr val="tx1"/>
                </a:solidFill>
              </a:rPr>
              <a:t>store</a:t>
            </a:r>
            <a:r>
              <a:rPr lang="zh-CN" altLang="en-US" sz="1400" dirty="0" smtClean="0">
                <a:solidFill>
                  <a:schemeClr val="tx1"/>
                </a:solidFill>
              </a:rPr>
              <a:t>操作（有效地址，值），一直到其成为最早的</a:t>
            </a:r>
            <a:r>
              <a:rPr lang="en-US" altLang="zh-CN" sz="1400" dirty="0" smtClean="0">
                <a:solidFill>
                  <a:schemeClr val="tx1"/>
                </a:solidFill>
              </a:rPr>
              <a:t>store</a:t>
            </a:r>
            <a:r>
              <a:rPr lang="zh-CN" altLang="en-US" sz="1400" dirty="0" smtClean="0">
                <a:solidFill>
                  <a:schemeClr val="tx1"/>
                </a:solidFill>
              </a:rPr>
              <a:t>操作，才实际更新存储器</a:t>
            </a:r>
          </a:p>
          <a:p>
            <a:pPr marL="0" indent="0">
              <a:buFont typeface="Arial" panose="020B0604020202020204" pitchFamily="34" charset="0"/>
              <a:buNone/>
            </a:pPr>
            <a:endParaRPr lang="zh-CN" altLang="en-US" sz="1400" dirty="0" smtClean="0"/>
          </a:p>
        </p:txBody>
      </p:sp>
      <p:pic>
        <p:nvPicPr>
          <p:cNvPr id="221190" name="图片 5"/>
          <p:cNvPicPr>
            <a:picLocks noChangeAspect="1"/>
          </p:cNvPicPr>
          <p:nvPr/>
        </p:nvPicPr>
        <p:blipFill>
          <a:blip r:embed="rId3"/>
          <a:srcRect/>
          <a:stretch>
            <a:fillRect/>
          </a:stretch>
        </p:blipFill>
        <p:spPr bwMode="auto">
          <a:xfrm>
            <a:off x="914400" y="1023540"/>
            <a:ext cx="6911975" cy="3897312"/>
          </a:xfrm>
          <a:prstGeom prst="rect">
            <a:avLst/>
          </a:prstGeom>
          <a:noFill/>
          <a:ln w="9525">
            <a:noFill/>
            <a:miter lim="800000"/>
            <a:headEnd/>
            <a:tailEnd/>
          </a:ln>
        </p:spPr>
      </p:pic>
    </p:spTree>
    <p:extLst>
      <p:ext uri="{BB962C8B-B14F-4D97-AF65-F5344CB8AC3E}">
        <p14:creationId xmlns:p14="http://schemas.microsoft.com/office/powerpoint/2010/main" val="1784842309"/>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116632"/>
            <a:ext cx="8280920" cy="544513"/>
          </a:xfrm>
        </p:spPr>
        <p:txBody>
          <a:bodyPr>
            <a:normAutofit fontScale="90000"/>
          </a:bodyPr>
          <a:lstStyle/>
          <a:p>
            <a:r>
              <a:rPr lang="en-US" altLang="zh-CN" smtClean="0"/>
              <a:t>Store </a:t>
            </a:r>
            <a:r>
              <a:rPr lang="zh-CN" altLang="en-US" smtClean="0"/>
              <a:t>操作</a:t>
            </a:r>
            <a:endParaRPr lang="zh-CN" altLang="en-US" dirty="0"/>
          </a:p>
        </p:txBody>
      </p:sp>
      <p:sp>
        <p:nvSpPr>
          <p:cNvPr id="3" name="内容占位符 2"/>
          <p:cNvSpPr>
            <a:spLocks noGrp="1"/>
          </p:cNvSpPr>
          <p:nvPr>
            <p:ph idx="1"/>
          </p:nvPr>
        </p:nvSpPr>
        <p:spPr>
          <a:xfrm>
            <a:off x="322216" y="4941168"/>
            <a:ext cx="8821783" cy="1296144"/>
          </a:xfrm>
        </p:spPr>
        <p:txBody>
          <a:bodyPr>
            <a:normAutofit fontScale="92500" lnSpcReduction="10000"/>
          </a:bodyPr>
          <a:lstStyle/>
          <a:p>
            <a:r>
              <a:rPr lang="zh-CN" altLang="en-US" sz="2000" dirty="0" smtClean="0"/>
              <a:t>处于</a:t>
            </a:r>
            <a:r>
              <a:rPr lang="en-US" altLang="zh-CN" sz="2000" dirty="0" smtClean="0"/>
              <a:t>Store</a:t>
            </a:r>
            <a:r>
              <a:rPr lang="zh-CN" altLang="en-US" sz="2000" dirty="0" smtClean="0"/>
              <a:t>队列对头，并且计算地址的操作数准备好，就向前流动，在</a:t>
            </a:r>
            <a:r>
              <a:rPr lang="en-US" altLang="zh-CN" sz="2000" dirty="0" smtClean="0"/>
              <a:t>Address Generation</a:t>
            </a:r>
            <a:r>
              <a:rPr lang="zh-CN" altLang="en-US" sz="2000" dirty="0" smtClean="0"/>
              <a:t>阶段计算地址</a:t>
            </a:r>
            <a:endParaRPr lang="en-US" altLang="zh-CN" sz="2000" dirty="0" smtClean="0"/>
          </a:p>
          <a:p>
            <a:r>
              <a:rPr lang="zh-CN" altLang="en-US" sz="2000" dirty="0" smtClean="0"/>
              <a:t>若要存储的数据准备好，则读该数据，若未准备好，则流水线停顿</a:t>
            </a:r>
            <a:endParaRPr lang="en-US" altLang="zh-CN" sz="2000" dirty="0" smtClean="0"/>
          </a:p>
          <a:p>
            <a:r>
              <a:rPr lang="en-US" altLang="zh-CN" sz="2000" dirty="0" smtClean="0"/>
              <a:t>Disambiguation</a:t>
            </a:r>
            <a:r>
              <a:rPr lang="zh-CN" altLang="en-US" sz="2000" dirty="0" smtClean="0"/>
              <a:t>阶段：</a:t>
            </a:r>
            <a:r>
              <a:rPr lang="en-US" altLang="zh-CN" sz="2000" dirty="0" err="1" smtClean="0"/>
              <a:t>StoreBuffer</a:t>
            </a:r>
            <a:r>
              <a:rPr lang="zh-CN" altLang="en-US" sz="2000" dirty="0" smtClean="0"/>
              <a:t>中按程序序，执行最先的</a:t>
            </a:r>
            <a:r>
              <a:rPr lang="en-US" altLang="zh-CN" sz="2000" dirty="0" smtClean="0"/>
              <a:t>Store</a:t>
            </a:r>
            <a:r>
              <a:rPr lang="zh-CN" altLang="en-US" sz="2000" dirty="0" smtClean="0"/>
              <a:t>操作</a:t>
            </a:r>
            <a:endParaRPr lang="zh-CN" altLang="en-US" sz="2000" dirty="0"/>
          </a:p>
        </p:txBody>
      </p:sp>
      <p:pic>
        <p:nvPicPr>
          <p:cNvPr id="6" name="图片 5"/>
          <p:cNvPicPr>
            <a:picLocks noChangeAspect="1"/>
          </p:cNvPicPr>
          <p:nvPr/>
        </p:nvPicPr>
        <p:blipFill>
          <a:blip r:embed="rId2"/>
          <a:srcRect/>
          <a:stretch>
            <a:fillRect/>
          </a:stretch>
        </p:blipFill>
        <p:spPr bwMode="auto">
          <a:xfrm>
            <a:off x="888048" y="979306"/>
            <a:ext cx="6911975" cy="3897312"/>
          </a:xfrm>
          <a:prstGeom prst="rect">
            <a:avLst/>
          </a:prstGeom>
          <a:noFill/>
          <a:ln w="9525">
            <a:noFill/>
            <a:miter lim="800000"/>
            <a:headEnd/>
            <a:tailEnd/>
          </a:ln>
        </p:spPr>
      </p:pic>
    </p:spTree>
    <p:extLst>
      <p:ext uri="{BB962C8B-B14F-4D97-AF65-F5344CB8AC3E}">
        <p14:creationId xmlns:p14="http://schemas.microsoft.com/office/powerpoint/2010/main" val="3363630783"/>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Load </a:t>
            </a:r>
            <a:r>
              <a:rPr lang="zh-CN" altLang="en-US" smtClean="0"/>
              <a:t>操作</a:t>
            </a:r>
            <a:endParaRPr lang="zh-CN" altLang="en-US" dirty="0"/>
          </a:p>
        </p:txBody>
      </p:sp>
      <p:sp>
        <p:nvSpPr>
          <p:cNvPr id="3" name="内容占位符 2"/>
          <p:cNvSpPr>
            <a:spLocks noGrp="1"/>
          </p:cNvSpPr>
          <p:nvPr>
            <p:ph idx="1"/>
          </p:nvPr>
        </p:nvSpPr>
        <p:spPr>
          <a:xfrm>
            <a:off x="215153" y="4467496"/>
            <a:ext cx="8695765" cy="2112597"/>
          </a:xfrm>
        </p:spPr>
        <p:txBody>
          <a:bodyPr>
            <a:normAutofit fontScale="55000" lnSpcReduction="20000"/>
          </a:bodyPr>
          <a:lstStyle/>
          <a:p>
            <a:pPr>
              <a:lnSpc>
                <a:spcPct val="120000"/>
              </a:lnSpc>
            </a:pPr>
            <a:r>
              <a:rPr lang="zh-CN" altLang="en-US" dirty="0" smtClean="0"/>
              <a:t>处于</a:t>
            </a:r>
            <a:r>
              <a:rPr lang="en-US" altLang="zh-CN" dirty="0" smtClean="0"/>
              <a:t>Load</a:t>
            </a:r>
            <a:r>
              <a:rPr lang="zh-CN" altLang="en-US" dirty="0" smtClean="0"/>
              <a:t>队列对头，并且计算地址的操作数准备好，就向前流动；在</a:t>
            </a:r>
            <a:r>
              <a:rPr lang="en-US" altLang="zh-CN" dirty="0" smtClean="0"/>
              <a:t>Address Generation</a:t>
            </a:r>
            <a:r>
              <a:rPr lang="zh-CN" altLang="en-US" dirty="0" smtClean="0"/>
              <a:t>阶段计算地址</a:t>
            </a:r>
            <a:endParaRPr lang="en-US" altLang="zh-CN" dirty="0" smtClean="0"/>
          </a:p>
          <a:p>
            <a:pPr>
              <a:lnSpc>
                <a:spcPct val="120000"/>
              </a:lnSpc>
            </a:pPr>
            <a:r>
              <a:rPr lang="en-US" altLang="zh-CN" dirty="0" smtClean="0"/>
              <a:t>Disambiguation</a:t>
            </a:r>
            <a:r>
              <a:rPr lang="zh-CN" altLang="en-US" dirty="0" smtClean="0"/>
              <a:t>阶段：</a:t>
            </a:r>
            <a:r>
              <a:rPr lang="en-US" altLang="zh-CN" dirty="0" smtClean="0"/>
              <a:t>Load</a:t>
            </a:r>
            <a:r>
              <a:rPr lang="zh-CN" altLang="en-US" dirty="0" smtClean="0"/>
              <a:t>操作可以继续前行需同时满足的三个条件</a:t>
            </a:r>
            <a:endParaRPr lang="en-US" altLang="zh-CN" dirty="0" smtClean="0"/>
          </a:p>
          <a:p>
            <a:pPr lvl="1">
              <a:lnSpc>
                <a:spcPct val="120000"/>
              </a:lnSpc>
            </a:pPr>
            <a:r>
              <a:rPr lang="zh-CN" altLang="en-US" dirty="0" smtClean="0"/>
              <a:t>在</a:t>
            </a:r>
            <a:r>
              <a:rPr lang="en-US" altLang="zh-CN" b="1" dirty="0" err="1" smtClean="0">
                <a:solidFill>
                  <a:srgbClr val="C00000"/>
                </a:solidFill>
              </a:rPr>
              <a:t>StoreBuffer</a:t>
            </a:r>
            <a:r>
              <a:rPr lang="zh-CN" altLang="en-US" b="1" dirty="0" smtClean="0">
                <a:solidFill>
                  <a:srgbClr val="C00000"/>
                </a:solidFill>
              </a:rPr>
              <a:t>中</a:t>
            </a:r>
            <a:r>
              <a:rPr lang="zh-CN" altLang="en-US" dirty="0" smtClean="0"/>
              <a:t>比该</a:t>
            </a:r>
            <a:r>
              <a:rPr lang="en-US" altLang="zh-CN" dirty="0" smtClean="0"/>
              <a:t>Load</a:t>
            </a:r>
            <a:r>
              <a:rPr lang="zh-CN" altLang="en-US" dirty="0" smtClean="0"/>
              <a:t>操作早的</a:t>
            </a:r>
            <a:r>
              <a:rPr lang="en-US" altLang="zh-CN" dirty="0" smtClean="0"/>
              <a:t>Store</a:t>
            </a:r>
            <a:r>
              <a:rPr lang="zh-CN" altLang="en-US" dirty="0" smtClean="0"/>
              <a:t>的地址与该</a:t>
            </a:r>
            <a:r>
              <a:rPr lang="en-US" altLang="zh-CN" dirty="0" smtClean="0"/>
              <a:t>Load</a:t>
            </a:r>
            <a:r>
              <a:rPr lang="zh-CN" altLang="en-US" dirty="0" smtClean="0">
                <a:solidFill>
                  <a:srgbClr val="C00000"/>
                </a:solidFill>
              </a:rPr>
              <a:t>地址不同</a:t>
            </a:r>
            <a:endParaRPr lang="en-US" altLang="zh-CN" dirty="0" smtClean="0">
              <a:solidFill>
                <a:srgbClr val="C00000"/>
              </a:solidFill>
            </a:endParaRPr>
          </a:p>
          <a:p>
            <a:pPr lvl="1">
              <a:lnSpc>
                <a:spcPct val="120000"/>
              </a:lnSpc>
            </a:pPr>
            <a:r>
              <a:rPr lang="zh-CN" altLang="en-US" dirty="0" smtClean="0"/>
              <a:t>如果</a:t>
            </a:r>
            <a:r>
              <a:rPr lang="zh-CN" altLang="en-US" dirty="0" smtClean="0">
                <a:solidFill>
                  <a:srgbClr val="C00000"/>
                </a:solidFill>
              </a:rPr>
              <a:t>正在进行地址计算的</a:t>
            </a:r>
            <a:r>
              <a:rPr lang="en-US" altLang="zh-CN" dirty="0" smtClean="0"/>
              <a:t>Store</a:t>
            </a:r>
            <a:r>
              <a:rPr lang="zh-CN" altLang="en-US" dirty="0" smtClean="0"/>
              <a:t>操作比该</a:t>
            </a:r>
            <a:r>
              <a:rPr lang="en-US" altLang="zh-CN" dirty="0" smtClean="0"/>
              <a:t>Load</a:t>
            </a:r>
            <a:r>
              <a:rPr lang="zh-CN" altLang="en-US" dirty="0" smtClean="0"/>
              <a:t>操作早，进行部分地址比较时，部分地址不同</a:t>
            </a:r>
            <a:endParaRPr lang="en-US" altLang="zh-CN" dirty="0" smtClean="0"/>
          </a:p>
          <a:p>
            <a:pPr lvl="1">
              <a:lnSpc>
                <a:spcPct val="120000"/>
              </a:lnSpc>
            </a:pPr>
            <a:r>
              <a:rPr lang="zh-CN" altLang="en-US" dirty="0" smtClean="0"/>
              <a:t>在</a:t>
            </a:r>
            <a:r>
              <a:rPr lang="en-US" altLang="zh-CN" dirty="0" err="1" smtClean="0">
                <a:solidFill>
                  <a:srgbClr val="C00000"/>
                </a:solidFill>
              </a:rPr>
              <a:t>StoreQueue</a:t>
            </a:r>
            <a:r>
              <a:rPr lang="zh-CN" altLang="en-US" dirty="0" smtClean="0">
                <a:solidFill>
                  <a:srgbClr val="C00000"/>
                </a:solidFill>
              </a:rPr>
              <a:t>中</a:t>
            </a:r>
            <a:r>
              <a:rPr lang="zh-CN" altLang="en-US" dirty="0" smtClean="0"/>
              <a:t>不存在比该</a:t>
            </a:r>
            <a:r>
              <a:rPr lang="en-US" altLang="zh-CN" dirty="0" smtClean="0"/>
              <a:t>Load</a:t>
            </a:r>
            <a:r>
              <a:rPr lang="zh-CN" altLang="en-US" dirty="0" smtClean="0"/>
              <a:t>早的</a:t>
            </a:r>
            <a:r>
              <a:rPr lang="en-US" altLang="zh-CN" dirty="0" smtClean="0"/>
              <a:t>Store</a:t>
            </a:r>
            <a:r>
              <a:rPr lang="zh-CN" altLang="en-US" dirty="0" smtClean="0"/>
              <a:t>操作。</a:t>
            </a:r>
            <a:endParaRPr lang="zh-CN" altLang="en-US" dirty="0"/>
          </a:p>
        </p:txBody>
      </p:sp>
      <p:pic>
        <p:nvPicPr>
          <p:cNvPr id="6" name="图片 5"/>
          <p:cNvPicPr>
            <a:picLocks noChangeAspect="1"/>
          </p:cNvPicPr>
          <p:nvPr/>
        </p:nvPicPr>
        <p:blipFill>
          <a:blip r:embed="rId2"/>
          <a:srcRect/>
          <a:stretch>
            <a:fillRect/>
          </a:stretch>
        </p:blipFill>
        <p:spPr bwMode="auto">
          <a:xfrm>
            <a:off x="1207317" y="1017914"/>
            <a:ext cx="6729365" cy="3364175"/>
          </a:xfrm>
          <a:prstGeom prst="rect">
            <a:avLst/>
          </a:prstGeom>
          <a:noFill/>
          <a:ln w="9525">
            <a:noFill/>
            <a:miter lim="800000"/>
            <a:headEnd/>
            <a:tailEnd/>
          </a:ln>
        </p:spPr>
      </p:pic>
    </p:spTree>
    <p:extLst>
      <p:ext uri="{BB962C8B-B14F-4D97-AF65-F5344CB8AC3E}">
        <p14:creationId xmlns:p14="http://schemas.microsoft.com/office/powerpoint/2010/main" val="732474108"/>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2210" name="图片 5"/>
          <p:cNvPicPr>
            <a:picLocks noChangeAspect="1"/>
          </p:cNvPicPr>
          <p:nvPr/>
        </p:nvPicPr>
        <p:blipFill>
          <a:blip r:embed="rId3"/>
          <a:srcRect/>
          <a:stretch>
            <a:fillRect/>
          </a:stretch>
        </p:blipFill>
        <p:spPr bwMode="auto">
          <a:xfrm>
            <a:off x="592183" y="965529"/>
            <a:ext cx="8077154" cy="4001441"/>
          </a:xfrm>
          <a:prstGeom prst="rect">
            <a:avLst/>
          </a:prstGeom>
          <a:noFill/>
          <a:ln w="9525">
            <a:noFill/>
            <a:miter lim="800000"/>
            <a:headEnd/>
            <a:tailEnd/>
          </a:ln>
        </p:spPr>
      </p:pic>
      <p:sp>
        <p:nvSpPr>
          <p:cNvPr id="222211" name="标题 1"/>
          <p:cNvSpPr>
            <a:spLocks noGrp="1"/>
          </p:cNvSpPr>
          <p:nvPr>
            <p:ph type="title"/>
          </p:nvPr>
        </p:nvSpPr>
        <p:spPr>
          <a:xfrm>
            <a:off x="468313" y="188913"/>
            <a:ext cx="8280400" cy="550862"/>
          </a:xfrm>
        </p:spPr>
        <p:txBody>
          <a:bodyPr>
            <a:normAutofit fontScale="90000"/>
          </a:bodyPr>
          <a:lstStyle/>
          <a:p>
            <a:r>
              <a:rPr lang="en-US" altLang="zh-CN" sz="3200" smtClean="0"/>
              <a:t>Partial Ordering </a:t>
            </a:r>
            <a:r>
              <a:rPr lang="zh-CN" altLang="en-US" sz="3200" smtClean="0"/>
              <a:t>（</a:t>
            </a:r>
            <a:r>
              <a:rPr lang="en-US" altLang="zh-CN" sz="3200" smtClean="0"/>
              <a:t>MIPS R10000</a:t>
            </a:r>
            <a:r>
              <a:rPr lang="zh-CN" altLang="en-US" sz="3200" smtClean="0"/>
              <a:t>）</a:t>
            </a:r>
          </a:p>
        </p:txBody>
      </p:sp>
      <p:sp>
        <p:nvSpPr>
          <p:cNvPr id="222212" name="内容占位符 7"/>
          <p:cNvSpPr>
            <a:spLocks noGrp="1"/>
          </p:cNvSpPr>
          <p:nvPr>
            <p:ph idx="1"/>
          </p:nvPr>
        </p:nvSpPr>
        <p:spPr>
          <a:xfrm>
            <a:off x="293597" y="4966970"/>
            <a:ext cx="8674326" cy="1752302"/>
          </a:xfrm>
        </p:spPr>
        <p:txBody>
          <a:bodyPr/>
          <a:lstStyle/>
          <a:p>
            <a:pPr marL="0" indent="0">
              <a:buFont typeface="Arial" panose="020B0604020202020204" pitchFamily="34" charset="0"/>
              <a:buNone/>
            </a:pPr>
            <a:r>
              <a:rPr lang="en-US" altLang="zh-CN" sz="1800" b="1" dirty="0" smtClean="0">
                <a:solidFill>
                  <a:srgbClr val="FF0000"/>
                </a:solidFill>
              </a:rPr>
              <a:t>Load/store queue</a:t>
            </a:r>
            <a:r>
              <a:rPr lang="en-US" altLang="zh-CN" sz="1800" b="1" dirty="0" smtClean="0">
                <a:solidFill>
                  <a:schemeClr val="tx1"/>
                </a:solidFill>
              </a:rPr>
              <a:t>: </a:t>
            </a:r>
            <a:r>
              <a:rPr lang="zh-CN" altLang="en-US" sz="1800" b="1" dirty="0" smtClean="0">
                <a:solidFill>
                  <a:schemeClr val="tx1"/>
                </a:solidFill>
              </a:rPr>
              <a:t>长度为</a:t>
            </a:r>
            <a:r>
              <a:rPr lang="en-US" altLang="zh-CN" sz="1800" b="1" dirty="0" smtClean="0">
                <a:solidFill>
                  <a:schemeClr val="tx1"/>
                </a:solidFill>
              </a:rPr>
              <a:t>16</a:t>
            </a:r>
            <a:r>
              <a:rPr lang="zh-CN" altLang="en-US" sz="1800" b="1" dirty="0" smtClean="0">
                <a:solidFill>
                  <a:schemeClr val="tx1"/>
                </a:solidFill>
              </a:rPr>
              <a:t>的队列，存储</a:t>
            </a:r>
            <a:r>
              <a:rPr lang="en-US" altLang="zh-CN" sz="1800" b="1" dirty="0" smtClean="0">
                <a:solidFill>
                  <a:schemeClr val="tx1"/>
                </a:solidFill>
              </a:rPr>
              <a:t>load/store</a:t>
            </a:r>
            <a:r>
              <a:rPr lang="zh-CN" altLang="en-US" sz="1800" b="1" dirty="0" smtClean="0">
                <a:solidFill>
                  <a:schemeClr val="tx1"/>
                </a:solidFill>
              </a:rPr>
              <a:t>指令，直到其操作数准备好。</a:t>
            </a:r>
            <a:endParaRPr lang="en-US" altLang="zh-CN" sz="1800" b="1" dirty="0" smtClean="0">
              <a:solidFill>
                <a:schemeClr val="tx1"/>
              </a:solidFill>
            </a:endParaRPr>
          </a:p>
          <a:p>
            <a:pPr marL="0" indent="0">
              <a:buFont typeface="Arial" panose="020B0604020202020204" pitchFamily="34" charset="0"/>
              <a:buNone/>
            </a:pPr>
            <a:r>
              <a:rPr lang="en-US" altLang="zh-CN" sz="1800" b="1" dirty="0" smtClean="0">
                <a:solidFill>
                  <a:srgbClr val="FF0000"/>
                </a:solidFill>
              </a:rPr>
              <a:t>Indetermination matrix</a:t>
            </a:r>
            <a:r>
              <a:rPr lang="en-US" altLang="zh-CN" sz="1800" b="1" dirty="0" smtClean="0">
                <a:solidFill>
                  <a:schemeClr val="tx1"/>
                </a:solidFill>
              </a:rPr>
              <a:t>: 16x16 </a:t>
            </a:r>
            <a:r>
              <a:rPr lang="zh-CN" altLang="en-US" sz="1800" b="1" dirty="0" smtClean="0">
                <a:solidFill>
                  <a:schemeClr val="tx1"/>
                </a:solidFill>
              </a:rPr>
              <a:t>矩阵（</a:t>
            </a:r>
            <a:r>
              <a:rPr lang="en-US" altLang="zh-CN" sz="1800" b="1" dirty="0" smtClean="0">
                <a:solidFill>
                  <a:schemeClr val="tx1"/>
                </a:solidFill>
              </a:rPr>
              <a:t>half)</a:t>
            </a:r>
            <a:r>
              <a:rPr lang="zh-CN" altLang="en-US" sz="1800" b="1" dirty="0" smtClean="0">
                <a:solidFill>
                  <a:schemeClr val="tx1"/>
                </a:solidFill>
              </a:rPr>
              <a:t>，每行每列代表队列中的存储器操作。当有存储器操作进入队列时，对应</a:t>
            </a:r>
            <a:r>
              <a:rPr lang="zh-CN" altLang="en-US" sz="2400" b="1" dirty="0" smtClean="0">
                <a:solidFill>
                  <a:srgbClr val="C00000"/>
                </a:solidFill>
              </a:rPr>
              <a:t>列置位</a:t>
            </a:r>
            <a:r>
              <a:rPr lang="zh-CN" altLang="en-US" sz="1800" b="1" dirty="0" smtClean="0">
                <a:solidFill>
                  <a:schemeClr val="tx1"/>
                </a:solidFill>
              </a:rPr>
              <a:t>。当存储器指令计算有效地址时，对应</a:t>
            </a:r>
            <a:r>
              <a:rPr lang="zh-CN" altLang="en-US" sz="2400" b="1" dirty="0" smtClean="0">
                <a:solidFill>
                  <a:srgbClr val="C00000"/>
                </a:solidFill>
              </a:rPr>
              <a:t>列复位</a:t>
            </a:r>
            <a:r>
              <a:rPr lang="zh-CN" altLang="en-US" sz="1800" b="1" dirty="0" smtClean="0">
                <a:solidFill>
                  <a:schemeClr val="tx1"/>
                </a:solidFill>
              </a:rPr>
              <a:t>。计算有效地址的条件之一，该操作对应行中非对角线元素为</a:t>
            </a:r>
            <a:r>
              <a:rPr lang="en-US" altLang="zh-CN" sz="1800" b="1" dirty="0" smtClean="0">
                <a:solidFill>
                  <a:schemeClr val="tx1"/>
                </a:solidFill>
              </a:rPr>
              <a:t>0</a:t>
            </a:r>
            <a:endParaRPr lang="zh-CN" altLang="en-US" sz="1800" dirty="0" smtClean="0"/>
          </a:p>
        </p:txBody>
      </p:sp>
    </p:spTree>
    <p:extLst>
      <p:ext uri="{BB962C8B-B14F-4D97-AF65-F5344CB8AC3E}">
        <p14:creationId xmlns:p14="http://schemas.microsoft.com/office/powerpoint/2010/main" val="1326498758"/>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223234" name="内容占位符 2"/>
          <p:cNvSpPr>
            <a:spLocks noGrp="1"/>
          </p:cNvSpPr>
          <p:nvPr>
            <p:ph idx="1"/>
          </p:nvPr>
        </p:nvSpPr>
        <p:spPr>
          <a:xfrm>
            <a:off x="457199" y="4388260"/>
            <a:ext cx="8229600" cy="2059855"/>
          </a:xfrm>
        </p:spPr>
        <p:txBody>
          <a:bodyPr>
            <a:normAutofit fontScale="47500" lnSpcReduction="20000"/>
          </a:bodyPr>
          <a:lstStyle/>
          <a:p>
            <a:pPr>
              <a:lnSpc>
                <a:spcPct val="120000"/>
              </a:lnSpc>
            </a:pPr>
            <a:r>
              <a:rPr lang="en-US" altLang="zh-CN" dirty="0" smtClean="0"/>
              <a:t>Dependency  matrix:   16x16 </a:t>
            </a:r>
            <a:r>
              <a:rPr lang="zh-CN" altLang="en-US" dirty="0" smtClean="0"/>
              <a:t>矩阵，每行每列对应</a:t>
            </a:r>
            <a:r>
              <a:rPr lang="en-US" altLang="zh-CN" dirty="0" smtClean="0"/>
              <a:t>load/store</a:t>
            </a:r>
            <a:r>
              <a:rPr lang="zh-CN" altLang="en-US" dirty="0" smtClean="0"/>
              <a:t>队列的存储器操作。</a:t>
            </a:r>
            <a:r>
              <a:rPr lang="en-US" altLang="zh-CN" dirty="0" smtClean="0"/>
              <a:t>Load</a:t>
            </a:r>
            <a:r>
              <a:rPr lang="zh-CN" altLang="en-US" dirty="0" smtClean="0"/>
              <a:t>操作如果依赖于前面的</a:t>
            </a:r>
            <a:r>
              <a:rPr lang="en-US" altLang="zh-CN" dirty="0" smtClean="0"/>
              <a:t>store</a:t>
            </a:r>
            <a:r>
              <a:rPr lang="zh-CN" altLang="en-US" dirty="0" smtClean="0"/>
              <a:t>，则将该</a:t>
            </a:r>
            <a:r>
              <a:rPr lang="en-US" altLang="zh-CN" dirty="0" smtClean="0"/>
              <a:t>load</a:t>
            </a:r>
            <a:r>
              <a:rPr lang="zh-CN" altLang="en-US" dirty="0" smtClean="0"/>
              <a:t>操作的行中对应该</a:t>
            </a:r>
            <a:r>
              <a:rPr lang="en-US" altLang="zh-CN" dirty="0" smtClean="0"/>
              <a:t>store</a:t>
            </a:r>
            <a:r>
              <a:rPr lang="zh-CN" altLang="en-US" dirty="0" smtClean="0"/>
              <a:t>的列置位。</a:t>
            </a:r>
            <a:r>
              <a:rPr lang="en-US" altLang="zh-CN" dirty="0" smtClean="0"/>
              <a:t>Store</a:t>
            </a:r>
            <a:r>
              <a:rPr lang="zh-CN" altLang="en-US" dirty="0" smtClean="0"/>
              <a:t>操作更新存储器时，将复位该</a:t>
            </a:r>
            <a:r>
              <a:rPr lang="en-US" altLang="zh-CN" dirty="0" smtClean="0"/>
              <a:t>store</a:t>
            </a:r>
            <a:r>
              <a:rPr lang="zh-CN" altLang="en-US" dirty="0" smtClean="0"/>
              <a:t>操作对应的列。只有当</a:t>
            </a:r>
            <a:r>
              <a:rPr lang="en-US" altLang="zh-CN" dirty="0" smtClean="0"/>
              <a:t>load</a:t>
            </a:r>
            <a:r>
              <a:rPr lang="zh-CN" altLang="en-US" dirty="0" smtClean="0"/>
              <a:t>操作对应的行全</a:t>
            </a:r>
            <a:r>
              <a:rPr lang="en-US" altLang="zh-CN" dirty="0" smtClean="0"/>
              <a:t>0</a:t>
            </a:r>
            <a:r>
              <a:rPr lang="zh-CN" altLang="en-US" dirty="0" smtClean="0"/>
              <a:t>时，方可执行</a:t>
            </a:r>
            <a:r>
              <a:rPr lang="en-US" altLang="zh-CN" dirty="0" smtClean="0"/>
              <a:t>load</a:t>
            </a:r>
            <a:r>
              <a:rPr lang="zh-CN" altLang="en-US" dirty="0" smtClean="0"/>
              <a:t>操作</a:t>
            </a:r>
            <a:endParaRPr lang="en-US" altLang="zh-CN" dirty="0" smtClean="0"/>
          </a:p>
          <a:p>
            <a:pPr>
              <a:lnSpc>
                <a:spcPct val="120000"/>
              </a:lnSpc>
            </a:pPr>
            <a:r>
              <a:rPr lang="en-US" altLang="zh-CN" dirty="0" smtClean="0"/>
              <a:t>Address generation: </a:t>
            </a:r>
            <a:r>
              <a:rPr lang="zh-CN" altLang="en-US" dirty="0" smtClean="0"/>
              <a:t>计算存储器操作的有效地址</a:t>
            </a:r>
            <a:endParaRPr lang="en-US" altLang="zh-CN" dirty="0" smtClean="0"/>
          </a:p>
          <a:p>
            <a:pPr>
              <a:lnSpc>
                <a:spcPct val="120000"/>
              </a:lnSpc>
            </a:pPr>
            <a:r>
              <a:rPr lang="en-US" altLang="zh-CN" dirty="0" smtClean="0"/>
              <a:t>Address queue:</a:t>
            </a:r>
            <a:r>
              <a:rPr lang="zh-CN" altLang="en-US" dirty="0" smtClean="0"/>
              <a:t>保存访问</a:t>
            </a:r>
            <a:r>
              <a:rPr lang="en-US" altLang="zh-CN" dirty="0" smtClean="0"/>
              <a:t>cache</a:t>
            </a:r>
            <a:r>
              <a:rPr lang="zh-CN" altLang="en-US" dirty="0" smtClean="0"/>
              <a:t>的</a:t>
            </a:r>
            <a:r>
              <a:rPr lang="en-US" altLang="zh-CN" dirty="0" smtClean="0"/>
              <a:t>loads/store</a:t>
            </a:r>
            <a:r>
              <a:rPr lang="zh-CN" altLang="en-US" dirty="0" smtClean="0"/>
              <a:t>操作的地址。如果是</a:t>
            </a:r>
            <a:r>
              <a:rPr lang="en-US" altLang="zh-CN" dirty="0" smtClean="0"/>
              <a:t>load</a:t>
            </a:r>
            <a:r>
              <a:rPr lang="zh-CN" altLang="en-US" dirty="0" smtClean="0"/>
              <a:t>操作，除了保存地址，还需要比较所有在该</a:t>
            </a:r>
            <a:r>
              <a:rPr lang="en-US" altLang="zh-CN" dirty="0" smtClean="0"/>
              <a:t>load</a:t>
            </a:r>
            <a:r>
              <a:rPr lang="zh-CN" altLang="en-US" dirty="0" smtClean="0"/>
              <a:t>操作之前的</a:t>
            </a:r>
            <a:r>
              <a:rPr lang="en-US" altLang="zh-CN" dirty="0" smtClean="0"/>
              <a:t>store</a:t>
            </a:r>
            <a:r>
              <a:rPr lang="zh-CN" altLang="en-US" dirty="0" smtClean="0"/>
              <a:t>的地址，如果匹配，则对</a:t>
            </a:r>
            <a:r>
              <a:rPr lang="en-US" altLang="zh-CN" dirty="0" smtClean="0"/>
              <a:t>dependency matrix</a:t>
            </a:r>
            <a:r>
              <a:rPr lang="zh-CN" altLang="en-US" dirty="0" smtClean="0"/>
              <a:t>对应位置位。</a:t>
            </a:r>
            <a:endParaRPr lang="en-US" altLang="zh-CN" dirty="0" smtClean="0"/>
          </a:p>
        </p:txBody>
      </p:sp>
      <p:pic>
        <p:nvPicPr>
          <p:cNvPr id="223237" name="图片 6"/>
          <p:cNvPicPr>
            <a:picLocks noChangeAspect="1"/>
          </p:cNvPicPr>
          <p:nvPr/>
        </p:nvPicPr>
        <p:blipFill>
          <a:blip r:embed="rId2"/>
          <a:srcRect/>
          <a:stretch>
            <a:fillRect/>
          </a:stretch>
        </p:blipFill>
        <p:spPr bwMode="auto">
          <a:xfrm>
            <a:off x="223838" y="1047498"/>
            <a:ext cx="4159250" cy="2736850"/>
          </a:xfrm>
          <a:prstGeom prst="rect">
            <a:avLst/>
          </a:prstGeom>
          <a:noFill/>
          <a:ln w="9525">
            <a:noFill/>
            <a:miter lim="800000"/>
            <a:headEnd/>
            <a:tailEnd/>
          </a:ln>
        </p:spPr>
      </p:pic>
      <p:pic>
        <p:nvPicPr>
          <p:cNvPr id="223238" name="图片 8"/>
          <p:cNvPicPr>
            <a:picLocks noChangeAspect="1"/>
          </p:cNvPicPr>
          <p:nvPr/>
        </p:nvPicPr>
        <p:blipFill>
          <a:blip r:embed="rId3"/>
          <a:srcRect/>
          <a:stretch>
            <a:fillRect/>
          </a:stretch>
        </p:blipFill>
        <p:spPr bwMode="auto">
          <a:xfrm>
            <a:off x="4862514" y="4044641"/>
            <a:ext cx="4087812" cy="260350"/>
          </a:xfrm>
          <a:prstGeom prst="rect">
            <a:avLst/>
          </a:prstGeom>
          <a:noFill/>
          <a:ln w="9525">
            <a:noFill/>
            <a:miter lim="800000"/>
            <a:headEnd/>
            <a:tailEnd/>
          </a:ln>
        </p:spPr>
      </p:pic>
      <p:pic>
        <p:nvPicPr>
          <p:cNvPr id="223239" name="图片 9"/>
          <p:cNvPicPr>
            <a:picLocks noChangeAspect="1"/>
          </p:cNvPicPr>
          <p:nvPr/>
        </p:nvPicPr>
        <p:blipFill>
          <a:blip r:embed="rId4"/>
          <a:srcRect/>
          <a:stretch>
            <a:fillRect/>
          </a:stretch>
        </p:blipFill>
        <p:spPr bwMode="auto">
          <a:xfrm>
            <a:off x="179388" y="3711266"/>
            <a:ext cx="4248150" cy="269875"/>
          </a:xfrm>
          <a:prstGeom prst="rect">
            <a:avLst/>
          </a:prstGeom>
          <a:noFill/>
          <a:ln w="9525">
            <a:noFill/>
            <a:miter lim="800000"/>
            <a:headEnd/>
            <a:tailEnd/>
          </a:ln>
        </p:spPr>
      </p:pic>
      <p:pic>
        <p:nvPicPr>
          <p:cNvPr id="223240" name="图片 1"/>
          <p:cNvPicPr>
            <a:picLocks noChangeAspect="1"/>
          </p:cNvPicPr>
          <p:nvPr/>
        </p:nvPicPr>
        <p:blipFill>
          <a:blip r:embed="rId5"/>
          <a:srcRect/>
          <a:stretch>
            <a:fillRect/>
          </a:stretch>
        </p:blipFill>
        <p:spPr bwMode="auto">
          <a:xfrm>
            <a:off x="4684713" y="999816"/>
            <a:ext cx="4265613" cy="2981325"/>
          </a:xfrm>
          <a:prstGeom prst="rect">
            <a:avLst/>
          </a:prstGeom>
          <a:noFill/>
          <a:ln w="9525">
            <a:noFill/>
            <a:miter lim="800000"/>
            <a:headEnd/>
            <a:tailEnd/>
          </a:ln>
        </p:spPr>
      </p:pic>
      <p:sp>
        <p:nvSpPr>
          <p:cNvPr id="223241" name="文本框 1"/>
          <p:cNvSpPr txBox="1">
            <a:spLocks noChangeArrowheads="1"/>
          </p:cNvSpPr>
          <p:nvPr/>
        </p:nvSpPr>
        <p:spPr bwMode="auto">
          <a:xfrm>
            <a:off x="1187450" y="2905125"/>
            <a:ext cx="1728788" cy="338138"/>
          </a:xfrm>
          <a:prstGeom prst="rect">
            <a:avLst/>
          </a:prstGeom>
          <a:noFill/>
          <a:ln w="9525">
            <a:noFill/>
            <a:miter lim="800000"/>
            <a:headEnd/>
            <a:tailEnd/>
          </a:ln>
        </p:spPr>
        <p:txBody>
          <a:bodyPr>
            <a:spAutoFit/>
          </a:bodyPr>
          <a:lstStyle/>
          <a:p>
            <a:r>
              <a:rPr lang="en-US" altLang="zh-CN" sz="1600">
                <a:solidFill>
                  <a:schemeClr val="tx1"/>
                </a:solidFill>
              </a:rPr>
              <a:t>Renaming stage</a:t>
            </a:r>
            <a:endParaRPr lang="zh-CN" altLang="en-US" sz="1600">
              <a:solidFill>
                <a:schemeClr val="tx1"/>
              </a:solidFill>
            </a:endParaRPr>
          </a:p>
        </p:txBody>
      </p:sp>
    </p:spTree>
    <p:extLst>
      <p:ext uri="{BB962C8B-B14F-4D97-AF65-F5344CB8AC3E}">
        <p14:creationId xmlns:p14="http://schemas.microsoft.com/office/powerpoint/2010/main" val="4021467726"/>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258" name="图片 5"/>
          <p:cNvPicPr>
            <a:picLocks noChangeAspect="1"/>
          </p:cNvPicPr>
          <p:nvPr/>
        </p:nvPicPr>
        <p:blipFill>
          <a:blip r:embed="rId2"/>
          <a:srcRect/>
          <a:stretch>
            <a:fillRect/>
          </a:stretch>
        </p:blipFill>
        <p:spPr bwMode="auto">
          <a:xfrm>
            <a:off x="1288868" y="967485"/>
            <a:ext cx="6362881" cy="4152203"/>
          </a:xfrm>
          <a:prstGeom prst="rect">
            <a:avLst/>
          </a:prstGeom>
          <a:noFill/>
          <a:ln w="9525">
            <a:noFill/>
            <a:miter lim="800000"/>
            <a:headEnd/>
            <a:tailEnd/>
          </a:ln>
        </p:spPr>
      </p:pic>
      <p:sp>
        <p:nvSpPr>
          <p:cNvPr id="193539" name="标题 1"/>
          <p:cNvSpPr>
            <a:spLocks noGrp="1"/>
          </p:cNvSpPr>
          <p:nvPr>
            <p:ph type="title"/>
          </p:nvPr>
        </p:nvSpPr>
        <p:spPr/>
        <p:txBody>
          <a:bodyPr>
            <a:normAutofit fontScale="90000"/>
          </a:bodyPr>
          <a:lstStyle/>
          <a:p>
            <a:r>
              <a:rPr lang="en-US" altLang="zh-CN" smtClean="0"/>
              <a:t>Speculative Memory Disambiguation</a:t>
            </a:r>
            <a:endParaRPr lang="zh-CN" altLang="en-US" dirty="0"/>
          </a:p>
        </p:txBody>
      </p:sp>
      <p:sp>
        <p:nvSpPr>
          <p:cNvPr id="224262" name="内容占位符 2"/>
          <p:cNvSpPr txBox="1">
            <a:spLocks/>
          </p:cNvSpPr>
          <p:nvPr/>
        </p:nvSpPr>
        <p:spPr bwMode="auto">
          <a:xfrm>
            <a:off x="107950" y="5119688"/>
            <a:ext cx="9036050" cy="1441450"/>
          </a:xfrm>
          <a:prstGeom prst="rect">
            <a:avLst/>
          </a:prstGeom>
          <a:noFill/>
          <a:ln w="9525">
            <a:noFill/>
            <a:round/>
            <a:headEnd/>
            <a:tailEnd/>
          </a:ln>
        </p:spPr>
        <p:txBody>
          <a:bodyPr lIns="90000" tIns="46800" rIns="90000" bIns="46800"/>
          <a:lstStyle/>
          <a:p>
            <a:pPr indent="-342900">
              <a:lnSpc>
                <a:spcPct val="90000"/>
              </a:lnSpc>
              <a:spcBef>
                <a:spcPts val="1000"/>
              </a:spcBef>
              <a:buClr>
                <a:srgbClr val="000000"/>
              </a:buClr>
              <a:buSzPct val="100000"/>
              <a:buFont typeface="Times New Roman" pitchFamily="18" charset="0"/>
              <a:buNone/>
            </a:pPr>
            <a:r>
              <a:rPr lang="en-US" altLang="zh-CN" sz="1200" b="1">
                <a:solidFill>
                  <a:srgbClr val="FF0000"/>
                </a:solidFill>
              </a:rPr>
              <a:t>Load/Store Queue: </a:t>
            </a:r>
            <a:r>
              <a:rPr lang="zh-CN" altLang="en-US" sz="1200">
                <a:solidFill>
                  <a:srgbClr val="000000"/>
                </a:solidFill>
              </a:rPr>
              <a:t>保存存储器操作的队列</a:t>
            </a:r>
            <a:r>
              <a:rPr lang="en-US" altLang="zh-CN" sz="1200">
                <a:solidFill>
                  <a:srgbClr val="000000"/>
                </a:solidFill>
              </a:rPr>
              <a:t>,</a:t>
            </a:r>
            <a:r>
              <a:rPr lang="zh-CN" altLang="en-US" sz="1200">
                <a:solidFill>
                  <a:srgbClr val="000000"/>
                </a:solidFill>
              </a:rPr>
              <a:t>直到可以计算有效地址</a:t>
            </a:r>
            <a:endParaRPr lang="en-US" altLang="zh-CN" sz="1200">
              <a:solidFill>
                <a:srgbClr val="000000"/>
              </a:solidFill>
            </a:endParaRPr>
          </a:p>
          <a:p>
            <a:pPr indent="-342900">
              <a:lnSpc>
                <a:spcPct val="90000"/>
              </a:lnSpc>
              <a:spcBef>
                <a:spcPts val="1000"/>
              </a:spcBef>
              <a:buClr>
                <a:srgbClr val="000000"/>
              </a:buClr>
              <a:buSzPct val="100000"/>
              <a:buFont typeface="Times New Roman" pitchFamily="18" charset="0"/>
              <a:buNone/>
            </a:pPr>
            <a:r>
              <a:rPr lang="en-US" altLang="zh-CN" sz="1200" b="1">
                <a:solidFill>
                  <a:srgbClr val="FF0000"/>
                </a:solidFill>
              </a:rPr>
              <a:t>Load Queue</a:t>
            </a:r>
            <a:r>
              <a:rPr lang="en-US" altLang="zh-CN" sz="1200">
                <a:solidFill>
                  <a:srgbClr val="000000"/>
                </a:solidFill>
              </a:rPr>
              <a:t>: </a:t>
            </a:r>
            <a:r>
              <a:rPr lang="zh-CN" altLang="en-US" sz="1200">
                <a:solidFill>
                  <a:srgbClr val="000000"/>
                </a:solidFill>
              </a:rPr>
              <a:t>该队列以程序序存储</a:t>
            </a:r>
            <a:r>
              <a:rPr lang="en-US" altLang="zh-CN" sz="1200">
                <a:solidFill>
                  <a:srgbClr val="000000"/>
                </a:solidFill>
              </a:rPr>
              <a:t>load</a:t>
            </a:r>
            <a:r>
              <a:rPr lang="zh-CN" altLang="en-US" sz="1200">
                <a:solidFill>
                  <a:srgbClr val="000000"/>
                </a:solidFill>
              </a:rPr>
              <a:t>操作的存储器物理地址。该队列有</a:t>
            </a:r>
            <a:r>
              <a:rPr lang="en-US" altLang="zh-CN" sz="1200">
                <a:solidFill>
                  <a:srgbClr val="000000"/>
                </a:solidFill>
              </a:rPr>
              <a:t>32</a:t>
            </a:r>
            <a:r>
              <a:rPr lang="zh-CN" altLang="en-US" sz="1200">
                <a:solidFill>
                  <a:srgbClr val="000000"/>
                </a:solidFill>
              </a:rPr>
              <a:t>项</a:t>
            </a:r>
            <a:r>
              <a:rPr lang="en-US" altLang="zh-CN" sz="1200">
                <a:solidFill>
                  <a:srgbClr val="000000"/>
                </a:solidFill>
              </a:rPr>
              <a:t> </a:t>
            </a:r>
          </a:p>
          <a:p>
            <a:pPr indent="-342900">
              <a:lnSpc>
                <a:spcPct val="90000"/>
              </a:lnSpc>
              <a:spcBef>
                <a:spcPts val="1000"/>
              </a:spcBef>
              <a:buClr>
                <a:srgbClr val="000000"/>
              </a:buClr>
              <a:buSzPct val="100000"/>
              <a:buFont typeface="Times New Roman" pitchFamily="18" charset="0"/>
              <a:buNone/>
            </a:pPr>
            <a:r>
              <a:rPr lang="en-US" altLang="zh-CN" sz="1200" b="1">
                <a:solidFill>
                  <a:srgbClr val="FF0000"/>
                </a:solidFill>
              </a:rPr>
              <a:t>Store Queue</a:t>
            </a:r>
            <a:r>
              <a:rPr lang="en-US" altLang="zh-CN" sz="1200">
                <a:solidFill>
                  <a:srgbClr val="000000"/>
                </a:solidFill>
              </a:rPr>
              <a:t>: </a:t>
            </a:r>
            <a:r>
              <a:rPr lang="zh-CN" altLang="en-US" sz="1200">
                <a:solidFill>
                  <a:srgbClr val="000000"/>
                </a:solidFill>
              </a:rPr>
              <a:t>存储</a:t>
            </a:r>
            <a:r>
              <a:rPr lang="en-US" altLang="zh-CN" sz="1200">
                <a:solidFill>
                  <a:srgbClr val="000000"/>
                </a:solidFill>
              </a:rPr>
              <a:t>store</a:t>
            </a:r>
            <a:r>
              <a:rPr lang="zh-CN" altLang="en-US" sz="1200">
                <a:solidFill>
                  <a:srgbClr val="000000"/>
                </a:solidFill>
              </a:rPr>
              <a:t>操作的存储器物理地址以及要存储的值。该对列</a:t>
            </a:r>
            <a:r>
              <a:rPr lang="en-US" altLang="zh-CN" sz="1200">
                <a:solidFill>
                  <a:srgbClr val="000000"/>
                </a:solidFill>
              </a:rPr>
              <a:t>32</a:t>
            </a:r>
            <a:r>
              <a:rPr lang="zh-CN" altLang="en-US" sz="1200">
                <a:solidFill>
                  <a:srgbClr val="000000"/>
                </a:solidFill>
              </a:rPr>
              <a:t>项</a:t>
            </a:r>
            <a:endParaRPr lang="en-US" altLang="zh-CN" sz="1200">
              <a:solidFill>
                <a:srgbClr val="000000"/>
              </a:solidFill>
            </a:endParaRPr>
          </a:p>
          <a:p>
            <a:pPr indent="-342900">
              <a:lnSpc>
                <a:spcPct val="90000"/>
              </a:lnSpc>
              <a:spcBef>
                <a:spcPts val="1000"/>
              </a:spcBef>
              <a:buClr>
                <a:srgbClr val="000000"/>
              </a:buClr>
              <a:buSzPct val="100000"/>
              <a:buFont typeface="Times New Roman" pitchFamily="18" charset="0"/>
              <a:buNone/>
            </a:pPr>
            <a:r>
              <a:rPr lang="en-US" altLang="zh-CN" sz="1200" b="1">
                <a:solidFill>
                  <a:srgbClr val="FF0000"/>
                </a:solidFill>
              </a:rPr>
              <a:t>Wait Table:</a:t>
            </a:r>
            <a:r>
              <a:rPr lang="en-US" altLang="zh-CN" sz="1200">
                <a:solidFill>
                  <a:srgbClr val="000000"/>
                </a:solidFill>
              </a:rPr>
              <a:t> </a:t>
            </a:r>
            <a:r>
              <a:rPr lang="zh-CN" altLang="en-US" sz="1200">
                <a:solidFill>
                  <a:srgbClr val="000000"/>
                </a:solidFill>
              </a:rPr>
              <a:t>具有</a:t>
            </a:r>
            <a:r>
              <a:rPr lang="en-US" altLang="zh-CN" sz="1200">
                <a:solidFill>
                  <a:srgbClr val="000000"/>
                </a:solidFill>
              </a:rPr>
              <a:t>1024 </a:t>
            </a:r>
            <a:r>
              <a:rPr lang="zh-CN" altLang="en-US" sz="1200">
                <a:solidFill>
                  <a:srgbClr val="000000"/>
                </a:solidFill>
              </a:rPr>
              <a:t>项，每项</a:t>
            </a:r>
            <a:r>
              <a:rPr lang="en-US" altLang="zh-CN" sz="1200">
                <a:solidFill>
                  <a:srgbClr val="000000"/>
                </a:solidFill>
              </a:rPr>
              <a:t>1</a:t>
            </a:r>
            <a:r>
              <a:rPr lang="zh-CN" altLang="en-US" sz="1200">
                <a:solidFill>
                  <a:srgbClr val="000000"/>
                </a:solidFill>
              </a:rPr>
              <a:t>位的表，由存储器指令虚拟地址索引</a:t>
            </a:r>
            <a:r>
              <a:rPr lang="en-US" altLang="zh-CN" sz="1200">
                <a:solidFill>
                  <a:srgbClr val="000000"/>
                </a:solidFill>
              </a:rPr>
              <a:t>. </a:t>
            </a:r>
            <a:r>
              <a:rPr lang="zh-CN" altLang="en-US" sz="1200">
                <a:solidFill>
                  <a:srgbClr val="000000"/>
                </a:solidFill>
              </a:rPr>
              <a:t>当我们检测到一个</a:t>
            </a:r>
            <a:r>
              <a:rPr lang="en-US" altLang="zh-CN" sz="1200">
                <a:solidFill>
                  <a:srgbClr val="000000"/>
                </a:solidFill>
              </a:rPr>
              <a:t>load</a:t>
            </a:r>
            <a:r>
              <a:rPr lang="zh-CN" altLang="en-US" sz="1200">
                <a:solidFill>
                  <a:srgbClr val="000000"/>
                </a:solidFill>
              </a:rPr>
              <a:t>操作超越了与它相关的</a:t>
            </a:r>
            <a:r>
              <a:rPr lang="en-US" altLang="zh-CN" sz="1200">
                <a:solidFill>
                  <a:srgbClr val="000000"/>
                </a:solidFill>
              </a:rPr>
              <a:t>store</a:t>
            </a:r>
            <a:r>
              <a:rPr lang="zh-CN" altLang="en-US" sz="1200">
                <a:solidFill>
                  <a:srgbClr val="000000"/>
                </a:solidFill>
              </a:rPr>
              <a:t>操作时，该</a:t>
            </a:r>
            <a:r>
              <a:rPr lang="en-US" altLang="zh-CN" sz="1200">
                <a:solidFill>
                  <a:srgbClr val="000000"/>
                </a:solidFill>
              </a:rPr>
              <a:t>load</a:t>
            </a:r>
            <a:r>
              <a:rPr lang="zh-CN" altLang="en-US" sz="1200">
                <a:solidFill>
                  <a:srgbClr val="000000"/>
                </a:solidFill>
              </a:rPr>
              <a:t>对应项置</a:t>
            </a:r>
            <a:r>
              <a:rPr lang="en-US" altLang="zh-CN" sz="1200">
                <a:solidFill>
                  <a:srgbClr val="000000"/>
                </a:solidFill>
              </a:rPr>
              <a:t>1</a:t>
            </a:r>
            <a:r>
              <a:rPr lang="zh-CN" altLang="en-US" sz="1200">
                <a:solidFill>
                  <a:srgbClr val="000000"/>
                </a:solidFill>
              </a:rPr>
              <a:t>，取指部件读取该信息，将不会再提前发射出去。该表每隔</a:t>
            </a:r>
            <a:r>
              <a:rPr lang="en-US" altLang="zh-CN" sz="1200">
                <a:solidFill>
                  <a:srgbClr val="000000"/>
                </a:solidFill>
              </a:rPr>
              <a:t>16384</a:t>
            </a:r>
            <a:r>
              <a:rPr lang="zh-CN" altLang="en-US" sz="1200">
                <a:solidFill>
                  <a:srgbClr val="000000"/>
                </a:solidFill>
              </a:rPr>
              <a:t>周期复位一次，否则该表可能所有项均为</a:t>
            </a:r>
            <a:r>
              <a:rPr lang="en-US" altLang="zh-CN" sz="1200">
                <a:solidFill>
                  <a:srgbClr val="000000"/>
                </a:solidFill>
              </a:rPr>
              <a:t>1</a:t>
            </a:r>
            <a:endParaRPr lang="zh-CN" altLang="en-US" sz="1200">
              <a:solidFill>
                <a:srgbClr val="000000"/>
              </a:solidFill>
            </a:endParaRPr>
          </a:p>
        </p:txBody>
      </p:sp>
    </p:spTree>
    <p:extLst>
      <p:ext uri="{BB962C8B-B14F-4D97-AF65-F5344CB8AC3E}">
        <p14:creationId xmlns:p14="http://schemas.microsoft.com/office/powerpoint/2010/main" val="4556587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2"/>
          <p:cNvSpPr>
            <a:spLocks noChangeArrowheads="1"/>
          </p:cNvSpPr>
          <p:nvPr/>
        </p:nvSpPr>
        <p:spPr bwMode="auto">
          <a:xfrm>
            <a:off x="536575" y="1268413"/>
            <a:ext cx="7886700" cy="5014912"/>
          </a:xfrm>
          <a:prstGeom prst="rect">
            <a:avLst/>
          </a:prstGeom>
          <a:noFill/>
          <a:ln w="9525">
            <a:noFill/>
            <a:round/>
            <a:headEnd/>
            <a:tailEnd/>
          </a:ln>
        </p:spPr>
        <p:txBody>
          <a:bodyPr lIns="90360" tIns="44280" rIns="90360" bIns="44280">
            <a:spAutoFit/>
          </a:bodyPr>
          <a:lstStyle/>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latin typeface="Arial" pitchFamily="34" charset="0"/>
              </a:rPr>
              <a:t> 1 </a:t>
            </a:r>
            <a:r>
              <a:rPr lang="en-US" altLang="zh-CN" sz="2000" b="1" dirty="0" err="1">
                <a:solidFill>
                  <a:srgbClr val="000000"/>
                </a:solidFill>
                <a:latin typeface="Arial" pitchFamily="34" charset="0"/>
              </a:rPr>
              <a:t>Loop:LD</a:t>
            </a:r>
            <a:r>
              <a:rPr lang="en-US" altLang="zh-CN" sz="2000" b="1" dirty="0">
                <a:solidFill>
                  <a:srgbClr val="000000"/>
                </a:solidFill>
                <a:latin typeface="Arial" pitchFamily="34" charset="0"/>
              </a:rPr>
              <a:t>	</a:t>
            </a:r>
            <a:r>
              <a:rPr lang="en-US" altLang="zh-CN" sz="2000" b="1" dirty="0">
                <a:solidFill>
                  <a:srgbClr val="0070C0"/>
                </a:solidFill>
                <a:latin typeface="Arial" pitchFamily="34" charset="0"/>
              </a:rPr>
              <a:t>F0</a:t>
            </a:r>
            <a:r>
              <a:rPr lang="en-US" altLang="zh-CN" sz="2000" b="1" dirty="0">
                <a:solidFill>
                  <a:srgbClr val="000000"/>
                </a:solidFill>
                <a:latin typeface="Arial" pitchFamily="34" charset="0"/>
              </a:rPr>
              <a:t>,0(R1)</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latin typeface="Arial" pitchFamily="34" charset="0"/>
              </a:rPr>
              <a:t> 2	ADDD	F4,F0,F2</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latin typeface="Arial" pitchFamily="34" charset="0"/>
              </a:rPr>
              <a:t> 3	SD	0(R1),F4 	</a:t>
            </a:r>
            <a:r>
              <a:rPr lang="en-US" altLang="zh-CN" sz="2000" b="1" dirty="0">
                <a:solidFill>
                  <a:srgbClr val="ED7D31"/>
                </a:solidFill>
                <a:latin typeface="Arial" pitchFamily="34" charset="0"/>
              </a:rPr>
              <a:t>;drop SUBI &amp; BNEZ</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latin typeface="Arial" pitchFamily="34" charset="0"/>
              </a:rPr>
              <a:t> 4	LD	</a:t>
            </a:r>
            <a:r>
              <a:rPr lang="en-US" altLang="zh-CN" sz="2000" b="1" dirty="0">
                <a:solidFill>
                  <a:srgbClr val="0070C0"/>
                </a:solidFill>
                <a:latin typeface="Arial" pitchFamily="34" charset="0"/>
              </a:rPr>
              <a:t>F6</a:t>
            </a:r>
            <a:r>
              <a:rPr lang="en-US" altLang="zh-CN" sz="2000" b="1" dirty="0">
                <a:solidFill>
                  <a:srgbClr val="000000"/>
                </a:solidFill>
                <a:latin typeface="Arial" pitchFamily="34" charset="0"/>
              </a:rPr>
              <a:t>,</a:t>
            </a:r>
            <a:r>
              <a:rPr lang="en-US" altLang="zh-CN" sz="2000" b="1" dirty="0">
                <a:solidFill>
                  <a:srgbClr val="ED7D31"/>
                </a:solidFill>
                <a:latin typeface="Arial" pitchFamily="34" charset="0"/>
              </a:rPr>
              <a:t>-8</a:t>
            </a:r>
            <a:r>
              <a:rPr lang="en-US" altLang="zh-CN" sz="2000" b="1" dirty="0">
                <a:solidFill>
                  <a:srgbClr val="000000"/>
                </a:solidFill>
                <a:latin typeface="Arial" pitchFamily="34" charset="0"/>
              </a:rPr>
              <a:t>(R1)</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latin typeface="Arial" pitchFamily="34" charset="0"/>
              </a:rPr>
              <a:t> 5	ADDD	F8,F6,F2</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latin typeface="Arial" pitchFamily="34" charset="0"/>
              </a:rPr>
              <a:t> 6	SD	</a:t>
            </a:r>
            <a:r>
              <a:rPr lang="en-US" altLang="zh-CN" sz="2000" b="1" dirty="0">
                <a:solidFill>
                  <a:srgbClr val="ED7D31"/>
                </a:solidFill>
                <a:latin typeface="Arial" pitchFamily="34" charset="0"/>
              </a:rPr>
              <a:t>-8</a:t>
            </a:r>
            <a:r>
              <a:rPr lang="en-US" altLang="zh-CN" sz="2000" b="1" dirty="0">
                <a:solidFill>
                  <a:srgbClr val="000000"/>
                </a:solidFill>
                <a:latin typeface="Arial" pitchFamily="34" charset="0"/>
              </a:rPr>
              <a:t>(R1),F8 	</a:t>
            </a:r>
            <a:r>
              <a:rPr lang="en-US" altLang="zh-CN" sz="2000" b="1" dirty="0">
                <a:solidFill>
                  <a:srgbClr val="ED7D31"/>
                </a:solidFill>
                <a:latin typeface="Arial" pitchFamily="34" charset="0"/>
              </a:rPr>
              <a:t>;drop SUBI &amp; BNEZ</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latin typeface="Arial" pitchFamily="34" charset="0"/>
              </a:rPr>
              <a:t> 7	LD	</a:t>
            </a:r>
            <a:r>
              <a:rPr lang="en-US" altLang="zh-CN" sz="2000" b="1" dirty="0">
                <a:solidFill>
                  <a:srgbClr val="0070C0"/>
                </a:solidFill>
                <a:latin typeface="Arial" pitchFamily="34" charset="0"/>
              </a:rPr>
              <a:t>F10</a:t>
            </a:r>
            <a:r>
              <a:rPr lang="en-US" altLang="zh-CN" sz="2000" b="1" dirty="0">
                <a:solidFill>
                  <a:srgbClr val="000000"/>
                </a:solidFill>
                <a:latin typeface="Arial" pitchFamily="34" charset="0"/>
              </a:rPr>
              <a:t>,</a:t>
            </a:r>
            <a:r>
              <a:rPr lang="en-US" altLang="zh-CN" sz="2000" b="1" dirty="0">
                <a:solidFill>
                  <a:srgbClr val="ED7D31"/>
                </a:solidFill>
                <a:latin typeface="Arial" pitchFamily="34" charset="0"/>
              </a:rPr>
              <a:t>-16</a:t>
            </a:r>
            <a:r>
              <a:rPr lang="en-US" altLang="zh-CN" sz="2000" b="1" dirty="0">
                <a:solidFill>
                  <a:srgbClr val="000000"/>
                </a:solidFill>
                <a:latin typeface="Arial" pitchFamily="34" charset="0"/>
              </a:rPr>
              <a:t>(R1)</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latin typeface="Arial" pitchFamily="34" charset="0"/>
              </a:rPr>
              <a:t> 8	ADDD	F12,F10,F2</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latin typeface="Arial" pitchFamily="34" charset="0"/>
              </a:rPr>
              <a:t> 9	SD	</a:t>
            </a:r>
            <a:r>
              <a:rPr lang="en-US" altLang="zh-CN" sz="2000" b="1" dirty="0">
                <a:solidFill>
                  <a:srgbClr val="ED7D31"/>
                </a:solidFill>
                <a:latin typeface="Arial" pitchFamily="34" charset="0"/>
              </a:rPr>
              <a:t>-16</a:t>
            </a:r>
            <a:r>
              <a:rPr lang="en-US" altLang="zh-CN" sz="2000" b="1" dirty="0">
                <a:solidFill>
                  <a:srgbClr val="000000"/>
                </a:solidFill>
                <a:latin typeface="Arial" pitchFamily="34" charset="0"/>
              </a:rPr>
              <a:t>(R1),F12 	</a:t>
            </a:r>
            <a:r>
              <a:rPr lang="en-US" altLang="zh-CN" sz="2000" b="1" dirty="0">
                <a:solidFill>
                  <a:srgbClr val="ED7D31"/>
                </a:solidFill>
                <a:latin typeface="Arial" pitchFamily="34" charset="0"/>
              </a:rPr>
              <a:t>;drop SUBI &amp; BNEZ</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latin typeface="Arial" pitchFamily="34" charset="0"/>
              </a:rPr>
              <a:t> 10	LD	</a:t>
            </a:r>
            <a:r>
              <a:rPr lang="en-US" altLang="zh-CN" sz="2000" b="1" dirty="0">
                <a:solidFill>
                  <a:srgbClr val="0070C0"/>
                </a:solidFill>
                <a:latin typeface="Arial" pitchFamily="34" charset="0"/>
              </a:rPr>
              <a:t>F14</a:t>
            </a:r>
            <a:r>
              <a:rPr lang="en-US" altLang="zh-CN" sz="2000" b="1" dirty="0">
                <a:solidFill>
                  <a:srgbClr val="000000"/>
                </a:solidFill>
                <a:latin typeface="Arial" pitchFamily="34" charset="0"/>
              </a:rPr>
              <a:t>,</a:t>
            </a:r>
            <a:r>
              <a:rPr lang="en-US" altLang="zh-CN" sz="2000" b="1" dirty="0">
                <a:solidFill>
                  <a:srgbClr val="ED7D31"/>
                </a:solidFill>
                <a:latin typeface="Arial" pitchFamily="34" charset="0"/>
              </a:rPr>
              <a:t>-24</a:t>
            </a:r>
            <a:r>
              <a:rPr lang="en-US" altLang="zh-CN" sz="2000" b="1" dirty="0">
                <a:solidFill>
                  <a:srgbClr val="000000"/>
                </a:solidFill>
                <a:latin typeface="Arial" pitchFamily="34" charset="0"/>
              </a:rPr>
              <a:t>(R1)</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latin typeface="Arial" pitchFamily="34" charset="0"/>
              </a:rPr>
              <a:t> 11	ADDD	F16,F14,F2</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latin typeface="Arial" pitchFamily="34" charset="0"/>
              </a:rPr>
              <a:t> 12	SD	</a:t>
            </a:r>
            <a:r>
              <a:rPr lang="en-US" altLang="zh-CN" sz="2000" b="1" dirty="0">
                <a:solidFill>
                  <a:srgbClr val="ED7D31"/>
                </a:solidFill>
                <a:latin typeface="Arial" pitchFamily="34" charset="0"/>
              </a:rPr>
              <a:t>-24</a:t>
            </a:r>
            <a:r>
              <a:rPr lang="en-US" altLang="zh-CN" sz="2000" b="1" dirty="0">
                <a:solidFill>
                  <a:srgbClr val="000000"/>
                </a:solidFill>
                <a:latin typeface="Arial" pitchFamily="34" charset="0"/>
              </a:rPr>
              <a:t>(R1),F16</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latin typeface="Arial" pitchFamily="34" charset="0"/>
              </a:rPr>
              <a:t> 13	SUBI	R1,R1,</a:t>
            </a:r>
            <a:r>
              <a:rPr lang="en-US" altLang="zh-CN" sz="2000" b="1" dirty="0">
                <a:solidFill>
                  <a:srgbClr val="ED7D31"/>
                </a:solidFill>
                <a:latin typeface="Arial" pitchFamily="34" charset="0"/>
              </a:rPr>
              <a:t>#32	;alter to 4*8</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latin typeface="Arial" pitchFamily="34" charset="0"/>
              </a:rPr>
              <a:t> 14	BNEZ	R1,LOOP</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latin typeface="Arial" pitchFamily="34" charset="0"/>
              </a:rPr>
              <a:t> 15	NOP</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2000" b="1" dirty="0">
                <a:solidFill>
                  <a:srgbClr val="0563C1"/>
                </a:solidFill>
                <a:latin typeface="Arial" pitchFamily="34" charset="0"/>
              </a:rPr>
              <a:t> </a:t>
            </a:r>
            <a:r>
              <a:rPr lang="zh-CN" altLang="zh-CN" sz="2000" b="1" dirty="0">
                <a:solidFill>
                  <a:srgbClr val="0563C1"/>
                </a:solidFill>
                <a:latin typeface="Arial" pitchFamily="34" charset="0"/>
              </a:rPr>
              <a:t>这种方法称为寄存器重命名</a:t>
            </a:r>
            <a:r>
              <a:rPr lang="zh-CN" altLang="en-US" sz="2000" b="1" dirty="0">
                <a:solidFill>
                  <a:srgbClr val="0563C1"/>
                </a:solidFill>
                <a:latin typeface="Arial" pitchFamily="34" charset="0"/>
              </a:rPr>
              <a:t>（</a:t>
            </a:r>
            <a:r>
              <a:rPr lang="en-US" altLang="zh-CN" sz="2000" b="1" dirty="0">
                <a:solidFill>
                  <a:srgbClr val="0563C1"/>
                </a:solidFill>
                <a:latin typeface="Arial" pitchFamily="34" charset="0"/>
              </a:rPr>
              <a:t>register renaming</a:t>
            </a:r>
            <a:r>
              <a:rPr lang="zh-CN" altLang="en-US" sz="2000" b="1" dirty="0">
                <a:solidFill>
                  <a:srgbClr val="0563C1"/>
                </a:solidFill>
                <a:latin typeface="Arial" pitchFamily="34" charset="0"/>
              </a:rPr>
              <a:t>）</a:t>
            </a:r>
            <a:endParaRPr lang="en-US" altLang="zh-CN" sz="2000" b="1" dirty="0">
              <a:solidFill>
                <a:srgbClr val="0563C1"/>
              </a:solidFill>
              <a:latin typeface="Arial" pitchFamily="34" charset="0"/>
            </a:endParaRPr>
          </a:p>
        </p:txBody>
      </p:sp>
      <p:sp>
        <p:nvSpPr>
          <p:cNvPr id="79876"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E5C96EE1-0B66-43EA-BC0F-860D975019E5}"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79877"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79878"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5116D4C3-BCB1-4AB1-805F-D83E5B4E12C2}"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22</a:t>
            </a:fld>
            <a:endParaRPr lang="zh-CN" altLang="zh-CN" sz="1200">
              <a:solidFill>
                <a:srgbClr val="898989"/>
              </a:solidFill>
            </a:endParaRPr>
          </a:p>
        </p:txBody>
      </p:sp>
      <p:sp>
        <p:nvSpPr>
          <p:cNvPr id="2" name="标题 1"/>
          <p:cNvSpPr>
            <a:spLocks noGrp="1"/>
          </p:cNvSpPr>
          <p:nvPr>
            <p:ph type="title"/>
          </p:nvPr>
        </p:nvSpPr>
        <p:spPr/>
        <p:txBody>
          <a:bodyPr/>
          <a:lstStyle/>
          <a:p>
            <a:r>
              <a:rPr lang="zh-CN" altLang="zh-CN" smtClean="0"/>
              <a:t>下列是否存在名相关</a:t>
            </a:r>
            <a:r>
              <a:rPr lang="en-US" altLang="zh-CN" smtClean="0"/>
              <a:t>?</a:t>
            </a:r>
            <a:endParaRPr lang="zh-CN" altLang="en-US" dirty="0"/>
          </a:p>
        </p:txBody>
      </p:sp>
    </p:spTree>
    <p:extLst>
      <p:ext uri="{BB962C8B-B14F-4D97-AF65-F5344CB8AC3E}">
        <p14:creationId xmlns:p14="http://schemas.microsoft.com/office/powerpoint/2010/main" val="3776096848"/>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27" name="Text Box 25"/>
          <p:cNvSpPr txBox="1">
            <a:spLocks noChangeArrowheads="1"/>
          </p:cNvSpPr>
          <p:nvPr/>
        </p:nvSpPr>
        <p:spPr bwMode="auto">
          <a:xfrm>
            <a:off x="838200" y="0"/>
            <a:ext cx="7562850" cy="762000"/>
          </a:xfrm>
          <a:prstGeom prst="rect">
            <a:avLst/>
          </a:prstGeom>
          <a:noFill/>
          <a:ln w="9525">
            <a:noFill/>
            <a:round/>
            <a:headEnd/>
            <a:tailEnd/>
          </a:ln>
        </p:spPr>
        <p:txBody>
          <a:bodyPr lIns="90360" tIns="44280" rIns="90360" bIns="44280" anchor="ctr"/>
          <a:lstStyle/>
          <a:p>
            <a:pP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4000" b="1" dirty="0">
              <a:solidFill>
                <a:srgbClr val="FF0000"/>
              </a:solidFill>
              <a:latin typeface="Calibri Light" pitchFamily="34" charset="0"/>
            </a:endParaRPr>
          </a:p>
        </p:txBody>
      </p:sp>
      <p:grpSp>
        <p:nvGrpSpPr>
          <p:cNvPr id="3" name="组合 2"/>
          <p:cNvGrpSpPr/>
          <p:nvPr/>
        </p:nvGrpSpPr>
        <p:grpSpPr>
          <a:xfrm>
            <a:off x="357187" y="939188"/>
            <a:ext cx="8524875" cy="5450114"/>
            <a:chOff x="131763" y="608013"/>
            <a:chExt cx="9021762" cy="5945187"/>
          </a:xfrm>
        </p:grpSpPr>
        <p:sp>
          <p:nvSpPr>
            <p:cNvPr id="403458" name="Rectangle 1"/>
            <p:cNvSpPr>
              <a:spLocks noChangeArrowheads="1"/>
            </p:cNvSpPr>
            <p:nvPr/>
          </p:nvSpPr>
          <p:spPr bwMode="auto">
            <a:xfrm>
              <a:off x="3505200" y="990600"/>
              <a:ext cx="381000" cy="3048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403459" name="Rectangle 2"/>
            <p:cNvSpPr>
              <a:spLocks noChangeArrowheads="1"/>
            </p:cNvSpPr>
            <p:nvPr/>
          </p:nvSpPr>
          <p:spPr bwMode="auto">
            <a:xfrm>
              <a:off x="3505200" y="1295400"/>
              <a:ext cx="381000" cy="3048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403460" name="Rectangle 3"/>
            <p:cNvSpPr>
              <a:spLocks noChangeArrowheads="1"/>
            </p:cNvSpPr>
            <p:nvPr/>
          </p:nvSpPr>
          <p:spPr bwMode="auto">
            <a:xfrm>
              <a:off x="3886200" y="990600"/>
              <a:ext cx="990600" cy="3048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403461" name="Rectangle 4"/>
            <p:cNvSpPr>
              <a:spLocks noChangeArrowheads="1"/>
            </p:cNvSpPr>
            <p:nvPr/>
          </p:nvSpPr>
          <p:spPr bwMode="auto">
            <a:xfrm>
              <a:off x="3886200" y="1295400"/>
              <a:ext cx="990600" cy="3048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403462" name="Rectangle 5"/>
            <p:cNvSpPr>
              <a:spLocks noChangeArrowheads="1"/>
            </p:cNvSpPr>
            <p:nvPr/>
          </p:nvSpPr>
          <p:spPr bwMode="auto">
            <a:xfrm>
              <a:off x="4876800" y="990600"/>
              <a:ext cx="2133600" cy="3048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403463" name="Rectangle 6"/>
            <p:cNvSpPr>
              <a:spLocks noChangeArrowheads="1"/>
            </p:cNvSpPr>
            <p:nvPr/>
          </p:nvSpPr>
          <p:spPr bwMode="auto">
            <a:xfrm>
              <a:off x="4876800" y="1295400"/>
              <a:ext cx="2133600" cy="3048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403464" name="Rectangle 7"/>
            <p:cNvSpPr>
              <a:spLocks noChangeArrowheads="1"/>
            </p:cNvSpPr>
            <p:nvPr/>
          </p:nvSpPr>
          <p:spPr bwMode="auto">
            <a:xfrm>
              <a:off x="7010400" y="990600"/>
              <a:ext cx="381000" cy="3048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403465" name="Rectangle 8"/>
            <p:cNvSpPr>
              <a:spLocks noChangeArrowheads="1"/>
            </p:cNvSpPr>
            <p:nvPr/>
          </p:nvSpPr>
          <p:spPr bwMode="auto">
            <a:xfrm>
              <a:off x="7010400" y="1295400"/>
              <a:ext cx="381000" cy="3048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403466" name="Rectangle 9"/>
            <p:cNvSpPr>
              <a:spLocks noChangeArrowheads="1"/>
            </p:cNvSpPr>
            <p:nvPr/>
          </p:nvSpPr>
          <p:spPr bwMode="auto">
            <a:xfrm>
              <a:off x="3505200" y="1600200"/>
              <a:ext cx="381000" cy="3048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403467" name="Rectangle 10"/>
            <p:cNvSpPr>
              <a:spLocks noChangeArrowheads="1"/>
            </p:cNvSpPr>
            <p:nvPr/>
          </p:nvSpPr>
          <p:spPr bwMode="auto">
            <a:xfrm>
              <a:off x="3886200" y="1600200"/>
              <a:ext cx="990600" cy="3048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403468" name="Rectangle 11"/>
            <p:cNvSpPr>
              <a:spLocks noChangeArrowheads="1"/>
            </p:cNvSpPr>
            <p:nvPr/>
          </p:nvSpPr>
          <p:spPr bwMode="auto">
            <a:xfrm>
              <a:off x="4876800" y="1600200"/>
              <a:ext cx="2133600" cy="3048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403469" name="Rectangle 12"/>
            <p:cNvSpPr>
              <a:spLocks noChangeArrowheads="1"/>
            </p:cNvSpPr>
            <p:nvPr/>
          </p:nvSpPr>
          <p:spPr bwMode="auto">
            <a:xfrm>
              <a:off x="7010400" y="1600200"/>
              <a:ext cx="381000" cy="3048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403470" name="Rectangle 13"/>
            <p:cNvSpPr>
              <a:spLocks noChangeArrowheads="1"/>
            </p:cNvSpPr>
            <p:nvPr/>
          </p:nvSpPr>
          <p:spPr bwMode="auto">
            <a:xfrm>
              <a:off x="3505200" y="1905000"/>
              <a:ext cx="381000" cy="3048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zh-CN" b="1">
                  <a:solidFill>
                    <a:srgbClr val="000000"/>
                  </a:solidFill>
                  <a:latin typeface="Courier New" pitchFamily="49" charset="0"/>
                </a:rPr>
                <a:t>F4</a:t>
              </a:r>
              <a:endParaRPr lang="zh-CN" altLang="zh-CN" b="1">
                <a:solidFill>
                  <a:srgbClr val="000000"/>
                </a:solidFill>
                <a:latin typeface="Courier New" pitchFamily="49" charset="0"/>
              </a:endParaRPr>
            </a:p>
          </p:txBody>
        </p:sp>
        <p:sp>
          <p:nvSpPr>
            <p:cNvPr id="403471" name="Rectangle 14"/>
            <p:cNvSpPr>
              <a:spLocks noChangeArrowheads="1"/>
            </p:cNvSpPr>
            <p:nvPr/>
          </p:nvSpPr>
          <p:spPr bwMode="auto">
            <a:xfrm>
              <a:off x="3886200" y="1905000"/>
              <a:ext cx="990600" cy="3048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403472" name="Rectangle 15"/>
            <p:cNvSpPr>
              <a:spLocks noChangeArrowheads="1"/>
            </p:cNvSpPr>
            <p:nvPr/>
          </p:nvSpPr>
          <p:spPr bwMode="auto">
            <a:xfrm>
              <a:off x="4876800" y="1905000"/>
              <a:ext cx="2133600" cy="3048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zh-CN" b="1">
                  <a:solidFill>
                    <a:srgbClr val="000000"/>
                  </a:solidFill>
                  <a:latin typeface="Courier New" pitchFamily="49" charset="0"/>
                </a:rPr>
                <a:t>LD F4, 10(R3)</a:t>
              </a:r>
            </a:p>
          </p:txBody>
        </p:sp>
        <p:sp>
          <p:nvSpPr>
            <p:cNvPr id="403473" name="Rectangle 16"/>
            <p:cNvSpPr>
              <a:spLocks noChangeArrowheads="1"/>
            </p:cNvSpPr>
            <p:nvPr/>
          </p:nvSpPr>
          <p:spPr bwMode="auto">
            <a:xfrm>
              <a:off x="7010400" y="1905000"/>
              <a:ext cx="381000" cy="3048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zh-CN" b="1">
                  <a:solidFill>
                    <a:srgbClr val="000000"/>
                  </a:solidFill>
                  <a:latin typeface="Courier New" pitchFamily="49" charset="0"/>
                </a:rPr>
                <a:t>N</a:t>
              </a:r>
            </a:p>
          </p:txBody>
        </p:sp>
        <p:grpSp>
          <p:nvGrpSpPr>
            <p:cNvPr id="226322" name="Group 17"/>
            <p:cNvGrpSpPr>
              <a:grpSpLocks/>
            </p:cNvGrpSpPr>
            <p:nvPr/>
          </p:nvGrpSpPr>
          <p:grpSpPr bwMode="auto">
            <a:xfrm>
              <a:off x="3505200" y="4800600"/>
              <a:ext cx="2513013" cy="404813"/>
              <a:chOff x="2208" y="3024"/>
              <a:chExt cx="1583" cy="255"/>
            </a:xfrm>
          </p:grpSpPr>
          <p:sp>
            <p:nvSpPr>
              <p:cNvPr id="403542" name="Rectangle 18"/>
              <p:cNvSpPr>
                <a:spLocks noChangeArrowheads="1"/>
              </p:cNvSpPr>
              <p:nvPr/>
            </p:nvSpPr>
            <p:spPr bwMode="auto">
              <a:xfrm>
                <a:off x="2208" y="3024"/>
                <a:ext cx="1583"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403543" name="Rectangle 19"/>
              <p:cNvSpPr>
                <a:spLocks noChangeArrowheads="1"/>
              </p:cNvSpPr>
              <p:nvPr/>
            </p:nvSpPr>
            <p:spPr bwMode="auto">
              <a:xfrm>
                <a:off x="2208" y="3152"/>
                <a:ext cx="1583"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226392" name="Rectangle 20"/>
              <p:cNvSpPr>
                <a:spLocks noChangeArrowheads="1"/>
              </p:cNvSpPr>
              <p:nvPr/>
            </p:nvSpPr>
            <p:spPr bwMode="auto">
              <a:xfrm>
                <a:off x="2427" y="3024"/>
                <a:ext cx="424" cy="255"/>
              </a:xfrm>
              <a:prstGeom prst="rect">
                <a:avLst/>
              </a:prstGeom>
              <a:noFill/>
              <a:ln w="2844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grpSp>
        <p:sp>
          <p:nvSpPr>
            <p:cNvPr id="403475" name="Rectangle 21"/>
            <p:cNvSpPr>
              <a:spLocks noChangeArrowheads="1"/>
            </p:cNvSpPr>
            <p:nvPr/>
          </p:nvSpPr>
          <p:spPr bwMode="auto">
            <a:xfrm>
              <a:off x="304800" y="4648200"/>
              <a:ext cx="2590800" cy="2032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403476" name="Rectangle 22"/>
            <p:cNvSpPr>
              <a:spLocks noChangeArrowheads="1"/>
            </p:cNvSpPr>
            <p:nvPr/>
          </p:nvSpPr>
          <p:spPr bwMode="auto">
            <a:xfrm>
              <a:off x="304800" y="4851400"/>
              <a:ext cx="2590800" cy="2032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403477" name="Rectangle 23"/>
            <p:cNvSpPr>
              <a:spLocks noChangeArrowheads="1"/>
            </p:cNvSpPr>
            <p:nvPr/>
          </p:nvSpPr>
          <p:spPr bwMode="auto">
            <a:xfrm>
              <a:off x="304800" y="5054600"/>
              <a:ext cx="2590800" cy="2032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226326" name="Rectangle 24"/>
            <p:cNvSpPr>
              <a:spLocks noChangeArrowheads="1"/>
            </p:cNvSpPr>
            <p:nvPr/>
          </p:nvSpPr>
          <p:spPr bwMode="auto">
            <a:xfrm>
              <a:off x="661988" y="4648200"/>
              <a:ext cx="633412" cy="609600"/>
            </a:xfrm>
            <a:prstGeom prst="rect">
              <a:avLst/>
            </a:prstGeom>
            <a:noFill/>
            <a:ln w="2844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26328" name="Line 26"/>
            <p:cNvSpPr>
              <a:spLocks noChangeShapeType="1"/>
            </p:cNvSpPr>
            <p:nvPr/>
          </p:nvSpPr>
          <p:spPr bwMode="auto">
            <a:xfrm>
              <a:off x="304800" y="6477000"/>
              <a:ext cx="8534400" cy="1588"/>
            </a:xfrm>
            <a:prstGeom prst="line">
              <a:avLst/>
            </a:prstGeom>
            <a:noFill/>
            <a:ln w="76320" cap="sq">
              <a:solidFill>
                <a:srgbClr val="5B9BD5"/>
              </a:solidFill>
              <a:miter lim="800000"/>
              <a:headEnd/>
              <a:tailEnd/>
            </a:ln>
          </p:spPr>
          <p:txBody>
            <a:bodyPr/>
            <a:lstStyle/>
            <a:p>
              <a:endParaRPr lang="zh-CN" altLang="en-US"/>
            </a:p>
          </p:txBody>
        </p:sp>
        <p:sp>
          <p:nvSpPr>
            <p:cNvPr id="226329" name="Text Box 27"/>
            <p:cNvSpPr txBox="1">
              <a:spLocks noChangeArrowheads="1"/>
            </p:cNvSpPr>
            <p:nvPr/>
          </p:nvSpPr>
          <p:spPr bwMode="auto">
            <a:xfrm>
              <a:off x="6527800" y="3743325"/>
              <a:ext cx="1044575" cy="560388"/>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To</a:t>
              </a:r>
            </a:p>
            <a:p>
              <a:pPr algn="ctr" eaLnBrk="1" hangingPunct="1">
                <a:lnSpc>
                  <a:spcPct val="7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Memory</a:t>
              </a:r>
            </a:p>
          </p:txBody>
        </p:sp>
        <p:sp>
          <p:nvSpPr>
            <p:cNvPr id="403482" name="Rectangle 28"/>
            <p:cNvSpPr>
              <a:spLocks noChangeArrowheads="1"/>
            </p:cNvSpPr>
            <p:nvPr/>
          </p:nvSpPr>
          <p:spPr bwMode="auto">
            <a:xfrm>
              <a:off x="1181100" y="5791200"/>
              <a:ext cx="1066800" cy="304800"/>
            </a:xfrm>
            <a:prstGeom prst="rect">
              <a:avLst/>
            </a:prstGeom>
            <a:solidFill>
              <a:srgbClr val="0563C1"/>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zh-CN" b="1">
                  <a:solidFill>
                    <a:srgbClr val="000000"/>
                  </a:solidFill>
                  <a:latin typeface="Comic Sans MS" pitchFamily="66" charset="0"/>
                </a:rPr>
                <a:t>FP adders</a:t>
              </a:r>
            </a:p>
          </p:txBody>
        </p:sp>
        <p:sp>
          <p:nvSpPr>
            <p:cNvPr id="403483" name="Rectangle 29"/>
            <p:cNvSpPr>
              <a:spLocks noChangeArrowheads="1"/>
            </p:cNvSpPr>
            <p:nvPr/>
          </p:nvSpPr>
          <p:spPr bwMode="auto">
            <a:xfrm>
              <a:off x="4252913" y="5791200"/>
              <a:ext cx="1447800" cy="304800"/>
            </a:xfrm>
            <a:prstGeom prst="rect">
              <a:avLst/>
            </a:prstGeom>
            <a:solidFill>
              <a:srgbClr val="0563C1"/>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zh-CN" b="1">
                  <a:solidFill>
                    <a:srgbClr val="000000"/>
                  </a:solidFill>
                  <a:latin typeface="Comic Sans MS" pitchFamily="66" charset="0"/>
                </a:rPr>
                <a:t>FP multipliers</a:t>
              </a:r>
            </a:p>
          </p:txBody>
        </p:sp>
        <p:sp>
          <p:nvSpPr>
            <p:cNvPr id="226332" name="Line 30"/>
            <p:cNvSpPr>
              <a:spLocks noChangeShapeType="1"/>
            </p:cNvSpPr>
            <p:nvPr/>
          </p:nvSpPr>
          <p:spPr bwMode="auto">
            <a:xfrm>
              <a:off x="1357313" y="5257800"/>
              <a:ext cx="1587" cy="533400"/>
            </a:xfrm>
            <a:prstGeom prst="line">
              <a:avLst/>
            </a:prstGeom>
            <a:noFill/>
            <a:ln w="28440" cap="sq">
              <a:solidFill>
                <a:srgbClr val="000000"/>
              </a:solidFill>
              <a:miter lim="800000"/>
              <a:headEnd/>
              <a:tailEnd type="triangle" w="med" len="med"/>
            </a:ln>
          </p:spPr>
          <p:txBody>
            <a:bodyPr/>
            <a:lstStyle/>
            <a:p>
              <a:endParaRPr lang="zh-CN" altLang="en-US"/>
            </a:p>
          </p:txBody>
        </p:sp>
        <p:sp>
          <p:nvSpPr>
            <p:cNvPr id="226333" name="Line 31"/>
            <p:cNvSpPr>
              <a:spLocks noChangeShapeType="1"/>
            </p:cNvSpPr>
            <p:nvPr/>
          </p:nvSpPr>
          <p:spPr bwMode="auto">
            <a:xfrm>
              <a:off x="2043113" y="5257800"/>
              <a:ext cx="1587" cy="533400"/>
            </a:xfrm>
            <a:prstGeom prst="line">
              <a:avLst/>
            </a:prstGeom>
            <a:noFill/>
            <a:ln w="28440" cap="sq">
              <a:solidFill>
                <a:srgbClr val="000000"/>
              </a:solidFill>
              <a:miter lim="800000"/>
              <a:headEnd/>
              <a:tailEnd type="triangle" w="med" len="med"/>
            </a:ln>
          </p:spPr>
          <p:txBody>
            <a:bodyPr/>
            <a:lstStyle/>
            <a:p>
              <a:endParaRPr lang="zh-CN" altLang="en-US"/>
            </a:p>
          </p:txBody>
        </p:sp>
        <p:sp>
          <p:nvSpPr>
            <p:cNvPr id="226334" name="Line 32"/>
            <p:cNvSpPr>
              <a:spLocks noChangeShapeType="1"/>
            </p:cNvSpPr>
            <p:nvPr/>
          </p:nvSpPr>
          <p:spPr bwMode="auto">
            <a:xfrm>
              <a:off x="4481513" y="5181600"/>
              <a:ext cx="1587" cy="609600"/>
            </a:xfrm>
            <a:prstGeom prst="line">
              <a:avLst/>
            </a:prstGeom>
            <a:noFill/>
            <a:ln w="28440" cap="sq">
              <a:solidFill>
                <a:srgbClr val="000000"/>
              </a:solidFill>
              <a:miter lim="800000"/>
              <a:headEnd/>
              <a:tailEnd type="triangle" w="med" len="med"/>
            </a:ln>
          </p:spPr>
          <p:txBody>
            <a:bodyPr/>
            <a:lstStyle/>
            <a:p>
              <a:endParaRPr lang="zh-CN" altLang="en-US"/>
            </a:p>
          </p:txBody>
        </p:sp>
        <p:sp>
          <p:nvSpPr>
            <p:cNvPr id="226335" name="Line 33"/>
            <p:cNvSpPr>
              <a:spLocks noChangeShapeType="1"/>
            </p:cNvSpPr>
            <p:nvPr/>
          </p:nvSpPr>
          <p:spPr bwMode="auto">
            <a:xfrm>
              <a:off x="5395913" y="5181600"/>
              <a:ext cx="1587" cy="609600"/>
            </a:xfrm>
            <a:prstGeom prst="line">
              <a:avLst/>
            </a:prstGeom>
            <a:noFill/>
            <a:ln w="28440" cap="sq">
              <a:solidFill>
                <a:srgbClr val="000000"/>
              </a:solidFill>
              <a:miter lim="800000"/>
              <a:headEnd/>
              <a:tailEnd type="triangle" w="med" len="med"/>
            </a:ln>
          </p:spPr>
          <p:txBody>
            <a:bodyPr/>
            <a:lstStyle/>
            <a:p>
              <a:endParaRPr lang="zh-CN" altLang="en-US"/>
            </a:p>
          </p:txBody>
        </p:sp>
        <p:sp>
          <p:nvSpPr>
            <p:cNvPr id="226336" name="Text Box 34"/>
            <p:cNvSpPr txBox="1">
              <a:spLocks noChangeArrowheads="1"/>
            </p:cNvSpPr>
            <p:nvPr/>
          </p:nvSpPr>
          <p:spPr bwMode="auto">
            <a:xfrm>
              <a:off x="2657475" y="5284788"/>
              <a:ext cx="1554163" cy="642937"/>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Reservation </a:t>
              </a:r>
            </a:p>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Stations</a:t>
              </a:r>
            </a:p>
          </p:txBody>
        </p:sp>
        <p:sp>
          <p:nvSpPr>
            <p:cNvPr id="226337" name="Line 35"/>
            <p:cNvSpPr>
              <a:spLocks noChangeShapeType="1"/>
            </p:cNvSpPr>
            <p:nvPr/>
          </p:nvSpPr>
          <p:spPr bwMode="auto">
            <a:xfrm flipV="1">
              <a:off x="2514600" y="5256213"/>
              <a:ext cx="1588" cy="1222375"/>
            </a:xfrm>
            <a:prstGeom prst="line">
              <a:avLst/>
            </a:prstGeom>
            <a:noFill/>
            <a:ln w="76320" cap="sq">
              <a:solidFill>
                <a:srgbClr val="5B9BD5"/>
              </a:solidFill>
              <a:miter lim="800000"/>
              <a:headEnd/>
              <a:tailEnd type="triangle" w="med" len="med"/>
            </a:ln>
          </p:spPr>
          <p:txBody>
            <a:bodyPr/>
            <a:lstStyle/>
            <a:p>
              <a:endParaRPr lang="zh-CN" altLang="en-US"/>
            </a:p>
          </p:txBody>
        </p:sp>
        <p:sp>
          <p:nvSpPr>
            <p:cNvPr id="226338" name="Line 36"/>
            <p:cNvSpPr>
              <a:spLocks noChangeShapeType="1"/>
            </p:cNvSpPr>
            <p:nvPr/>
          </p:nvSpPr>
          <p:spPr bwMode="auto">
            <a:xfrm flipV="1">
              <a:off x="5867400" y="5180013"/>
              <a:ext cx="1588" cy="1298575"/>
            </a:xfrm>
            <a:prstGeom prst="line">
              <a:avLst/>
            </a:prstGeom>
            <a:noFill/>
            <a:ln w="76320" cap="sq">
              <a:solidFill>
                <a:srgbClr val="5B9BD5"/>
              </a:solidFill>
              <a:miter lim="800000"/>
              <a:headEnd/>
              <a:tailEnd type="triangle" w="med" len="med"/>
            </a:ln>
          </p:spPr>
          <p:txBody>
            <a:bodyPr/>
            <a:lstStyle/>
            <a:p>
              <a:endParaRPr lang="zh-CN" altLang="en-US"/>
            </a:p>
          </p:txBody>
        </p:sp>
        <p:sp>
          <p:nvSpPr>
            <p:cNvPr id="226339" name="Text Box 37"/>
            <p:cNvSpPr txBox="1">
              <a:spLocks noChangeArrowheads="1"/>
            </p:cNvSpPr>
            <p:nvPr/>
          </p:nvSpPr>
          <p:spPr bwMode="auto">
            <a:xfrm>
              <a:off x="231775" y="914400"/>
              <a:ext cx="874713" cy="642938"/>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FP Op</a:t>
              </a:r>
            </a:p>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Queue</a:t>
              </a:r>
            </a:p>
          </p:txBody>
        </p:sp>
        <p:grpSp>
          <p:nvGrpSpPr>
            <p:cNvPr id="226340" name="Group 38"/>
            <p:cNvGrpSpPr>
              <a:grpSpLocks/>
            </p:cNvGrpSpPr>
            <p:nvPr/>
          </p:nvGrpSpPr>
          <p:grpSpPr bwMode="auto">
            <a:xfrm>
              <a:off x="3505200" y="3505200"/>
              <a:ext cx="2208213" cy="811213"/>
              <a:chOff x="2208" y="2208"/>
              <a:chExt cx="1391" cy="511"/>
            </a:xfrm>
          </p:grpSpPr>
          <p:sp>
            <p:nvSpPr>
              <p:cNvPr id="403538" name="Rectangle 39"/>
              <p:cNvSpPr>
                <a:spLocks noChangeArrowheads="1"/>
              </p:cNvSpPr>
              <p:nvPr/>
            </p:nvSpPr>
            <p:spPr bwMode="auto">
              <a:xfrm>
                <a:off x="2208" y="2208"/>
                <a:ext cx="1391"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403539" name="Rectangle 40"/>
              <p:cNvSpPr>
                <a:spLocks noChangeArrowheads="1"/>
              </p:cNvSpPr>
              <p:nvPr/>
            </p:nvSpPr>
            <p:spPr bwMode="auto">
              <a:xfrm>
                <a:off x="2208" y="2336"/>
                <a:ext cx="1391"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403540" name="Rectangle 41"/>
              <p:cNvSpPr>
                <a:spLocks noChangeArrowheads="1"/>
              </p:cNvSpPr>
              <p:nvPr/>
            </p:nvSpPr>
            <p:spPr bwMode="auto">
              <a:xfrm>
                <a:off x="2208" y="2464"/>
                <a:ext cx="1391"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403541" name="Rectangle 42"/>
              <p:cNvSpPr>
                <a:spLocks noChangeArrowheads="1"/>
              </p:cNvSpPr>
              <p:nvPr/>
            </p:nvSpPr>
            <p:spPr bwMode="auto">
              <a:xfrm>
                <a:off x="2208" y="2592"/>
                <a:ext cx="1391"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grpSp>
        <p:sp>
          <p:nvSpPr>
            <p:cNvPr id="226341" name="Freeform 43"/>
            <p:cNvSpPr>
              <a:spLocks/>
            </p:cNvSpPr>
            <p:nvPr/>
          </p:nvSpPr>
          <p:spPr bwMode="auto">
            <a:xfrm>
              <a:off x="4953000" y="3276600"/>
              <a:ext cx="2057400" cy="533400"/>
            </a:xfrm>
            <a:custGeom>
              <a:avLst/>
              <a:gdLst>
                <a:gd name="T0" fmla="*/ 0 w 1296"/>
                <a:gd name="T1" fmla="*/ 0 h 480"/>
                <a:gd name="T2" fmla="*/ 2147483647 w 1296"/>
                <a:gd name="T3" fmla="*/ 0 h 480"/>
                <a:gd name="T4" fmla="*/ 2147483647 w 1296"/>
                <a:gd name="T5" fmla="*/ 2147483647 h 480"/>
                <a:gd name="T6" fmla="*/ 0 60000 65536"/>
                <a:gd name="T7" fmla="*/ 0 60000 65536"/>
                <a:gd name="T8" fmla="*/ 0 60000 65536"/>
                <a:gd name="T9" fmla="*/ 0 w 1296"/>
                <a:gd name="T10" fmla="*/ 0 h 480"/>
                <a:gd name="T11" fmla="*/ 1296 w 1296"/>
                <a:gd name="T12" fmla="*/ 480 h 480"/>
              </a:gdLst>
              <a:ahLst/>
              <a:cxnLst>
                <a:cxn ang="T6">
                  <a:pos x="T0" y="T1"/>
                </a:cxn>
                <a:cxn ang="T7">
                  <a:pos x="T2" y="T3"/>
                </a:cxn>
                <a:cxn ang="T8">
                  <a:pos x="T4" y="T5"/>
                </a:cxn>
              </a:cxnLst>
              <a:rect l="T9" t="T10" r="T11" b="T12"/>
              <a:pathLst>
                <a:path w="1296" h="480">
                  <a:moveTo>
                    <a:pt x="0" y="0"/>
                  </a:moveTo>
                  <a:lnTo>
                    <a:pt x="1296" y="0"/>
                  </a:lnTo>
                  <a:lnTo>
                    <a:pt x="1296" y="480"/>
                  </a:lnTo>
                </a:path>
              </a:pathLst>
            </a:custGeom>
            <a:noFill/>
            <a:ln w="76320">
              <a:solidFill>
                <a:srgbClr val="5B9BD5"/>
              </a:solidFill>
              <a:round/>
              <a:headEnd/>
              <a:tailEnd type="triangle" w="med" len="med"/>
            </a:ln>
          </p:spPr>
          <p:txBody>
            <a:bodyPr wrap="none" anchor="ctr"/>
            <a:lstStyle/>
            <a:p>
              <a:endParaRPr lang="zh-CN" altLang="en-US"/>
            </a:p>
          </p:txBody>
        </p:sp>
        <p:sp>
          <p:nvSpPr>
            <p:cNvPr id="226342" name="Text Box 44"/>
            <p:cNvSpPr txBox="1">
              <a:spLocks noChangeArrowheads="1"/>
            </p:cNvSpPr>
            <p:nvPr/>
          </p:nvSpPr>
          <p:spPr bwMode="auto">
            <a:xfrm>
              <a:off x="7392988" y="977900"/>
              <a:ext cx="657225" cy="2225675"/>
            </a:xfrm>
            <a:prstGeom prst="rect">
              <a:avLst/>
            </a:prstGeom>
            <a:noFill/>
            <a:ln w="9525">
              <a:noFill/>
              <a:round/>
              <a:headEnd/>
              <a:tailEnd/>
            </a:ln>
          </p:spPr>
          <p:txBody>
            <a:bodyPr wrap="none" lIns="90000" tIns="46800" rIns="90000" bIns="46800" anchor="ctr">
              <a:spAutoFit/>
            </a:bodyPr>
            <a:lstStyle/>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ROB7</a:t>
              </a:r>
            </a:p>
            <a:p>
              <a:pPr algn="ctr" eaLnBrk="1" hangingPunct="1">
                <a:lnSpc>
                  <a:spcPct val="15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ROB6</a:t>
              </a:r>
            </a:p>
            <a:p>
              <a:pPr algn="ctr" eaLnBrk="1" hangingPunct="1">
                <a:lnSpc>
                  <a:spcPct val="15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ROB5</a:t>
              </a:r>
            </a:p>
            <a:p>
              <a:pPr algn="ctr" eaLnBrk="1" hangingPunct="1">
                <a:lnSpc>
                  <a:spcPct val="15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ROB4</a:t>
              </a:r>
            </a:p>
            <a:p>
              <a:pPr algn="ctr" eaLnBrk="1" hangingPunct="1">
                <a:lnSpc>
                  <a:spcPct val="15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ROB3</a:t>
              </a:r>
            </a:p>
            <a:p>
              <a:pPr algn="ctr" eaLnBrk="1" hangingPunct="1">
                <a:lnSpc>
                  <a:spcPct val="15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ROB2</a:t>
              </a:r>
            </a:p>
            <a:p>
              <a:pPr algn="ctr" eaLnBrk="1" hangingPunct="1">
                <a:lnSpc>
                  <a:spcPct val="15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ROB1</a:t>
              </a:r>
            </a:p>
          </p:txBody>
        </p:sp>
        <p:sp>
          <p:nvSpPr>
            <p:cNvPr id="403495" name="Rectangle 45"/>
            <p:cNvSpPr>
              <a:spLocks noChangeArrowheads="1"/>
            </p:cNvSpPr>
            <p:nvPr/>
          </p:nvSpPr>
          <p:spPr bwMode="auto">
            <a:xfrm>
              <a:off x="3505200" y="2209800"/>
              <a:ext cx="381000" cy="3048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zh-CN" b="1">
                  <a:solidFill>
                    <a:srgbClr val="000000"/>
                  </a:solidFill>
                  <a:latin typeface="Courier New" pitchFamily="49" charset="0"/>
                </a:rPr>
                <a:t>--</a:t>
              </a:r>
            </a:p>
          </p:txBody>
        </p:sp>
        <p:sp>
          <p:nvSpPr>
            <p:cNvPr id="403496" name="Rectangle 46"/>
            <p:cNvSpPr>
              <a:spLocks noChangeArrowheads="1"/>
            </p:cNvSpPr>
            <p:nvPr/>
          </p:nvSpPr>
          <p:spPr bwMode="auto">
            <a:xfrm>
              <a:off x="3505200" y="2514600"/>
              <a:ext cx="381000" cy="3048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zh-CN" b="1">
                  <a:solidFill>
                    <a:srgbClr val="000000"/>
                  </a:solidFill>
                  <a:latin typeface="Courier New" pitchFamily="49" charset="0"/>
                </a:rPr>
                <a:t>F0</a:t>
              </a:r>
            </a:p>
          </p:txBody>
        </p:sp>
        <p:sp>
          <p:nvSpPr>
            <p:cNvPr id="403497" name="Rectangle 47"/>
            <p:cNvSpPr>
              <a:spLocks noChangeArrowheads="1"/>
            </p:cNvSpPr>
            <p:nvPr/>
          </p:nvSpPr>
          <p:spPr bwMode="auto">
            <a:xfrm>
              <a:off x="3505200" y="2819400"/>
              <a:ext cx="381000" cy="3048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zh-CN" altLang="zh-CN" b="1">
                  <a:solidFill>
                    <a:srgbClr val="000000"/>
                  </a:solidFill>
                  <a:latin typeface="Courier New" pitchFamily="49" charset="0"/>
                </a:rPr>
                <a:t>--</a:t>
              </a:r>
            </a:p>
          </p:txBody>
        </p:sp>
        <p:sp>
          <p:nvSpPr>
            <p:cNvPr id="403498" name="Rectangle 48"/>
            <p:cNvSpPr>
              <a:spLocks noChangeArrowheads="1"/>
            </p:cNvSpPr>
            <p:nvPr/>
          </p:nvSpPr>
          <p:spPr bwMode="auto">
            <a:xfrm>
              <a:off x="3886200" y="2209800"/>
              <a:ext cx="990600" cy="3048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403499" name="Rectangle 49"/>
            <p:cNvSpPr>
              <a:spLocks noChangeArrowheads="1"/>
            </p:cNvSpPr>
            <p:nvPr/>
          </p:nvSpPr>
          <p:spPr bwMode="auto">
            <a:xfrm>
              <a:off x="3886200" y="2514600"/>
              <a:ext cx="990600" cy="3048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403500" name="Rectangle 50"/>
            <p:cNvSpPr>
              <a:spLocks noChangeArrowheads="1"/>
            </p:cNvSpPr>
            <p:nvPr/>
          </p:nvSpPr>
          <p:spPr bwMode="auto">
            <a:xfrm>
              <a:off x="3886200" y="2819400"/>
              <a:ext cx="990600" cy="3048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zh-CN" altLang="zh-CN" b="1">
                  <a:solidFill>
                    <a:srgbClr val="000000"/>
                  </a:solidFill>
                  <a:latin typeface="Courier New" pitchFamily="49" charset="0"/>
                </a:rPr>
                <a:t>&lt;</a:t>
              </a:r>
              <a:r>
                <a:rPr lang="en-US" altLang="zh-CN" b="1">
                  <a:solidFill>
                    <a:srgbClr val="000000"/>
                  </a:solidFill>
                  <a:latin typeface="Courier New" pitchFamily="49" charset="0"/>
                </a:rPr>
                <a:t>val 1&gt;</a:t>
              </a:r>
            </a:p>
          </p:txBody>
        </p:sp>
        <p:sp>
          <p:nvSpPr>
            <p:cNvPr id="403501" name="Rectangle 51"/>
            <p:cNvSpPr>
              <a:spLocks noChangeArrowheads="1"/>
            </p:cNvSpPr>
            <p:nvPr/>
          </p:nvSpPr>
          <p:spPr bwMode="auto">
            <a:xfrm>
              <a:off x="4876800" y="2209800"/>
              <a:ext cx="2133600" cy="3048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zh-CN" b="1">
                  <a:solidFill>
                    <a:srgbClr val="000000"/>
                  </a:solidFill>
                  <a:latin typeface="Courier New" pitchFamily="49" charset="0"/>
                </a:rPr>
                <a:t>ST 10(R3), F5 </a:t>
              </a:r>
            </a:p>
          </p:txBody>
        </p:sp>
        <p:sp>
          <p:nvSpPr>
            <p:cNvPr id="403502" name="Rectangle 52"/>
            <p:cNvSpPr>
              <a:spLocks noChangeArrowheads="1"/>
            </p:cNvSpPr>
            <p:nvPr/>
          </p:nvSpPr>
          <p:spPr bwMode="auto">
            <a:xfrm>
              <a:off x="4876800" y="2514600"/>
              <a:ext cx="2133600" cy="3048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zh-CN" b="1">
                  <a:solidFill>
                    <a:srgbClr val="000000"/>
                  </a:solidFill>
                  <a:latin typeface="Courier New" pitchFamily="49" charset="0"/>
                </a:rPr>
                <a:t>LD F0,32(R2)</a:t>
              </a:r>
            </a:p>
          </p:txBody>
        </p:sp>
        <p:sp>
          <p:nvSpPr>
            <p:cNvPr id="403503" name="Rectangle 53"/>
            <p:cNvSpPr>
              <a:spLocks noChangeArrowheads="1"/>
            </p:cNvSpPr>
            <p:nvPr/>
          </p:nvSpPr>
          <p:spPr bwMode="auto">
            <a:xfrm>
              <a:off x="4876800" y="2819400"/>
              <a:ext cx="2133600" cy="3048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zh-CN" b="1">
                  <a:solidFill>
                    <a:srgbClr val="000000"/>
                  </a:solidFill>
                  <a:latin typeface="Courier New" pitchFamily="49" charset="0"/>
                </a:rPr>
                <a:t>ST 0(R3), F4</a:t>
              </a:r>
            </a:p>
          </p:txBody>
        </p:sp>
        <p:sp>
          <p:nvSpPr>
            <p:cNvPr id="403504" name="Rectangle 54"/>
            <p:cNvSpPr>
              <a:spLocks noChangeArrowheads="1"/>
            </p:cNvSpPr>
            <p:nvPr/>
          </p:nvSpPr>
          <p:spPr bwMode="auto">
            <a:xfrm>
              <a:off x="7010400" y="2209800"/>
              <a:ext cx="381000" cy="3048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zh-CN" b="1">
                  <a:solidFill>
                    <a:srgbClr val="000000"/>
                  </a:solidFill>
                  <a:latin typeface="Courier New" pitchFamily="49" charset="0"/>
                </a:rPr>
                <a:t>N</a:t>
              </a:r>
            </a:p>
          </p:txBody>
        </p:sp>
        <p:sp>
          <p:nvSpPr>
            <p:cNvPr id="403505" name="Rectangle 55"/>
            <p:cNvSpPr>
              <a:spLocks noChangeArrowheads="1"/>
            </p:cNvSpPr>
            <p:nvPr/>
          </p:nvSpPr>
          <p:spPr bwMode="auto">
            <a:xfrm>
              <a:off x="7010400" y="2514600"/>
              <a:ext cx="381000" cy="3048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zh-CN" b="1">
                  <a:solidFill>
                    <a:srgbClr val="000000"/>
                  </a:solidFill>
                  <a:latin typeface="Courier New" pitchFamily="49" charset="0"/>
                </a:rPr>
                <a:t>N</a:t>
              </a:r>
            </a:p>
          </p:txBody>
        </p:sp>
        <p:sp>
          <p:nvSpPr>
            <p:cNvPr id="403506" name="Rectangle 56"/>
            <p:cNvSpPr>
              <a:spLocks noChangeArrowheads="1"/>
            </p:cNvSpPr>
            <p:nvPr/>
          </p:nvSpPr>
          <p:spPr bwMode="auto">
            <a:xfrm>
              <a:off x="7010400" y="2819400"/>
              <a:ext cx="381000" cy="3048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zh-CN" b="1">
                  <a:solidFill>
                    <a:srgbClr val="000000"/>
                  </a:solidFill>
                  <a:latin typeface="Courier New" pitchFamily="49" charset="0"/>
                </a:rPr>
                <a:t>Y</a:t>
              </a:r>
            </a:p>
          </p:txBody>
        </p:sp>
        <p:sp>
          <p:nvSpPr>
            <p:cNvPr id="226355" name="Line 57"/>
            <p:cNvSpPr>
              <a:spLocks noChangeShapeType="1"/>
            </p:cNvSpPr>
            <p:nvPr/>
          </p:nvSpPr>
          <p:spPr bwMode="auto">
            <a:xfrm>
              <a:off x="4953000" y="3124200"/>
              <a:ext cx="1588" cy="381000"/>
            </a:xfrm>
            <a:prstGeom prst="line">
              <a:avLst/>
            </a:prstGeom>
            <a:noFill/>
            <a:ln w="76320" cap="sq">
              <a:solidFill>
                <a:srgbClr val="5B9BD5"/>
              </a:solidFill>
              <a:miter lim="800000"/>
              <a:headEnd/>
              <a:tailEnd type="triangle" w="med" len="med"/>
            </a:ln>
          </p:spPr>
          <p:txBody>
            <a:bodyPr/>
            <a:lstStyle/>
            <a:p>
              <a:endParaRPr lang="zh-CN" altLang="en-US"/>
            </a:p>
          </p:txBody>
        </p:sp>
        <p:sp>
          <p:nvSpPr>
            <p:cNvPr id="226356" name="Text Box 58"/>
            <p:cNvSpPr txBox="1">
              <a:spLocks noChangeArrowheads="1"/>
            </p:cNvSpPr>
            <p:nvPr/>
          </p:nvSpPr>
          <p:spPr bwMode="auto">
            <a:xfrm>
              <a:off x="6859588" y="608013"/>
              <a:ext cx="844550" cy="368300"/>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Done?</a:t>
              </a:r>
            </a:p>
          </p:txBody>
        </p:sp>
        <p:sp>
          <p:nvSpPr>
            <p:cNvPr id="226357" name="Freeform 59"/>
            <p:cNvSpPr>
              <a:spLocks/>
            </p:cNvSpPr>
            <p:nvPr/>
          </p:nvSpPr>
          <p:spPr bwMode="auto">
            <a:xfrm>
              <a:off x="7467600" y="2209800"/>
              <a:ext cx="609600" cy="4267200"/>
            </a:xfrm>
            <a:custGeom>
              <a:avLst/>
              <a:gdLst>
                <a:gd name="T0" fmla="*/ 2147483647 w 576"/>
                <a:gd name="T1" fmla="*/ 2147483647 h 2832"/>
                <a:gd name="T2" fmla="*/ 2147483647 w 576"/>
                <a:gd name="T3" fmla="*/ 0 h 2832"/>
                <a:gd name="T4" fmla="*/ 0 w 576"/>
                <a:gd name="T5" fmla="*/ 0 h 2832"/>
                <a:gd name="T6" fmla="*/ 0 60000 65536"/>
                <a:gd name="T7" fmla="*/ 0 60000 65536"/>
                <a:gd name="T8" fmla="*/ 0 60000 65536"/>
                <a:gd name="T9" fmla="*/ 0 w 576"/>
                <a:gd name="T10" fmla="*/ 0 h 2832"/>
                <a:gd name="T11" fmla="*/ 576 w 576"/>
                <a:gd name="T12" fmla="*/ 2832 h 2832"/>
              </a:gdLst>
              <a:ahLst/>
              <a:cxnLst>
                <a:cxn ang="T6">
                  <a:pos x="T0" y="T1"/>
                </a:cxn>
                <a:cxn ang="T7">
                  <a:pos x="T2" y="T3"/>
                </a:cxn>
                <a:cxn ang="T8">
                  <a:pos x="T4" y="T5"/>
                </a:cxn>
              </a:cxnLst>
              <a:rect l="T9" t="T10" r="T11" b="T12"/>
              <a:pathLst>
                <a:path w="576" h="2832">
                  <a:moveTo>
                    <a:pt x="576" y="2832"/>
                  </a:moveTo>
                  <a:lnTo>
                    <a:pt x="576" y="0"/>
                  </a:lnTo>
                  <a:lnTo>
                    <a:pt x="0" y="0"/>
                  </a:lnTo>
                </a:path>
              </a:pathLst>
            </a:custGeom>
            <a:noFill/>
            <a:ln w="76320">
              <a:solidFill>
                <a:srgbClr val="5B9BD5"/>
              </a:solidFill>
              <a:round/>
              <a:headEnd/>
              <a:tailEnd type="triangle" w="med" len="med"/>
            </a:ln>
          </p:spPr>
          <p:txBody>
            <a:bodyPr wrap="none" anchor="ctr"/>
            <a:lstStyle/>
            <a:p>
              <a:endParaRPr lang="zh-CN" altLang="en-US"/>
            </a:p>
          </p:txBody>
        </p:sp>
        <p:sp>
          <p:nvSpPr>
            <p:cNvPr id="226358" name="Line 60"/>
            <p:cNvSpPr>
              <a:spLocks noChangeShapeType="1"/>
            </p:cNvSpPr>
            <p:nvPr/>
          </p:nvSpPr>
          <p:spPr bwMode="auto">
            <a:xfrm>
              <a:off x="4953000" y="6096000"/>
              <a:ext cx="1588" cy="457200"/>
            </a:xfrm>
            <a:prstGeom prst="line">
              <a:avLst/>
            </a:prstGeom>
            <a:noFill/>
            <a:ln w="76320" cap="sq">
              <a:solidFill>
                <a:srgbClr val="5B9BD5"/>
              </a:solidFill>
              <a:miter lim="800000"/>
              <a:headEnd/>
              <a:tailEnd type="triangle" w="med" len="med"/>
            </a:ln>
          </p:spPr>
          <p:txBody>
            <a:bodyPr/>
            <a:lstStyle/>
            <a:p>
              <a:endParaRPr lang="zh-CN" altLang="en-US"/>
            </a:p>
          </p:txBody>
        </p:sp>
        <p:sp>
          <p:nvSpPr>
            <p:cNvPr id="226359" name="Line 61"/>
            <p:cNvSpPr>
              <a:spLocks noChangeShapeType="1"/>
            </p:cNvSpPr>
            <p:nvPr/>
          </p:nvSpPr>
          <p:spPr bwMode="auto">
            <a:xfrm flipH="1">
              <a:off x="1714500" y="6091238"/>
              <a:ext cx="11113" cy="401637"/>
            </a:xfrm>
            <a:prstGeom prst="line">
              <a:avLst/>
            </a:prstGeom>
            <a:noFill/>
            <a:ln w="76320" cap="sq">
              <a:solidFill>
                <a:srgbClr val="5B9BD5"/>
              </a:solidFill>
              <a:miter lim="800000"/>
              <a:headEnd/>
              <a:tailEnd type="triangle" w="med" len="med"/>
            </a:ln>
          </p:spPr>
          <p:txBody>
            <a:bodyPr/>
            <a:lstStyle/>
            <a:p>
              <a:endParaRPr lang="zh-CN" altLang="en-US"/>
            </a:p>
          </p:txBody>
        </p:sp>
        <p:sp>
          <p:nvSpPr>
            <p:cNvPr id="226360" name="Text Box 62"/>
            <p:cNvSpPr txBox="1">
              <a:spLocks noChangeArrowheads="1"/>
            </p:cNvSpPr>
            <p:nvPr/>
          </p:nvSpPr>
          <p:spPr bwMode="auto">
            <a:xfrm>
              <a:off x="131763" y="4281488"/>
              <a:ext cx="692150" cy="368300"/>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Dest</a:t>
              </a:r>
            </a:p>
          </p:txBody>
        </p:sp>
        <p:sp>
          <p:nvSpPr>
            <p:cNvPr id="226361" name="Text Box 63"/>
            <p:cNvSpPr txBox="1">
              <a:spLocks noChangeArrowheads="1"/>
            </p:cNvSpPr>
            <p:nvPr/>
          </p:nvSpPr>
          <p:spPr bwMode="auto">
            <a:xfrm>
              <a:off x="3354388" y="4419600"/>
              <a:ext cx="692150" cy="368300"/>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Dest</a:t>
              </a:r>
            </a:p>
          </p:txBody>
        </p:sp>
        <p:sp>
          <p:nvSpPr>
            <p:cNvPr id="226362" name="AutoShape 64"/>
            <p:cNvSpPr>
              <a:spLocks noChangeArrowheads="1"/>
            </p:cNvSpPr>
            <p:nvPr/>
          </p:nvSpPr>
          <p:spPr bwMode="auto">
            <a:xfrm flipV="1">
              <a:off x="8426450" y="1371600"/>
              <a:ext cx="457200" cy="1143000"/>
            </a:xfrm>
            <a:prstGeom prst="upArrow">
              <a:avLst>
                <a:gd name="adj1" fmla="val 50000"/>
                <a:gd name="adj2" fmla="val 62500"/>
              </a:avLst>
            </a:prstGeom>
            <a:solidFill>
              <a:srgbClr val="ED7D31"/>
            </a:solidFill>
            <a:ln w="2844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26363" name="Text Box 65"/>
            <p:cNvSpPr txBox="1">
              <a:spLocks noChangeArrowheads="1"/>
            </p:cNvSpPr>
            <p:nvPr/>
          </p:nvSpPr>
          <p:spPr bwMode="auto">
            <a:xfrm>
              <a:off x="8201025" y="2590800"/>
              <a:ext cx="908050" cy="368300"/>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Oldest</a:t>
              </a:r>
            </a:p>
          </p:txBody>
        </p:sp>
        <p:sp>
          <p:nvSpPr>
            <p:cNvPr id="226364" name="Text Box 66"/>
            <p:cNvSpPr txBox="1">
              <a:spLocks noChangeArrowheads="1"/>
            </p:cNvSpPr>
            <p:nvPr/>
          </p:nvSpPr>
          <p:spPr bwMode="auto">
            <a:xfrm>
              <a:off x="8154988" y="990600"/>
              <a:ext cx="998537" cy="368300"/>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Newest</a:t>
              </a:r>
            </a:p>
          </p:txBody>
        </p:sp>
        <p:grpSp>
          <p:nvGrpSpPr>
            <p:cNvPr id="226365" name="Group 67"/>
            <p:cNvGrpSpPr>
              <a:grpSpLocks/>
            </p:cNvGrpSpPr>
            <p:nvPr/>
          </p:nvGrpSpPr>
          <p:grpSpPr bwMode="auto">
            <a:xfrm>
              <a:off x="1143000" y="712788"/>
              <a:ext cx="1217613" cy="912812"/>
              <a:chOff x="720" y="449"/>
              <a:chExt cx="767" cy="575"/>
            </a:xfrm>
          </p:grpSpPr>
          <p:sp>
            <p:nvSpPr>
              <p:cNvPr id="403532" name="Rectangle 68"/>
              <p:cNvSpPr>
                <a:spLocks noChangeArrowheads="1"/>
              </p:cNvSpPr>
              <p:nvPr/>
            </p:nvSpPr>
            <p:spPr bwMode="auto">
              <a:xfrm rot="-5400000">
                <a:off x="496" y="673"/>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403533" name="Rectangle 69"/>
              <p:cNvSpPr>
                <a:spLocks noChangeArrowheads="1"/>
              </p:cNvSpPr>
              <p:nvPr/>
            </p:nvSpPr>
            <p:spPr bwMode="auto">
              <a:xfrm rot="-5400000">
                <a:off x="624" y="673"/>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403534" name="Rectangle 70"/>
              <p:cNvSpPr>
                <a:spLocks noChangeArrowheads="1"/>
              </p:cNvSpPr>
              <p:nvPr/>
            </p:nvSpPr>
            <p:spPr bwMode="auto">
              <a:xfrm rot="-5400000">
                <a:off x="752" y="673"/>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403535" name="Rectangle 71"/>
              <p:cNvSpPr>
                <a:spLocks noChangeArrowheads="1"/>
              </p:cNvSpPr>
              <p:nvPr/>
            </p:nvSpPr>
            <p:spPr bwMode="auto">
              <a:xfrm rot="-5400000">
                <a:off x="880" y="673"/>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403536" name="Rectangle 72"/>
              <p:cNvSpPr>
                <a:spLocks noChangeArrowheads="1"/>
              </p:cNvSpPr>
              <p:nvPr/>
            </p:nvSpPr>
            <p:spPr bwMode="auto">
              <a:xfrm rot="-5400000">
                <a:off x="1008" y="673"/>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403537" name="Rectangle 73"/>
              <p:cNvSpPr>
                <a:spLocks noChangeArrowheads="1"/>
              </p:cNvSpPr>
              <p:nvPr/>
            </p:nvSpPr>
            <p:spPr bwMode="auto">
              <a:xfrm rot="-5400000">
                <a:off x="1136" y="673"/>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grpSp>
        <p:sp>
          <p:nvSpPr>
            <p:cNvPr id="226366" name="Text Box 74"/>
            <p:cNvSpPr txBox="1">
              <a:spLocks noChangeArrowheads="1"/>
            </p:cNvSpPr>
            <p:nvPr/>
          </p:nvSpPr>
          <p:spPr bwMode="auto">
            <a:xfrm>
              <a:off x="6561138" y="4384675"/>
              <a:ext cx="1044575" cy="560388"/>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from </a:t>
              </a:r>
            </a:p>
            <a:p>
              <a:pPr algn="ctr" eaLnBrk="1" hangingPunct="1">
                <a:lnSpc>
                  <a:spcPct val="7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Memory</a:t>
              </a:r>
            </a:p>
          </p:txBody>
        </p:sp>
        <p:sp>
          <p:nvSpPr>
            <p:cNvPr id="226367" name="Line 75"/>
            <p:cNvSpPr>
              <a:spLocks noChangeShapeType="1"/>
            </p:cNvSpPr>
            <p:nvPr/>
          </p:nvSpPr>
          <p:spPr bwMode="auto">
            <a:xfrm>
              <a:off x="7010400" y="4953000"/>
              <a:ext cx="1588" cy="381000"/>
            </a:xfrm>
            <a:prstGeom prst="line">
              <a:avLst/>
            </a:prstGeom>
            <a:noFill/>
            <a:ln w="76320" cap="sq">
              <a:solidFill>
                <a:srgbClr val="5B9BD5"/>
              </a:solidFill>
              <a:miter lim="800000"/>
              <a:headEnd/>
              <a:tailEnd type="triangle" w="med" len="med"/>
            </a:ln>
          </p:spPr>
          <p:txBody>
            <a:bodyPr/>
            <a:lstStyle/>
            <a:p>
              <a:endParaRPr lang="zh-CN" altLang="en-US"/>
            </a:p>
          </p:txBody>
        </p:sp>
        <p:sp>
          <p:nvSpPr>
            <p:cNvPr id="403520" name="Rectangle 76"/>
            <p:cNvSpPr>
              <a:spLocks noChangeArrowheads="1"/>
            </p:cNvSpPr>
            <p:nvPr/>
          </p:nvSpPr>
          <p:spPr bwMode="auto">
            <a:xfrm>
              <a:off x="6400800" y="5334000"/>
              <a:ext cx="1066800" cy="2540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zh-CN" altLang="zh-CN" b="1">
                  <a:solidFill>
                    <a:srgbClr val="5B9BD5"/>
                  </a:solidFill>
                  <a:latin typeface="Courier New" pitchFamily="49" charset="0"/>
                </a:rPr>
                <a:t>2</a:t>
              </a:r>
              <a:r>
                <a:rPr lang="zh-CN" altLang="zh-CN" b="1">
                  <a:solidFill>
                    <a:srgbClr val="000000"/>
                  </a:solidFill>
                  <a:latin typeface="Courier New" pitchFamily="49" charset="0"/>
                </a:rPr>
                <a:t> 32+</a:t>
              </a:r>
              <a:r>
                <a:rPr lang="en-US" altLang="zh-CN" b="1">
                  <a:solidFill>
                    <a:srgbClr val="000000"/>
                  </a:solidFill>
                  <a:latin typeface="Courier New" pitchFamily="49" charset="0"/>
                </a:rPr>
                <a:t>R2</a:t>
              </a:r>
            </a:p>
          </p:txBody>
        </p:sp>
        <p:sp>
          <p:nvSpPr>
            <p:cNvPr id="403521" name="Rectangle 77"/>
            <p:cNvSpPr>
              <a:spLocks noChangeArrowheads="1"/>
            </p:cNvSpPr>
            <p:nvPr/>
          </p:nvSpPr>
          <p:spPr bwMode="auto">
            <a:xfrm>
              <a:off x="6400800" y="5588000"/>
              <a:ext cx="1066800" cy="2540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zh-CN" altLang="zh-CN" b="1">
                  <a:solidFill>
                    <a:srgbClr val="5B9BD5"/>
                  </a:solidFill>
                  <a:latin typeface="Courier New" pitchFamily="49" charset="0"/>
                </a:rPr>
                <a:t>4</a:t>
              </a:r>
              <a:r>
                <a:rPr lang="zh-CN" altLang="zh-CN" b="1">
                  <a:solidFill>
                    <a:srgbClr val="000000"/>
                  </a:solidFill>
                  <a:latin typeface="Courier New" pitchFamily="49" charset="0"/>
                </a:rPr>
                <a:t> </a:t>
              </a:r>
              <a:r>
                <a:rPr lang="en-US" altLang="zh-CN" b="1">
                  <a:solidFill>
                    <a:srgbClr val="5B9BD5"/>
                  </a:solidFill>
                  <a:latin typeface="Courier New" pitchFamily="49" charset="0"/>
                </a:rPr>
                <a:t>ROB3</a:t>
              </a:r>
            </a:p>
          </p:txBody>
        </p:sp>
        <p:sp>
          <p:nvSpPr>
            <p:cNvPr id="403522" name="Rectangle 78"/>
            <p:cNvSpPr>
              <a:spLocks noChangeArrowheads="1"/>
            </p:cNvSpPr>
            <p:nvPr/>
          </p:nvSpPr>
          <p:spPr bwMode="auto">
            <a:xfrm>
              <a:off x="6400800" y="5842000"/>
              <a:ext cx="1066800" cy="2540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226371" name="Line 79"/>
            <p:cNvSpPr>
              <a:spLocks noChangeShapeType="1"/>
            </p:cNvSpPr>
            <p:nvPr/>
          </p:nvSpPr>
          <p:spPr bwMode="auto">
            <a:xfrm>
              <a:off x="6756400" y="5334000"/>
              <a:ext cx="1588" cy="762000"/>
            </a:xfrm>
            <a:prstGeom prst="line">
              <a:avLst/>
            </a:prstGeom>
            <a:noFill/>
            <a:ln w="28440" cap="sq">
              <a:solidFill>
                <a:srgbClr val="000000"/>
              </a:solidFill>
              <a:miter lim="800000"/>
              <a:headEnd/>
              <a:tailEnd/>
            </a:ln>
          </p:spPr>
          <p:txBody>
            <a:bodyPr/>
            <a:lstStyle/>
            <a:p>
              <a:endParaRPr lang="zh-CN" altLang="en-US"/>
            </a:p>
          </p:txBody>
        </p:sp>
        <p:sp>
          <p:nvSpPr>
            <p:cNvPr id="226372" name="Text Box 80"/>
            <p:cNvSpPr txBox="1">
              <a:spLocks noChangeArrowheads="1"/>
            </p:cNvSpPr>
            <p:nvPr/>
          </p:nvSpPr>
          <p:spPr bwMode="auto">
            <a:xfrm>
              <a:off x="6249988" y="5029200"/>
              <a:ext cx="692150" cy="368300"/>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Dest</a:t>
              </a:r>
            </a:p>
          </p:txBody>
        </p:sp>
        <p:sp>
          <p:nvSpPr>
            <p:cNvPr id="226373" name="Text Box 81"/>
            <p:cNvSpPr txBox="1">
              <a:spLocks noChangeArrowheads="1"/>
            </p:cNvSpPr>
            <p:nvPr/>
          </p:nvSpPr>
          <p:spPr bwMode="auto">
            <a:xfrm>
              <a:off x="538163" y="1905000"/>
              <a:ext cx="2832100" cy="520700"/>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800" b="1">
                  <a:solidFill>
                    <a:srgbClr val="000000"/>
                  </a:solidFill>
                  <a:latin typeface="Comic Sans MS" pitchFamily="66" charset="0"/>
                </a:rPr>
                <a:t>Reorder Buffer</a:t>
              </a:r>
            </a:p>
          </p:txBody>
        </p:sp>
        <p:sp>
          <p:nvSpPr>
            <p:cNvPr id="226374" name="Text Box 82"/>
            <p:cNvSpPr txBox="1">
              <a:spLocks noChangeArrowheads="1"/>
            </p:cNvSpPr>
            <p:nvPr/>
          </p:nvSpPr>
          <p:spPr bwMode="auto">
            <a:xfrm>
              <a:off x="1603375" y="3579813"/>
              <a:ext cx="1774825" cy="520700"/>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800" b="1">
                  <a:solidFill>
                    <a:srgbClr val="000000"/>
                  </a:solidFill>
                  <a:latin typeface="Comic Sans MS" pitchFamily="66" charset="0"/>
                </a:rPr>
                <a:t>Registers</a:t>
              </a:r>
            </a:p>
          </p:txBody>
        </p:sp>
        <p:sp>
          <p:nvSpPr>
            <p:cNvPr id="226375" name="Line 83"/>
            <p:cNvSpPr>
              <a:spLocks noChangeShapeType="1"/>
            </p:cNvSpPr>
            <p:nvPr/>
          </p:nvSpPr>
          <p:spPr bwMode="auto">
            <a:xfrm>
              <a:off x="7010400" y="6096000"/>
              <a:ext cx="1588" cy="381000"/>
            </a:xfrm>
            <a:prstGeom prst="line">
              <a:avLst/>
            </a:prstGeom>
            <a:noFill/>
            <a:ln w="76320" cap="sq">
              <a:solidFill>
                <a:srgbClr val="5B9BD5"/>
              </a:solidFill>
              <a:miter lim="800000"/>
              <a:headEnd/>
              <a:tailEnd type="triangle" w="med" len="med"/>
            </a:ln>
          </p:spPr>
          <p:txBody>
            <a:bodyPr/>
            <a:lstStyle/>
            <a:p>
              <a:endParaRPr lang="zh-CN" altLang="en-US"/>
            </a:p>
          </p:txBody>
        </p:sp>
        <p:sp>
          <p:nvSpPr>
            <p:cNvPr id="226376" name="Line 84"/>
            <p:cNvSpPr>
              <a:spLocks noChangeShapeType="1"/>
            </p:cNvSpPr>
            <p:nvPr/>
          </p:nvSpPr>
          <p:spPr bwMode="auto">
            <a:xfrm>
              <a:off x="2362200" y="1143000"/>
              <a:ext cx="1143000" cy="1588"/>
            </a:xfrm>
            <a:prstGeom prst="line">
              <a:avLst/>
            </a:prstGeom>
            <a:noFill/>
            <a:ln w="76320" cap="sq">
              <a:solidFill>
                <a:srgbClr val="000000"/>
              </a:solidFill>
              <a:miter lim="800000"/>
              <a:headEnd/>
              <a:tailEnd type="triangle" w="med" len="med"/>
            </a:ln>
          </p:spPr>
          <p:txBody>
            <a:bodyPr/>
            <a:lstStyle/>
            <a:p>
              <a:endParaRPr lang="zh-CN" altLang="en-US"/>
            </a:p>
          </p:txBody>
        </p:sp>
      </p:grpSp>
      <p:sp>
        <p:nvSpPr>
          <p:cNvPr id="226377" name="Text Box 85"/>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58D5C05D-4F67-4091-BC90-BBF4DC83DC1D}"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26378" name="Text Box 86"/>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26379" name="Text Box 87"/>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C34B27D-A09B-4E83-94E3-B3FC5593C049}"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220</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Memory Disambiguation:</a:t>
            </a:r>
            <a:endParaRPr lang="zh-CN" altLang="en-US" dirty="0"/>
          </a:p>
        </p:txBody>
      </p:sp>
    </p:spTree>
    <p:extLst>
      <p:ext uri="{BB962C8B-B14F-4D97-AF65-F5344CB8AC3E}">
        <p14:creationId xmlns:p14="http://schemas.microsoft.com/office/powerpoint/2010/main" val="628391671"/>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Text Box 1"/>
          <p:cNvSpPr txBox="1">
            <a:spLocks noChangeArrowheads="1"/>
          </p:cNvSpPr>
          <p:nvPr/>
        </p:nvSpPr>
        <p:spPr bwMode="auto">
          <a:xfrm>
            <a:off x="344488" y="250825"/>
            <a:ext cx="8678862" cy="650875"/>
          </a:xfrm>
          <a:prstGeom prst="rect">
            <a:avLst/>
          </a:prstGeom>
          <a:noFill/>
          <a:ln w="9525">
            <a:noFill/>
            <a:round/>
            <a:headEnd/>
            <a:tailEnd/>
          </a:ln>
        </p:spPr>
        <p:txBody>
          <a:bodyPr anchor="ctr"/>
          <a:lstStyle/>
          <a:p>
            <a:pP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4000">
              <a:solidFill>
                <a:srgbClr val="000000"/>
              </a:solidFill>
              <a:latin typeface="Calibri Light" pitchFamily="34" charset="0"/>
            </a:endParaRPr>
          </a:p>
        </p:txBody>
      </p:sp>
      <p:sp>
        <p:nvSpPr>
          <p:cNvPr id="230403"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8975E5E-7030-4643-A11E-5D1072B7E4B8}"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30404"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30405"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BAB6849-26CD-4C4C-A5DB-6AE10319E1FF}"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221</a:t>
            </a:fld>
            <a:endParaRPr lang="zh-CN" altLang="zh-CN" sz="1200">
              <a:solidFill>
                <a:srgbClr val="898989"/>
              </a:solidFill>
            </a:endParaRPr>
          </a:p>
        </p:txBody>
      </p:sp>
      <p:sp>
        <p:nvSpPr>
          <p:cNvPr id="230406" name="标题 1"/>
          <p:cNvSpPr>
            <a:spLocks noGrp="1"/>
          </p:cNvSpPr>
          <p:nvPr>
            <p:ph type="title"/>
          </p:nvPr>
        </p:nvSpPr>
        <p:spPr/>
        <p:txBody>
          <a:bodyPr/>
          <a:lstStyle/>
          <a:p>
            <a:r>
              <a:rPr lang="zh-CN" altLang="zh-CN" smtClean="0"/>
              <a:t>如何使</a:t>
            </a:r>
            <a:r>
              <a:rPr lang="en-US" altLang="zh-CN" smtClean="0"/>
              <a:t>CPI &lt; 1 ?  (1/2)</a:t>
            </a:r>
            <a:endParaRPr lang="zh-CN" altLang="en-US" dirty="0" smtClean="0"/>
          </a:p>
        </p:txBody>
      </p:sp>
      <p:sp>
        <p:nvSpPr>
          <p:cNvPr id="230407" name="内容占位符 2"/>
          <p:cNvSpPr>
            <a:spLocks noGrp="1"/>
          </p:cNvSpPr>
          <p:nvPr>
            <p:ph idx="1"/>
          </p:nvPr>
        </p:nvSpPr>
        <p:spPr/>
        <p:txBody>
          <a:bodyPr>
            <a:normAutofit fontScale="92500" lnSpcReduction="10000"/>
          </a:bodyPr>
          <a:lstStyle/>
          <a:p>
            <a:r>
              <a:rPr lang="zh-CN" altLang="zh-CN" smtClean="0"/>
              <a:t>前面所述的各种技术主要通过减少数据相关和控制相关，使得</a:t>
            </a:r>
            <a:r>
              <a:rPr lang="en-US" altLang="zh-CN" smtClean="0"/>
              <a:t>CPI = 1 ( CPI</a:t>
            </a:r>
            <a:r>
              <a:rPr lang="zh-CN" altLang="zh-CN" smtClean="0"/>
              <a:t>接近1）</a:t>
            </a:r>
          </a:p>
          <a:p>
            <a:r>
              <a:rPr lang="zh-CN" altLang="zh-CN" smtClean="0"/>
              <a:t>是否能够使</a:t>
            </a:r>
            <a:r>
              <a:rPr lang="en-US" altLang="zh-CN" smtClean="0"/>
              <a:t>CPI &lt; 1?  </a:t>
            </a:r>
            <a:r>
              <a:rPr lang="zh-CN" altLang="en-US" smtClean="0"/>
              <a:t>多发射处理器</a:t>
            </a:r>
            <a:endParaRPr lang="en-US" altLang="zh-CN" smtClean="0"/>
          </a:p>
          <a:p>
            <a:r>
              <a:rPr lang="zh-CN" altLang="zh-CN" smtClean="0"/>
              <a:t>两种基本方法</a:t>
            </a:r>
            <a:r>
              <a:rPr lang="en-US" altLang="zh-CN" smtClean="0"/>
              <a:t>: Superscalar </a:t>
            </a:r>
            <a:r>
              <a:rPr lang="zh-CN" altLang="en-US" smtClean="0"/>
              <a:t>、</a:t>
            </a:r>
            <a:r>
              <a:rPr lang="en-US" altLang="zh-CN" smtClean="0"/>
              <a:t>VLIW</a:t>
            </a:r>
            <a:endParaRPr lang="zh-CN" altLang="zh-CN" smtClean="0"/>
          </a:p>
          <a:p>
            <a:r>
              <a:rPr lang="en-US" altLang="zh-CN" smtClean="0"/>
              <a:t>Superscalar: </a:t>
            </a:r>
          </a:p>
          <a:p>
            <a:pPr lvl="1"/>
            <a:r>
              <a:rPr lang="zh-CN" altLang="zh-CN" smtClean="0"/>
              <a:t>每个时钟周期所发射的指令数不定（1 －8条）</a:t>
            </a:r>
          </a:p>
          <a:p>
            <a:pPr lvl="1"/>
            <a:r>
              <a:rPr lang="zh-CN" altLang="zh-CN" smtClean="0"/>
              <a:t>由编译器或硬件完成调度</a:t>
            </a:r>
          </a:p>
          <a:p>
            <a:pPr lvl="1"/>
            <a:r>
              <a:rPr lang="en-US" altLang="zh-CN" smtClean="0"/>
              <a:t>IBM PowerPC, Sun UltraSparc, DEC Alpha, HP 8000</a:t>
            </a:r>
          </a:p>
          <a:p>
            <a:pPr lvl="1"/>
            <a:r>
              <a:rPr lang="zh-CN" altLang="zh-CN" smtClean="0"/>
              <a:t>该方法对目前通用计算是最成功的方法</a:t>
            </a:r>
          </a:p>
          <a:p>
            <a:r>
              <a:rPr lang="en-US" altLang="zh-CN" smtClean="0"/>
              <a:t>Instructions Per Clock (IPC) vs. CPI</a:t>
            </a:r>
          </a:p>
          <a:p>
            <a:endParaRPr lang="zh-CN" altLang="en-US" dirty="0" smtClean="0"/>
          </a:p>
        </p:txBody>
      </p:sp>
    </p:spTree>
    <p:extLst>
      <p:ext uri="{BB962C8B-B14F-4D97-AF65-F5344CB8AC3E}">
        <p14:creationId xmlns:p14="http://schemas.microsoft.com/office/powerpoint/2010/main" val="4199291357"/>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232F45A-8C07-4690-B315-E4FB71BF8C67}"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31427"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31428"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A0C73840-9E2F-45DE-81C6-672830184B32}"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222</a:t>
            </a:fld>
            <a:endParaRPr lang="zh-CN" altLang="zh-CN" sz="1200">
              <a:solidFill>
                <a:srgbClr val="898989"/>
              </a:solidFill>
            </a:endParaRPr>
          </a:p>
        </p:txBody>
      </p:sp>
      <p:sp>
        <p:nvSpPr>
          <p:cNvPr id="231429" name="标题 1"/>
          <p:cNvSpPr>
            <a:spLocks noGrp="1"/>
          </p:cNvSpPr>
          <p:nvPr>
            <p:ph type="title"/>
          </p:nvPr>
        </p:nvSpPr>
        <p:spPr/>
        <p:txBody>
          <a:bodyPr/>
          <a:lstStyle/>
          <a:p>
            <a:r>
              <a:rPr lang="zh-CN" altLang="zh-CN" smtClean="0"/>
              <a:t>如何使 </a:t>
            </a:r>
            <a:r>
              <a:rPr lang="en-US" altLang="zh-CN" smtClean="0"/>
              <a:t>CPI &lt; 1？ (2/2)</a:t>
            </a:r>
            <a:endParaRPr lang="zh-CN" altLang="en-US" smtClean="0"/>
          </a:p>
        </p:txBody>
      </p:sp>
      <p:sp>
        <p:nvSpPr>
          <p:cNvPr id="231430" name="内容占位符 2"/>
          <p:cNvSpPr>
            <a:spLocks noGrp="1"/>
          </p:cNvSpPr>
          <p:nvPr>
            <p:ph idx="1"/>
          </p:nvPr>
        </p:nvSpPr>
        <p:spPr/>
        <p:txBody>
          <a:bodyPr>
            <a:normAutofit fontScale="92500"/>
          </a:bodyPr>
          <a:lstStyle/>
          <a:p>
            <a:r>
              <a:rPr lang="en-US" altLang="zh-CN" smtClean="0"/>
              <a:t>(Very) Long Instruction Words (V)LIW: </a:t>
            </a:r>
          </a:p>
          <a:p>
            <a:pPr lvl="1"/>
            <a:r>
              <a:rPr lang="zh-CN" altLang="zh-CN" smtClean="0"/>
              <a:t>每个时钟周期流出的指令数（操作）固定</a:t>
            </a:r>
            <a:r>
              <a:rPr lang="en-US" altLang="zh-CN" smtClean="0"/>
              <a:t> (4-16) </a:t>
            </a:r>
          </a:p>
          <a:p>
            <a:pPr lvl="1"/>
            <a:r>
              <a:rPr lang="zh-CN" altLang="zh-CN" smtClean="0"/>
              <a:t>由编译器调度，实际上由多个单操作指令构成一个超长指令</a:t>
            </a:r>
          </a:p>
          <a:p>
            <a:pPr lvl="1"/>
            <a:r>
              <a:rPr lang="zh-CN" altLang="zh-CN" smtClean="0"/>
              <a:t>目前比较成功的应用于</a:t>
            </a:r>
            <a:r>
              <a:rPr lang="en-US" altLang="zh-CN" smtClean="0"/>
              <a:t>DSP，</a:t>
            </a:r>
            <a:r>
              <a:rPr lang="zh-CN" altLang="zh-CN" smtClean="0"/>
              <a:t>多媒体应用</a:t>
            </a:r>
          </a:p>
          <a:p>
            <a:pPr lvl="2"/>
            <a:r>
              <a:rPr lang="en-US" altLang="zh-CN" smtClean="0"/>
              <a:t>DSA </a:t>
            </a:r>
            <a:r>
              <a:rPr lang="zh-CN" altLang="en-US" smtClean="0"/>
              <a:t>（</a:t>
            </a:r>
            <a:r>
              <a:rPr lang="en-US" altLang="zh-CN" smtClean="0"/>
              <a:t>Domain Specific Architecture</a:t>
            </a:r>
            <a:r>
              <a:rPr lang="zh-CN" altLang="en-US" smtClean="0"/>
              <a:t>）</a:t>
            </a:r>
            <a:endParaRPr lang="en-US" altLang="zh-CN" smtClean="0"/>
          </a:p>
          <a:p>
            <a:pPr lvl="1"/>
            <a:r>
              <a:rPr lang="en-US" altLang="zh-CN" smtClean="0"/>
              <a:t>1999/2000 HP</a:t>
            </a:r>
            <a:r>
              <a:rPr lang="zh-CN" altLang="zh-CN" smtClean="0"/>
              <a:t>和</a:t>
            </a:r>
            <a:r>
              <a:rPr lang="en-US" altLang="zh-CN" smtClean="0"/>
              <a:t>Intel</a:t>
            </a:r>
            <a:r>
              <a:rPr lang="zh-CN" altLang="zh-CN" smtClean="0"/>
              <a:t>达成协议共同研究</a:t>
            </a:r>
            <a:r>
              <a:rPr lang="en-US" altLang="zh-CN" smtClean="0"/>
              <a:t>VLIW</a:t>
            </a:r>
          </a:p>
          <a:p>
            <a:pPr lvl="1"/>
            <a:r>
              <a:rPr lang="en-US" altLang="zh-CN" smtClean="0"/>
              <a:t>Intel Architecture-64 (Merced/A-64) 64-bit address </a:t>
            </a:r>
          </a:p>
          <a:p>
            <a:pPr lvl="1"/>
            <a:r>
              <a:rPr lang="en-US" altLang="zh-CN" smtClean="0"/>
              <a:t>Style: “Explicitly Parallel Instruction Computer (EPIC)”</a:t>
            </a:r>
          </a:p>
          <a:p>
            <a:endParaRPr lang="zh-CN" altLang="en-US" dirty="0" smtClean="0"/>
          </a:p>
        </p:txBody>
      </p:sp>
    </p:spTree>
    <p:extLst>
      <p:ext uri="{BB962C8B-B14F-4D97-AF65-F5344CB8AC3E}">
        <p14:creationId xmlns:p14="http://schemas.microsoft.com/office/powerpoint/2010/main" val="1727291423"/>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t>Machine Parallelism</a:t>
            </a:r>
            <a:endParaRPr lang="zh-CN" altLang="en-US" dirty="0"/>
          </a:p>
        </p:txBody>
      </p:sp>
      <p:pic>
        <p:nvPicPr>
          <p:cNvPr id="5" name="图片 4"/>
          <p:cNvPicPr>
            <a:picLocks noChangeAspect="1"/>
          </p:cNvPicPr>
          <p:nvPr/>
        </p:nvPicPr>
        <p:blipFill>
          <a:blip r:embed="rId2"/>
          <a:stretch>
            <a:fillRect/>
          </a:stretch>
        </p:blipFill>
        <p:spPr>
          <a:xfrm>
            <a:off x="655319" y="1090895"/>
            <a:ext cx="4186646" cy="5767105"/>
          </a:xfrm>
          <a:prstGeom prst="rect">
            <a:avLst/>
          </a:prstGeom>
        </p:spPr>
      </p:pic>
      <p:pic>
        <p:nvPicPr>
          <p:cNvPr id="6" name="图片 5"/>
          <p:cNvPicPr>
            <a:picLocks noChangeAspect="1"/>
          </p:cNvPicPr>
          <p:nvPr/>
        </p:nvPicPr>
        <p:blipFill>
          <a:blip r:embed="rId3"/>
          <a:stretch>
            <a:fillRect/>
          </a:stretch>
        </p:blipFill>
        <p:spPr>
          <a:xfrm>
            <a:off x="4841965" y="1643199"/>
            <a:ext cx="3905250" cy="3467100"/>
          </a:xfrm>
          <a:prstGeom prst="rect">
            <a:avLst/>
          </a:prstGeom>
        </p:spPr>
      </p:pic>
    </p:spTree>
    <p:extLst>
      <p:ext uri="{BB962C8B-B14F-4D97-AF65-F5344CB8AC3E}">
        <p14:creationId xmlns:p14="http://schemas.microsoft.com/office/powerpoint/2010/main" val="265381235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简单的超标量流水线</a:t>
            </a:r>
            <a:endParaRPr lang="zh-CN" altLang="en-US" dirty="0"/>
          </a:p>
        </p:txBody>
      </p:sp>
      <p:pic>
        <p:nvPicPr>
          <p:cNvPr id="3" name="图片 2"/>
          <p:cNvPicPr>
            <a:picLocks noChangeAspect="1"/>
          </p:cNvPicPr>
          <p:nvPr/>
        </p:nvPicPr>
        <p:blipFill>
          <a:blip r:embed="rId2"/>
          <a:stretch>
            <a:fillRect/>
          </a:stretch>
        </p:blipFill>
        <p:spPr>
          <a:xfrm>
            <a:off x="541428" y="1586319"/>
            <a:ext cx="3211966" cy="4323331"/>
          </a:xfrm>
          <a:prstGeom prst="rect">
            <a:avLst/>
          </a:prstGeom>
        </p:spPr>
      </p:pic>
      <p:pic>
        <p:nvPicPr>
          <p:cNvPr id="4" name="图片 3"/>
          <p:cNvPicPr>
            <a:picLocks noChangeAspect="1"/>
          </p:cNvPicPr>
          <p:nvPr/>
        </p:nvPicPr>
        <p:blipFill>
          <a:blip r:embed="rId3"/>
          <a:stretch>
            <a:fillRect/>
          </a:stretch>
        </p:blipFill>
        <p:spPr>
          <a:xfrm>
            <a:off x="4610373" y="1595845"/>
            <a:ext cx="3262176" cy="3970856"/>
          </a:xfrm>
          <a:prstGeom prst="rect">
            <a:avLst/>
          </a:prstGeom>
        </p:spPr>
      </p:pic>
    </p:spTree>
    <p:extLst>
      <p:ext uri="{BB962C8B-B14F-4D97-AF65-F5344CB8AC3E}">
        <p14:creationId xmlns:p14="http://schemas.microsoft.com/office/powerpoint/2010/main" val="241435913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具有多种执行部件（流水化）</a:t>
            </a:r>
            <a:endParaRPr lang="zh-CN" altLang="en-US" dirty="0"/>
          </a:p>
        </p:txBody>
      </p:sp>
      <p:pic>
        <p:nvPicPr>
          <p:cNvPr id="3" name="图片 2"/>
          <p:cNvPicPr>
            <a:picLocks noChangeAspect="1"/>
          </p:cNvPicPr>
          <p:nvPr/>
        </p:nvPicPr>
        <p:blipFill>
          <a:blip r:embed="rId2"/>
          <a:stretch>
            <a:fillRect/>
          </a:stretch>
        </p:blipFill>
        <p:spPr>
          <a:xfrm>
            <a:off x="801325" y="1052648"/>
            <a:ext cx="3422333" cy="4696017"/>
          </a:xfrm>
          <a:prstGeom prst="rect">
            <a:avLst/>
          </a:prstGeom>
        </p:spPr>
      </p:pic>
      <p:pic>
        <p:nvPicPr>
          <p:cNvPr id="4" name="图片 3"/>
          <p:cNvPicPr>
            <a:picLocks noChangeAspect="1"/>
          </p:cNvPicPr>
          <p:nvPr/>
        </p:nvPicPr>
        <p:blipFill>
          <a:blip r:embed="rId3"/>
          <a:stretch>
            <a:fillRect/>
          </a:stretch>
        </p:blipFill>
        <p:spPr>
          <a:xfrm>
            <a:off x="4817473" y="1159464"/>
            <a:ext cx="3619500" cy="4695825"/>
          </a:xfrm>
          <a:prstGeom prst="rect">
            <a:avLst/>
          </a:prstGeom>
        </p:spPr>
      </p:pic>
    </p:spTree>
    <p:extLst>
      <p:ext uri="{BB962C8B-B14F-4D97-AF65-F5344CB8AC3E}">
        <p14:creationId xmlns:p14="http://schemas.microsoft.com/office/powerpoint/2010/main" val="385758443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 name="图片 2"/>
          <p:cNvPicPr>
            <a:picLocks noChangeAspect="1"/>
          </p:cNvPicPr>
          <p:nvPr/>
        </p:nvPicPr>
        <p:blipFill>
          <a:blip r:embed="rId2"/>
          <a:stretch>
            <a:fillRect/>
          </a:stretch>
        </p:blipFill>
        <p:spPr>
          <a:xfrm>
            <a:off x="914400" y="1039857"/>
            <a:ext cx="4738688" cy="5513753"/>
          </a:xfrm>
          <a:prstGeom prst="rect">
            <a:avLst/>
          </a:prstGeom>
        </p:spPr>
      </p:pic>
    </p:spTree>
    <p:extLst>
      <p:ext uri="{BB962C8B-B14F-4D97-AF65-F5344CB8AC3E}">
        <p14:creationId xmlns:p14="http://schemas.microsoft.com/office/powerpoint/2010/main" val="134339013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超标量流水线中的分支预测</a:t>
            </a:r>
            <a:endParaRPr lang="zh-CN" altLang="en-US" dirty="0"/>
          </a:p>
        </p:txBody>
      </p:sp>
      <p:pic>
        <p:nvPicPr>
          <p:cNvPr id="3" name="图片 2"/>
          <p:cNvPicPr>
            <a:picLocks noChangeAspect="1"/>
          </p:cNvPicPr>
          <p:nvPr/>
        </p:nvPicPr>
        <p:blipFill>
          <a:blip r:embed="rId2"/>
          <a:stretch>
            <a:fillRect/>
          </a:stretch>
        </p:blipFill>
        <p:spPr>
          <a:xfrm>
            <a:off x="254590" y="1017677"/>
            <a:ext cx="6137502" cy="5682029"/>
          </a:xfrm>
          <a:prstGeom prst="rect">
            <a:avLst/>
          </a:prstGeom>
        </p:spPr>
      </p:pic>
      <p:pic>
        <p:nvPicPr>
          <p:cNvPr id="4" name="图片 3"/>
          <p:cNvPicPr>
            <a:picLocks noChangeAspect="1"/>
          </p:cNvPicPr>
          <p:nvPr/>
        </p:nvPicPr>
        <p:blipFill>
          <a:blip r:embed="rId3"/>
          <a:stretch>
            <a:fillRect/>
          </a:stretch>
        </p:blipFill>
        <p:spPr>
          <a:xfrm>
            <a:off x="6392092" y="1389503"/>
            <a:ext cx="2510564" cy="3304418"/>
          </a:xfrm>
          <a:prstGeom prst="rect">
            <a:avLst/>
          </a:prstGeom>
        </p:spPr>
      </p:pic>
    </p:spTree>
    <p:extLst>
      <p:ext uri="{BB962C8B-B14F-4D97-AF65-F5344CB8AC3E}">
        <p14:creationId xmlns:p14="http://schemas.microsoft.com/office/powerpoint/2010/main" val="383667877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1"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3D696B80-CD12-4A5E-B915-77343C6AEB04}"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32452"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32453"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BAE8289-2ECC-4EB4-BAD7-12BC851A05CA}"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228</a:t>
            </a:fld>
            <a:endParaRPr lang="zh-CN" altLang="zh-CN" sz="1200">
              <a:solidFill>
                <a:srgbClr val="898989"/>
              </a:solidFill>
            </a:endParaRPr>
          </a:p>
        </p:txBody>
      </p:sp>
      <p:sp>
        <p:nvSpPr>
          <p:cNvPr id="232454" name="标题 1"/>
          <p:cNvSpPr>
            <a:spLocks noGrp="1"/>
          </p:cNvSpPr>
          <p:nvPr>
            <p:ph type="title"/>
          </p:nvPr>
        </p:nvSpPr>
        <p:spPr/>
        <p:txBody>
          <a:bodyPr/>
          <a:lstStyle/>
          <a:p>
            <a:r>
              <a:rPr lang="zh-CN" altLang="zh-CN" smtClean="0"/>
              <a:t>用于多发射处理器的五种主要方法</a:t>
            </a:r>
            <a:endParaRPr lang="zh-CN" altLang="en-US" smtClean="0"/>
          </a:p>
        </p:txBody>
      </p:sp>
      <p:sp>
        <p:nvSpPr>
          <p:cNvPr id="3" name="内容占位符 2"/>
          <p:cNvSpPr>
            <a:spLocks noGrp="1"/>
          </p:cNvSpPr>
          <p:nvPr>
            <p:ph idx="1"/>
          </p:nvPr>
        </p:nvSpPr>
        <p:spPr/>
        <p:txBody>
          <a:bodyPr/>
          <a:lstStyle/>
          <a:p>
            <a:endParaRPr lang="zh-CN" altLang="en-US"/>
          </a:p>
        </p:txBody>
      </p:sp>
      <p:pic>
        <p:nvPicPr>
          <p:cNvPr id="460801" name="Picture 1"/>
          <p:cNvPicPr>
            <a:picLocks noChangeAspect="1" noChangeArrowheads="1"/>
          </p:cNvPicPr>
          <p:nvPr/>
        </p:nvPicPr>
        <p:blipFill>
          <a:blip r:embed="rId3"/>
          <a:srcRect/>
          <a:stretch>
            <a:fillRect/>
          </a:stretch>
        </p:blipFill>
        <p:spPr bwMode="auto">
          <a:xfrm>
            <a:off x="142844" y="1142984"/>
            <a:ext cx="9001156" cy="5244263"/>
          </a:xfrm>
          <a:prstGeom prst="rect">
            <a:avLst/>
          </a:prstGeom>
          <a:noFill/>
          <a:ln w="9525">
            <a:noFill/>
            <a:miter lim="800000"/>
            <a:headEnd/>
            <a:tailEnd/>
          </a:ln>
          <a:effectLst/>
        </p:spPr>
      </p:pic>
    </p:spTree>
    <p:extLst>
      <p:ext uri="{BB962C8B-B14F-4D97-AF65-F5344CB8AC3E}">
        <p14:creationId xmlns:p14="http://schemas.microsoft.com/office/powerpoint/2010/main" val="3448568831"/>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ext Box 1"/>
          <p:cNvSpPr txBox="1">
            <a:spLocks noChangeArrowheads="1"/>
          </p:cNvSpPr>
          <p:nvPr/>
        </p:nvSpPr>
        <p:spPr bwMode="auto">
          <a:xfrm>
            <a:off x="0" y="161925"/>
            <a:ext cx="9829800" cy="460375"/>
          </a:xfrm>
          <a:prstGeom prst="rect">
            <a:avLst/>
          </a:prstGeom>
          <a:noFill/>
          <a:ln w="9525">
            <a:noFill/>
            <a:round/>
            <a:headEnd/>
            <a:tailEnd/>
          </a:ln>
        </p:spPr>
        <p:txBody>
          <a:bodyPr anchor="ctr"/>
          <a:lstStyle/>
          <a:p>
            <a:pP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4000">
              <a:solidFill>
                <a:srgbClr val="000000"/>
              </a:solidFill>
              <a:latin typeface="Calibri Light" pitchFamily="34" charset="0"/>
            </a:endParaRPr>
          </a:p>
        </p:txBody>
      </p:sp>
      <p:sp>
        <p:nvSpPr>
          <p:cNvPr id="233475"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43723CFF-9E61-46E6-BCA9-D31998CCE4FF}"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33476"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33477"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4E9C390-2EE5-44B9-9E5E-09ED8E1E8927}"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229</a:t>
            </a:fld>
            <a:endParaRPr lang="zh-CN" altLang="zh-CN" sz="1200">
              <a:solidFill>
                <a:srgbClr val="898989"/>
              </a:solidFill>
            </a:endParaRPr>
          </a:p>
        </p:txBody>
      </p:sp>
      <p:graphicFrame>
        <p:nvGraphicFramePr>
          <p:cNvPr id="2" name="表格 1"/>
          <p:cNvGraphicFramePr>
            <a:graphicFrameLocks noGrp="1"/>
          </p:cNvGraphicFramePr>
          <p:nvPr>
            <p:extLst>
              <p:ext uri="{D42A27DB-BD31-4B8C-83A1-F6EECF244321}">
                <p14:modId xmlns:p14="http://schemas.microsoft.com/office/powerpoint/2010/main" val="2816439208"/>
              </p:ext>
            </p:extLst>
          </p:nvPr>
        </p:nvGraphicFramePr>
        <p:xfrm>
          <a:off x="639761" y="3480932"/>
          <a:ext cx="8047038" cy="2590518"/>
        </p:xfrm>
        <a:graphic>
          <a:graphicData uri="http://schemas.openxmlformats.org/drawingml/2006/table">
            <a:tbl>
              <a:tblPr firstRow="1" bandRow="1">
                <a:tableStyleId>{5C22544A-7EE6-4342-B048-85BDC9FD1C3A}</a:tableStyleId>
              </a:tblPr>
              <a:tblGrid>
                <a:gridCol w="1944030">
                  <a:extLst>
                    <a:ext uri="{9D8B030D-6E8A-4147-A177-3AD203B41FA5}">
                      <a16:colId xmlns:a16="http://schemas.microsoft.com/office/drawing/2014/main" val="20000"/>
                    </a:ext>
                  </a:extLst>
                </a:gridCol>
                <a:gridCol w="6103008">
                  <a:extLst>
                    <a:ext uri="{9D8B030D-6E8A-4147-A177-3AD203B41FA5}">
                      <a16:colId xmlns:a16="http://schemas.microsoft.com/office/drawing/2014/main" val="20001"/>
                    </a:ext>
                  </a:extLst>
                </a:gridCol>
              </a:tblGrid>
              <a:tr h="263754">
                <a:tc>
                  <a:txBody>
                    <a:bodyPr/>
                    <a:lstStyle/>
                    <a:p>
                      <a:r>
                        <a:rPr lang="en-US" altLang="zh-CN" sz="1800" dirty="0" smtClean="0"/>
                        <a:t>Type</a:t>
                      </a:r>
                      <a:endParaRPr lang="zh-CN" altLang="en-US" sz="1800" dirty="0"/>
                    </a:p>
                  </a:txBody>
                  <a:tcPr marL="91431" marR="91431" marT="45714" marB="45714"/>
                </a:tc>
                <a:tc>
                  <a:txBody>
                    <a:bodyPr/>
                    <a:lstStyle/>
                    <a:p>
                      <a:r>
                        <a:rPr lang="en-US" altLang="zh-CN" sz="1800" dirty="0" smtClean="0"/>
                        <a:t>Pipe</a:t>
                      </a:r>
                      <a:r>
                        <a:rPr lang="en-US" altLang="zh-CN" sz="1800" baseline="0" dirty="0" smtClean="0"/>
                        <a:t> Stages</a:t>
                      </a:r>
                      <a:endParaRPr lang="zh-CN" altLang="en-US" sz="1800" dirty="0"/>
                    </a:p>
                  </a:txBody>
                  <a:tcPr marL="91431" marR="91431" marT="45714" marB="45714"/>
                </a:tc>
                <a:extLst>
                  <a:ext uri="{0D108BD9-81ED-4DB2-BD59-A6C34878D82A}">
                    <a16:rowId xmlns:a16="http://schemas.microsoft.com/office/drawing/2014/main" val="10000"/>
                  </a:ext>
                </a:extLst>
              </a:tr>
              <a:tr h="370795">
                <a:tc>
                  <a:txBody>
                    <a:bodyPr/>
                    <a:lstStyle/>
                    <a:p>
                      <a:r>
                        <a:rPr lang="en-US" altLang="zh-CN" sz="1800" dirty="0" smtClean="0"/>
                        <a:t>Int. instruction</a:t>
                      </a:r>
                      <a:endParaRPr lang="zh-CN" altLang="en-US" sz="1800" dirty="0"/>
                    </a:p>
                  </a:txBody>
                  <a:tcPr marL="91431" marR="91431" marT="45714" marB="45714"/>
                </a:tc>
                <a:tc>
                  <a:txBody>
                    <a:bodyPr/>
                    <a:lstStyle/>
                    <a:p>
                      <a:r>
                        <a:rPr lang="en-US" altLang="zh-CN" sz="1800" dirty="0" smtClean="0"/>
                        <a:t>IF</a:t>
                      </a:r>
                      <a:r>
                        <a:rPr lang="en-US" altLang="zh-CN" sz="1800" baseline="0" dirty="0" smtClean="0"/>
                        <a:t>    </a:t>
                      </a:r>
                      <a:r>
                        <a:rPr lang="en-US" altLang="zh-CN" sz="1800" dirty="0" smtClean="0"/>
                        <a:t>ID</a:t>
                      </a:r>
                      <a:r>
                        <a:rPr lang="en-US" altLang="zh-CN" sz="1800" baseline="0" dirty="0" smtClean="0"/>
                        <a:t>    </a:t>
                      </a:r>
                      <a:r>
                        <a:rPr lang="en-US" altLang="zh-CN" sz="1800" dirty="0" smtClean="0"/>
                        <a:t>EX</a:t>
                      </a:r>
                      <a:r>
                        <a:rPr lang="en-US" altLang="zh-CN" sz="1800" baseline="0" dirty="0" smtClean="0"/>
                        <a:t>    </a:t>
                      </a:r>
                      <a:r>
                        <a:rPr lang="en-US" altLang="zh-CN" sz="1800" dirty="0" smtClean="0"/>
                        <a:t>MEM</a:t>
                      </a:r>
                      <a:r>
                        <a:rPr lang="en-US" altLang="zh-CN" sz="1800" baseline="0" dirty="0" smtClean="0"/>
                        <a:t>    </a:t>
                      </a:r>
                      <a:r>
                        <a:rPr lang="en-US" altLang="zh-CN" sz="1800" dirty="0" smtClean="0"/>
                        <a:t>WB</a:t>
                      </a:r>
                      <a:endParaRPr lang="zh-CN" altLang="en-US" sz="1800" dirty="0"/>
                    </a:p>
                  </a:txBody>
                  <a:tcPr marL="91431" marR="91431" marT="45714" marB="45714"/>
                </a:tc>
                <a:extLst>
                  <a:ext uri="{0D108BD9-81ED-4DB2-BD59-A6C34878D82A}">
                    <a16:rowId xmlns:a16="http://schemas.microsoft.com/office/drawing/2014/main" val="10001"/>
                  </a:ext>
                </a:extLst>
              </a:tr>
              <a:tr h="370795">
                <a:tc>
                  <a:txBody>
                    <a:bodyPr/>
                    <a:lstStyle/>
                    <a:p>
                      <a:r>
                        <a:rPr lang="en-US" altLang="zh-CN" sz="1800" dirty="0" smtClean="0">
                          <a:solidFill>
                            <a:srgbClr val="FF0000"/>
                          </a:solidFill>
                        </a:rPr>
                        <a:t>Fp.</a:t>
                      </a:r>
                      <a:r>
                        <a:rPr lang="en-US" altLang="zh-CN" sz="1800" baseline="0" dirty="0" smtClean="0">
                          <a:solidFill>
                            <a:srgbClr val="FF0000"/>
                          </a:solidFill>
                        </a:rPr>
                        <a:t> Instruction</a:t>
                      </a:r>
                      <a:endParaRPr lang="zh-CN" altLang="en-US" sz="1800" dirty="0">
                        <a:solidFill>
                          <a:srgbClr val="FF0000"/>
                        </a:solidFill>
                      </a:endParaRPr>
                    </a:p>
                  </a:txBody>
                  <a:tcPr marL="91431" marR="91431" marT="45714" marB="45714"/>
                </a:tc>
                <a:tc>
                  <a:txBody>
                    <a:bodyPr/>
                    <a:lstStyle/>
                    <a:p>
                      <a:r>
                        <a:rPr lang="en-US" altLang="zh-CN" sz="1800" dirty="0" smtClean="0">
                          <a:solidFill>
                            <a:srgbClr val="FF0000"/>
                          </a:solidFill>
                        </a:rPr>
                        <a:t>IF    ID</a:t>
                      </a:r>
                      <a:r>
                        <a:rPr lang="en-US" altLang="zh-CN" sz="1800" baseline="0" dirty="0" smtClean="0">
                          <a:solidFill>
                            <a:srgbClr val="FF0000"/>
                          </a:solidFill>
                        </a:rPr>
                        <a:t>    EX    MEM    WB</a:t>
                      </a:r>
                    </a:p>
                  </a:txBody>
                  <a:tcPr marL="91431" marR="91431" marT="45714" marB="45714"/>
                </a:tc>
                <a:extLst>
                  <a:ext uri="{0D108BD9-81ED-4DB2-BD59-A6C34878D82A}">
                    <a16:rowId xmlns:a16="http://schemas.microsoft.com/office/drawing/2014/main" val="10002"/>
                  </a:ext>
                </a:extLst>
              </a:tr>
              <a:tr h="37079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Int. instruction</a:t>
                      </a:r>
                      <a:endParaRPr lang="zh-CN" altLang="en-US" sz="1800" dirty="0"/>
                    </a:p>
                  </a:txBody>
                  <a:tcPr marL="91431" marR="91431" marT="45714" marB="4571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aseline="0" dirty="0" smtClean="0"/>
                        <a:t>        </a:t>
                      </a:r>
                      <a:r>
                        <a:rPr lang="en-US" altLang="zh-CN" sz="1800" dirty="0" smtClean="0"/>
                        <a:t>IF    ID</a:t>
                      </a:r>
                      <a:r>
                        <a:rPr lang="en-US" altLang="zh-CN" sz="1800" baseline="0" dirty="0" smtClean="0"/>
                        <a:t>    EX    MEM    WB</a:t>
                      </a:r>
                    </a:p>
                  </a:txBody>
                  <a:tcPr marL="91431" marR="91431" marT="45714" marB="45714"/>
                </a:tc>
                <a:extLst>
                  <a:ext uri="{0D108BD9-81ED-4DB2-BD59-A6C34878D82A}">
                    <a16:rowId xmlns:a16="http://schemas.microsoft.com/office/drawing/2014/main" val="10003"/>
                  </a:ext>
                </a:extLst>
              </a:tr>
              <a:tr h="37079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solidFill>
                            <a:srgbClr val="FF0000"/>
                          </a:solidFill>
                        </a:rPr>
                        <a:t>Fp. Instruction</a:t>
                      </a:r>
                      <a:endParaRPr lang="zh-CN" altLang="en-US" sz="1800" dirty="0">
                        <a:solidFill>
                          <a:srgbClr val="FF0000"/>
                        </a:solidFill>
                      </a:endParaRPr>
                    </a:p>
                  </a:txBody>
                  <a:tcPr marL="91431" marR="91431" marT="45714" marB="4571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solidFill>
                            <a:srgbClr val="FF0000"/>
                          </a:solidFill>
                        </a:rPr>
                        <a:t>        IF    ID</a:t>
                      </a:r>
                      <a:r>
                        <a:rPr lang="en-US" altLang="zh-CN" sz="1800" baseline="0" dirty="0" smtClean="0">
                          <a:solidFill>
                            <a:srgbClr val="FF0000"/>
                          </a:solidFill>
                        </a:rPr>
                        <a:t>    EX    MEM    WB</a:t>
                      </a:r>
                    </a:p>
                  </a:txBody>
                  <a:tcPr marL="91431" marR="91431" marT="45714" marB="45714"/>
                </a:tc>
                <a:extLst>
                  <a:ext uri="{0D108BD9-81ED-4DB2-BD59-A6C34878D82A}">
                    <a16:rowId xmlns:a16="http://schemas.microsoft.com/office/drawing/2014/main" val="10004"/>
                  </a:ext>
                </a:extLst>
              </a:tr>
              <a:tr h="37079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Int.</a:t>
                      </a:r>
                      <a:r>
                        <a:rPr lang="en-US" altLang="zh-CN" sz="1800" baseline="0" dirty="0" smtClean="0"/>
                        <a:t> Instruction</a:t>
                      </a:r>
                      <a:endParaRPr lang="zh-CN" altLang="en-US" sz="1800" dirty="0"/>
                    </a:p>
                  </a:txBody>
                  <a:tcPr marL="91431" marR="91431" marT="45714" marB="4571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                IF    ID</a:t>
                      </a:r>
                      <a:r>
                        <a:rPr lang="en-US" altLang="zh-CN" sz="1800" baseline="0" dirty="0" smtClean="0"/>
                        <a:t>    EX    MEM    WB</a:t>
                      </a:r>
                      <a:endParaRPr lang="zh-CN" altLang="en-US" sz="1800" dirty="0"/>
                    </a:p>
                  </a:txBody>
                  <a:tcPr marL="91431" marR="91431" marT="45714" marB="45714"/>
                </a:tc>
                <a:extLst>
                  <a:ext uri="{0D108BD9-81ED-4DB2-BD59-A6C34878D82A}">
                    <a16:rowId xmlns:a16="http://schemas.microsoft.com/office/drawing/2014/main" val="10005"/>
                  </a:ext>
                </a:extLst>
              </a:tr>
              <a:tr h="37079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solidFill>
                            <a:srgbClr val="FF0000"/>
                          </a:solidFill>
                        </a:rPr>
                        <a:t>Fp. Instruction</a:t>
                      </a:r>
                      <a:endParaRPr lang="zh-CN" altLang="en-US" sz="1800" dirty="0">
                        <a:solidFill>
                          <a:srgbClr val="FF0000"/>
                        </a:solidFill>
                      </a:endParaRPr>
                    </a:p>
                  </a:txBody>
                  <a:tcPr marL="91431" marR="91431" marT="45714" marB="4571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solidFill>
                            <a:srgbClr val="FF0000"/>
                          </a:solidFill>
                        </a:rPr>
                        <a:t>                IF    ID</a:t>
                      </a:r>
                      <a:r>
                        <a:rPr lang="en-US" altLang="zh-CN" sz="1800" baseline="0" dirty="0" smtClean="0">
                          <a:solidFill>
                            <a:srgbClr val="FF0000"/>
                          </a:solidFill>
                        </a:rPr>
                        <a:t>    EX    MEM    WB</a:t>
                      </a:r>
                      <a:endParaRPr lang="zh-CN" altLang="en-US" sz="1800" dirty="0">
                        <a:solidFill>
                          <a:srgbClr val="FF0000"/>
                        </a:solidFill>
                      </a:endParaRPr>
                    </a:p>
                  </a:txBody>
                  <a:tcPr marL="91431" marR="91431" marT="45714" marB="45714"/>
                </a:tc>
                <a:extLst>
                  <a:ext uri="{0D108BD9-81ED-4DB2-BD59-A6C34878D82A}">
                    <a16:rowId xmlns:a16="http://schemas.microsoft.com/office/drawing/2014/main" val="10006"/>
                  </a:ext>
                </a:extLst>
              </a:tr>
            </a:tbl>
          </a:graphicData>
        </a:graphic>
      </p:graphicFrame>
      <p:sp>
        <p:nvSpPr>
          <p:cNvPr id="233504" name="标题 2"/>
          <p:cNvSpPr>
            <a:spLocks noGrp="1"/>
          </p:cNvSpPr>
          <p:nvPr>
            <p:ph type="title"/>
          </p:nvPr>
        </p:nvSpPr>
        <p:spPr/>
        <p:txBody>
          <a:bodyPr/>
          <a:lstStyle/>
          <a:p>
            <a:r>
              <a:rPr lang="en-US" altLang="zh-CN" dirty="0" smtClean="0"/>
              <a:t>Superscalar DLX</a:t>
            </a:r>
            <a:endParaRPr lang="zh-CN" altLang="en-US" dirty="0" smtClean="0"/>
          </a:p>
        </p:txBody>
      </p:sp>
      <p:sp>
        <p:nvSpPr>
          <p:cNvPr id="4" name="内容占位符 3"/>
          <p:cNvSpPr>
            <a:spLocks noGrp="1"/>
          </p:cNvSpPr>
          <p:nvPr>
            <p:ph idx="1"/>
          </p:nvPr>
        </p:nvSpPr>
        <p:spPr>
          <a:xfrm>
            <a:off x="457200" y="1044458"/>
            <a:ext cx="8229600" cy="2308342"/>
          </a:xfrm>
        </p:spPr>
        <p:txBody>
          <a:bodyPr>
            <a:normAutofit fontScale="62500" lnSpcReduction="20000"/>
          </a:bodyPr>
          <a:lstStyle/>
          <a:p>
            <a:r>
              <a:rPr lang="en-US" altLang="zh-CN" dirty="0" smtClean="0"/>
              <a:t>Superscalar DLX: </a:t>
            </a:r>
            <a:r>
              <a:rPr lang="zh-CN" altLang="zh-CN" dirty="0" smtClean="0"/>
              <a:t>每个时钟周期发射2条指令，</a:t>
            </a:r>
            <a:r>
              <a:rPr lang="en-US" altLang="zh-CN" dirty="0" smtClean="0"/>
              <a:t>1 </a:t>
            </a:r>
            <a:r>
              <a:rPr lang="zh-CN" altLang="zh-CN" dirty="0" smtClean="0"/>
              <a:t>条</a:t>
            </a:r>
            <a:r>
              <a:rPr lang="en-US" altLang="zh-CN" dirty="0" smtClean="0"/>
              <a:t>FP</a:t>
            </a:r>
            <a:r>
              <a:rPr lang="zh-CN" altLang="zh-CN" dirty="0" smtClean="0"/>
              <a:t>指令和一条其他指令</a:t>
            </a:r>
          </a:p>
          <a:p>
            <a:pPr lvl="1"/>
            <a:r>
              <a:rPr lang="zh-CN" altLang="zh-CN" dirty="0" smtClean="0"/>
              <a:t>每个时钟周期取64位</a:t>
            </a:r>
            <a:r>
              <a:rPr lang="en-US" altLang="zh-CN" dirty="0" smtClean="0"/>
              <a:t>; </a:t>
            </a:r>
            <a:r>
              <a:rPr lang="zh-CN" altLang="zh-CN" dirty="0" smtClean="0"/>
              <a:t>左边为</a:t>
            </a:r>
            <a:r>
              <a:rPr lang="en-US" altLang="zh-CN" dirty="0" err="1" smtClean="0"/>
              <a:t>Int</a:t>
            </a:r>
            <a:r>
              <a:rPr lang="en-US" altLang="zh-CN" dirty="0" smtClean="0"/>
              <a:t> , </a:t>
            </a:r>
            <a:r>
              <a:rPr lang="zh-CN" altLang="zh-CN" dirty="0" smtClean="0"/>
              <a:t>右边为</a:t>
            </a:r>
            <a:r>
              <a:rPr lang="en-US" altLang="zh-CN" dirty="0" smtClean="0"/>
              <a:t>FP </a:t>
            </a:r>
          </a:p>
          <a:p>
            <a:pPr lvl="1"/>
            <a:r>
              <a:rPr lang="zh-CN" altLang="zh-CN" dirty="0" smtClean="0"/>
              <a:t>只有第一条指令发射了，才能发射第二条</a:t>
            </a:r>
          </a:p>
          <a:p>
            <a:pPr lvl="1"/>
            <a:r>
              <a:rPr lang="zh-CN" altLang="zh-CN" dirty="0" smtClean="0"/>
              <a:t>需要更多的寄存器端口，因为如果两条指令中第一条指令是对</a:t>
            </a:r>
            <a:r>
              <a:rPr lang="en-US" altLang="zh-CN" dirty="0" smtClean="0"/>
              <a:t>FP</a:t>
            </a:r>
            <a:r>
              <a:rPr lang="zh-CN" altLang="zh-CN" dirty="0" smtClean="0"/>
              <a:t>的</a:t>
            </a:r>
            <a:r>
              <a:rPr lang="en-US" altLang="zh-CN" dirty="0" smtClean="0"/>
              <a:t>load</a:t>
            </a:r>
            <a:r>
              <a:rPr lang="zh-CN" altLang="zh-CN" dirty="0" smtClean="0"/>
              <a:t>操作（通过整数部件完成），另一条指令为浮点操作指令，则都会有对浮点寄存器文件的操作</a:t>
            </a:r>
            <a:endParaRPr lang="en-US" altLang="zh-CN" dirty="0" smtClean="0"/>
          </a:p>
          <a:p>
            <a:r>
              <a:rPr lang="zh-CN" altLang="zh-CN" dirty="0" smtClean="0"/>
              <a:t>原来1 </a:t>
            </a:r>
            <a:r>
              <a:rPr lang="en-US" altLang="zh-CN" dirty="0" smtClean="0"/>
              <a:t>cycle load </a:t>
            </a:r>
            <a:r>
              <a:rPr lang="zh-CN" altLang="zh-CN" dirty="0" smtClean="0"/>
              <a:t>延时在</a:t>
            </a:r>
            <a:r>
              <a:rPr lang="en-US" altLang="zh-CN" dirty="0" smtClean="0"/>
              <a:t>Superscalar</a:t>
            </a:r>
            <a:r>
              <a:rPr lang="zh-CN" altLang="zh-CN" dirty="0" smtClean="0"/>
              <a:t>中扩展为3条指令</a:t>
            </a:r>
          </a:p>
          <a:p>
            <a:endParaRPr lang="zh-CN" altLang="en-US" dirty="0"/>
          </a:p>
        </p:txBody>
      </p:sp>
    </p:spTree>
    <p:extLst>
      <p:ext uri="{BB962C8B-B14F-4D97-AF65-F5344CB8AC3E}">
        <p14:creationId xmlns:p14="http://schemas.microsoft.com/office/powerpoint/2010/main" val="217541671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1"/>
          <p:cNvSpPr txBox="1">
            <a:spLocks noChangeArrowheads="1"/>
          </p:cNvSpPr>
          <p:nvPr/>
        </p:nvSpPr>
        <p:spPr bwMode="auto">
          <a:xfrm>
            <a:off x="293688" y="206375"/>
            <a:ext cx="8350250" cy="854075"/>
          </a:xfrm>
          <a:prstGeom prst="rect">
            <a:avLst/>
          </a:prstGeom>
          <a:noFill/>
          <a:ln>
            <a:noFill/>
          </a:ln>
          <a:effectLst/>
          <a:extLst/>
        </p:spPr>
        <p:txBody>
          <a:bodyPr anchor="ctr"/>
          <a:lstStyle>
            <a:lvl1pPr>
              <a:lnSpc>
                <a:spcPct val="90000"/>
              </a:lnSpc>
              <a:spcBef>
                <a:spcPts val="1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ea typeface="宋体" panose="02010600030101010101" pitchFamily="2" charset="-122"/>
              </a:defRPr>
            </a:lvl1pPr>
            <a:lvl2pPr>
              <a:lnSpc>
                <a:spcPct val="90000"/>
              </a:lnSpc>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alibri" panose="020F0502020204030204" pitchFamily="34" charset="0"/>
                <a:ea typeface="宋体" panose="02010600030101010101" pitchFamily="2" charset="-122"/>
              </a:defRPr>
            </a:lvl2pPr>
            <a:lvl3pPr>
              <a:lnSpc>
                <a:spcPct val="90000"/>
              </a:lnSpc>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宋体" panose="02010600030101010101" pitchFamily="2" charset="-122"/>
              </a:defRPr>
            </a:lvl3pPr>
            <a:lvl4pPr>
              <a:lnSpc>
                <a:spcPct val="90000"/>
              </a:lnSpc>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宋体" panose="02010600030101010101" pitchFamily="2" charset="-122"/>
              </a:defRPr>
            </a:lvl4pPr>
            <a:lvl5pPr>
              <a:lnSpc>
                <a:spcPct val="90000"/>
              </a:lnSpc>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宋体" panose="02010600030101010101" pitchFamily="2" charset="-122"/>
              </a:defRPr>
            </a:lvl5pPr>
            <a:lvl6pPr marL="2514600" indent="-228600" defTabSz="449263" eaLnBrk="0" fontAlgn="base" hangingPunct="0">
              <a:lnSpc>
                <a:spcPct val="90000"/>
              </a:lnSpc>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宋体" panose="02010600030101010101" pitchFamily="2" charset="-122"/>
              </a:defRPr>
            </a:lvl6pPr>
            <a:lvl7pPr marL="2971800" indent="-228600" defTabSz="449263" eaLnBrk="0" fontAlgn="base" hangingPunct="0">
              <a:lnSpc>
                <a:spcPct val="90000"/>
              </a:lnSpc>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宋体" panose="02010600030101010101" pitchFamily="2" charset="-122"/>
              </a:defRPr>
            </a:lvl7pPr>
            <a:lvl8pPr marL="3429000" indent="-228600" defTabSz="449263" eaLnBrk="0" fontAlgn="base" hangingPunct="0">
              <a:lnSpc>
                <a:spcPct val="90000"/>
              </a:lnSpc>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宋体" panose="02010600030101010101" pitchFamily="2" charset="-122"/>
              </a:defRPr>
            </a:lvl8pPr>
            <a:lvl9pPr marL="3886200" indent="-228600" defTabSz="449263" eaLnBrk="0" fontAlgn="base" hangingPunct="0">
              <a:lnSpc>
                <a:spcPct val="90000"/>
              </a:lnSpc>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宋体" panose="02010600030101010101" pitchFamily="2" charset="-122"/>
              </a:defRPr>
            </a:lvl9pPr>
          </a:lstStyle>
          <a:p>
            <a:pPr>
              <a:spcBef>
                <a:spcPct val="0"/>
              </a:spcBef>
              <a:defRPr/>
            </a:pPr>
            <a:endParaRPr lang="zh-CN" altLang="zh-CN" sz="4000" dirty="0">
              <a:solidFill>
                <a:srgbClr val="C00000"/>
              </a:solidFill>
              <a:latin typeface="微软雅黑" panose="020B0503020204020204" pitchFamily="34" charset="-122"/>
              <a:ea typeface="微软雅黑" panose="020B0503020204020204" pitchFamily="34" charset="-122"/>
              <a:cs typeface="+mj-cs"/>
            </a:endParaRPr>
          </a:p>
        </p:txBody>
      </p:sp>
      <p:sp>
        <p:nvSpPr>
          <p:cNvPr id="80899"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2CCB5EE-32ED-413B-A155-A3A8DB79DFA0}"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80901"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A94410B-C430-40C6-98F1-CA55E3B1811A}"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23</a:t>
            </a:fld>
            <a:endParaRPr lang="zh-CN" altLang="zh-CN" sz="1200">
              <a:solidFill>
                <a:srgbClr val="898989"/>
              </a:solidFill>
            </a:endParaRPr>
          </a:p>
        </p:txBody>
      </p:sp>
      <p:sp>
        <p:nvSpPr>
          <p:cNvPr id="80902" name="标题 2"/>
          <p:cNvSpPr>
            <a:spLocks noGrp="1"/>
          </p:cNvSpPr>
          <p:nvPr>
            <p:ph type="title"/>
          </p:nvPr>
        </p:nvSpPr>
        <p:spPr/>
        <p:txBody>
          <a:bodyPr/>
          <a:lstStyle/>
          <a:p>
            <a:r>
              <a:rPr lang="zh-CN" altLang="zh-CN" dirty="0" smtClean="0"/>
              <a:t>从编译器角度看代码移动（3/</a:t>
            </a:r>
            <a:r>
              <a:rPr lang="en-US" altLang="zh-CN" dirty="0" smtClean="0"/>
              <a:t>4</a:t>
            </a:r>
            <a:r>
              <a:rPr lang="zh-CN" altLang="zh-CN" dirty="0" smtClean="0"/>
              <a:t>)</a:t>
            </a:r>
            <a:endParaRPr lang="zh-CN" altLang="en-US" dirty="0" smtClean="0"/>
          </a:p>
        </p:txBody>
      </p:sp>
      <p:sp>
        <p:nvSpPr>
          <p:cNvPr id="80903" name="内容占位符 3"/>
          <p:cNvSpPr>
            <a:spLocks noGrp="1"/>
          </p:cNvSpPr>
          <p:nvPr>
            <p:ph idx="1"/>
          </p:nvPr>
        </p:nvSpPr>
        <p:spPr/>
        <p:txBody>
          <a:bodyPr/>
          <a:lstStyle/>
          <a:p>
            <a:r>
              <a:rPr lang="zh-CN" altLang="zh-CN" dirty="0" smtClean="0"/>
              <a:t>访问存储单元时，很难判断名相关</a:t>
            </a:r>
          </a:p>
          <a:p>
            <a:pPr lvl="1"/>
            <a:r>
              <a:rPr lang="en-US" altLang="zh-CN" dirty="0" smtClean="0"/>
              <a:t>100(R4) = 20(R6)?</a:t>
            </a:r>
          </a:p>
          <a:p>
            <a:pPr lvl="1"/>
            <a:r>
              <a:rPr lang="zh-CN" altLang="zh-CN" dirty="0" smtClean="0"/>
              <a:t>不同次的循环，</a:t>
            </a:r>
            <a:r>
              <a:rPr lang="en-US" altLang="zh-CN" dirty="0" smtClean="0"/>
              <a:t>20(R6) = 20(R6)?</a:t>
            </a:r>
          </a:p>
          <a:p>
            <a:r>
              <a:rPr lang="zh-CN" altLang="zh-CN" dirty="0" smtClean="0"/>
              <a:t>我们给出的示例要求编译器知道假设</a:t>
            </a:r>
            <a:r>
              <a:rPr lang="en-US" altLang="zh-CN" dirty="0" smtClean="0"/>
              <a:t>R1</a:t>
            </a:r>
            <a:r>
              <a:rPr lang="zh-CN" altLang="zh-CN" dirty="0" smtClean="0"/>
              <a:t>不变，因此</a:t>
            </a:r>
            <a:r>
              <a:rPr lang="en-US" altLang="zh-CN" dirty="0" smtClean="0"/>
              <a:t>:</a:t>
            </a:r>
            <a:br>
              <a:rPr lang="en-US" altLang="zh-CN" dirty="0" smtClean="0"/>
            </a:br>
            <a:r>
              <a:rPr lang="en-US" altLang="zh-CN" dirty="0" smtClean="0"/>
              <a:t/>
            </a:r>
            <a:br>
              <a:rPr lang="en-US" altLang="zh-CN" dirty="0" smtClean="0"/>
            </a:br>
            <a:r>
              <a:rPr lang="en-US" altLang="zh-CN" dirty="0" smtClean="0"/>
              <a:t>    0(R1) ≠ -8(R1) ≠ -16(R1) ≠ -24(R1)</a:t>
            </a:r>
            <a:br>
              <a:rPr lang="en-US" altLang="zh-CN" dirty="0" smtClean="0"/>
            </a:br>
            <a:endParaRPr lang="en-US" altLang="zh-CN" dirty="0" smtClean="0"/>
          </a:p>
          <a:p>
            <a:pPr lvl="1"/>
            <a:r>
              <a:rPr lang="zh-CN" altLang="zh-CN" dirty="0" smtClean="0"/>
              <a:t>因此</a:t>
            </a:r>
            <a:r>
              <a:rPr lang="en-US" altLang="zh-CN" dirty="0" smtClean="0"/>
              <a:t>loads</a:t>
            </a:r>
            <a:r>
              <a:rPr lang="zh-CN" altLang="zh-CN" dirty="0" smtClean="0"/>
              <a:t>和</a:t>
            </a:r>
            <a:r>
              <a:rPr lang="en-US" altLang="zh-CN" dirty="0" smtClean="0"/>
              <a:t>stores</a:t>
            </a:r>
            <a:r>
              <a:rPr lang="zh-CN" altLang="zh-CN" dirty="0" smtClean="0"/>
              <a:t>之间相互无关可以移动</a:t>
            </a:r>
          </a:p>
          <a:p>
            <a:endParaRPr lang="zh-CN" altLang="en-US" dirty="0" smtClean="0"/>
          </a:p>
        </p:txBody>
      </p:sp>
    </p:spTree>
    <p:extLst>
      <p:ext uri="{BB962C8B-B14F-4D97-AF65-F5344CB8AC3E}">
        <p14:creationId xmlns:p14="http://schemas.microsoft.com/office/powerpoint/2010/main" val="1786286776"/>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Text Box 1"/>
          <p:cNvSpPr txBox="1">
            <a:spLocks noChangeArrowheads="1"/>
          </p:cNvSpPr>
          <p:nvPr/>
        </p:nvSpPr>
        <p:spPr bwMode="auto">
          <a:xfrm>
            <a:off x="590550" y="207963"/>
            <a:ext cx="7924800" cy="609600"/>
          </a:xfrm>
          <a:prstGeom prst="rect">
            <a:avLst/>
          </a:prstGeom>
          <a:noFill/>
          <a:ln w="9525">
            <a:noFill/>
            <a:round/>
            <a:headEnd/>
            <a:tailEnd/>
          </a:ln>
        </p:spPr>
        <p:txBody>
          <a:bodyPr anchor="ctr"/>
          <a:lstStyle/>
          <a:p>
            <a:pP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zh-CN" altLang="zh-CN" sz="3200">
              <a:solidFill>
                <a:srgbClr val="000000"/>
              </a:solidFill>
              <a:latin typeface="Calibri Light" pitchFamily="34" charset="0"/>
            </a:endParaRPr>
          </a:p>
        </p:txBody>
      </p:sp>
      <p:sp>
        <p:nvSpPr>
          <p:cNvPr id="234499" name="Rectangle 2"/>
          <p:cNvSpPr>
            <a:spLocks noChangeArrowheads="1"/>
          </p:cNvSpPr>
          <p:nvPr/>
        </p:nvSpPr>
        <p:spPr bwMode="auto">
          <a:xfrm>
            <a:off x="673100" y="1143000"/>
            <a:ext cx="8458200" cy="223520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
        <p:nvSpPr>
          <p:cNvPr id="234500" name="Rectangle 4"/>
          <p:cNvSpPr>
            <a:spLocks noChangeArrowheads="1"/>
          </p:cNvSpPr>
          <p:nvPr/>
        </p:nvSpPr>
        <p:spPr bwMode="auto">
          <a:xfrm>
            <a:off x="6018213" y="1143000"/>
            <a:ext cx="2479675" cy="638175"/>
          </a:xfrm>
          <a:prstGeom prst="rect">
            <a:avLst/>
          </a:prstGeom>
          <a:noFill/>
          <a:ln w="9525">
            <a:noFill/>
            <a:round/>
            <a:headEnd/>
            <a:tailEnd/>
          </a:ln>
        </p:spPr>
        <p:txBody>
          <a:bodyPr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dirty="0">
                <a:solidFill>
                  <a:srgbClr val="000000"/>
                </a:solidFill>
                <a:latin typeface="Arial" pitchFamily="34" charset="0"/>
              </a:rPr>
              <a:t>LD to ADDD: 1 Cycle</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dirty="0">
                <a:solidFill>
                  <a:srgbClr val="000000"/>
                </a:solidFill>
                <a:latin typeface="Arial" pitchFamily="34" charset="0"/>
              </a:rPr>
              <a:t>ADDD to SD: 2 Cycles</a:t>
            </a:r>
          </a:p>
        </p:txBody>
      </p:sp>
      <p:sp>
        <p:nvSpPr>
          <p:cNvPr id="234501" name="Text Box 5"/>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3FAE6C01-DC3D-4E25-90F1-C44088B1A0D1}"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34502" name="Text Box 6"/>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34503" name="Text Box 7"/>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EB107C1F-7DCA-4390-9C7C-013A099E556C}"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230</a:t>
            </a:fld>
            <a:endParaRPr lang="zh-CN" altLang="zh-CN" sz="1200">
              <a:solidFill>
                <a:srgbClr val="898989"/>
              </a:solidFill>
            </a:endParaRPr>
          </a:p>
        </p:txBody>
      </p:sp>
      <p:sp>
        <p:nvSpPr>
          <p:cNvPr id="234504" name="标题 1"/>
          <p:cNvSpPr>
            <a:spLocks noGrp="1"/>
          </p:cNvSpPr>
          <p:nvPr>
            <p:ph type="title"/>
          </p:nvPr>
        </p:nvSpPr>
        <p:spPr/>
        <p:txBody>
          <a:bodyPr>
            <a:normAutofit fontScale="90000"/>
          </a:bodyPr>
          <a:lstStyle/>
          <a:p>
            <a:r>
              <a:rPr lang="en-US" altLang="zh-CN" smtClean="0"/>
              <a:t>Review: </a:t>
            </a:r>
            <a:r>
              <a:rPr lang="zh-CN" altLang="zh-CN" smtClean="0"/>
              <a:t>具有最小</a:t>
            </a:r>
            <a:r>
              <a:rPr lang="en-US" altLang="zh-CN" smtClean="0"/>
              <a:t>stalls</a:t>
            </a:r>
            <a:r>
              <a:rPr lang="zh-CN" altLang="zh-CN" smtClean="0"/>
              <a:t>数的循环展开优化</a:t>
            </a:r>
            <a:endParaRPr lang="zh-CN" altLang="en-US" smtClean="0"/>
          </a:p>
        </p:txBody>
      </p:sp>
      <p:sp>
        <p:nvSpPr>
          <p:cNvPr id="234505" name="内容占位符 2"/>
          <p:cNvSpPr>
            <a:spLocks noGrp="1"/>
          </p:cNvSpPr>
          <p:nvPr>
            <p:ph idx="1"/>
          </p:nvPr>
        </p:nvSpPr>
        <p:spPr/>
        <p:txBody>
          <a:bodyPr>
            <a:normAutofit fontScale="62500" lnSpcReduction="20000"/>
          </a:bodyPr>
          <a:lstStyle/>
          <a:p>
            <a:pPr marL="0" indent="0">
              <a:buNone/>
            </a:pPr>
            <a:r>
              <a:rPr lang="zh-CN" altLang="zh-CN" dirty="0" smtClean="0"/>
              <a:t>1 </a:t>
            </a:r>
            <a:r>
              <a:rPr lang="en-US" altLang="zh-CN" dirty="0" smtClean="0"/>
              <a:t>Loop:	LD	F0,0(R1)</a:t>
            </a:r>
          </a:p>
          <a:p>
            <a:pPr marL="0" indent="0">
              <a:buNone/>
            </a:pPr>
            <a:r>
              <a:rPr lang="en-US" altLang="zh-CN" dirty="0" smtClean="0"/>
              <a:t>2	LD	F6,-8(R1)</a:t>
            </a:r>
          </a:p>
          <a:p>
            <a:pPr marL="0" indent="0">
              <a:buNone/>
            </a:pPr>
            <a:r>
              <a:rPr lang="en-US" altLang="zh-CN" dirty="0" smtClean="0"/>
              <a:t>3	LD	F10,-16(R1)</a:t>
            </a:r>
          </a:p>
          <a:p>
            <a:pPr marL="0" indent="0">
              <a:buNone/>
            </a:pPr>
            <a:r>
              <a:rPr lang="en-US" altLang="zh-CN" dirty="0" smtClean="0"/>
              <a:t>4	LD	F14,-24(R1)</a:t>
            </a:r>
          </a:p>
          <a:p>
            <a:pPr marL="0" indent="0">
              <a:buNone/>
            </a:pPr>
            <a:r>
              <a:rPr lang="en-US" altLang="zh-CN" dirty="0" smtClean="0"/>
              <a:t>5	ADDD	F4,F0,F2</a:t>
            </a:r>
          </a:p>
          <a:p>
            <a:pPr marL="0" indent="0">
              <a:buNone/>
            </a:pPr>
            <a:r>
              <a:rPr lang="en-US" altLang="zh-CN" dirty="0" smtClean="0"/>
              <a:t>6	ADDD	F8,F6,F2</a:t>
            </a:r>
          </a:p>
          <a:p>
            <a:pPr marL="0" indent="0">
              <a:buNone/>
            </a:pPr>
            <a:r>
              <a:rPr lang="en-US" altLang="zh-CN" dirty="0" smtClean="0"/>
              <a:t>7	ADDD	F12,F10,F2</a:t>
            </a:r>
          </a:p>
          <a:p>
            <a:pPr marL="0" indent="0">
              <a:buNone/>
            </a:pPr>
            <a:r>
              <a:rPr lang="en-US" altLang="zh-CN" dirty="0" smtClean="0"/>
              <a:t>8	ADDD	F16,F14,F2</a:t>
            </a:r>
          </a:p>
          <a:p>
            <a:pPr marL="0" indent="0">
              <a:buNone/>
            </a:pPr>
            <a:r>
              <a:rPr lang="en-US" altLang="zh-CN" dirty="0" smtClean="0"/>
              <a:t>9	SD	0(R1),F4</a:t>
            </a:r>
          </a:p>
          <a:p>
            <a:pPr marL="0" indent="0">
              <a:buNone/>
            </a:pPr>
            <a:r>
              <a:rPr lang="en-US" altLang="zh-CN" dirty="0" smtClean="0"/>
              <a:t>10	SD	-8(R1),F8</a:t>
            </a:r>
          </a:p>
          <a:p>
            <a:pPr marL="0" indent="0">
              <a:buNone/>
            </a:pPr>
            <a:r>
              <a:rPr lang="en-US" altLang="zh-CN" dirty="0" smtClean="0"/>
              <a:t>11	SUBI	R1,R1,#32</a:t>
            </a:r>
          </a:p>
          <a:p>
            <a:pPr marL="0" indent="0">
              <a:buNone/>
            </a:pPr>
            <a:r>
              <a:rPr lang="en-US" altLang="zh-CN" dirty="0" smtClean="0"/>
              <a:t>12	SD	16(R1),F12</a:t>
            </a:r>
          </a:p>
          <a:p>
            <a:pPr marL="0" indent="0">
              <a:buNone/>
            </a:pPr>
            <a:r>
              <a:rPr lang="en-US" altLang="zh-CN" dirty="0" smtClean="0"/>
              <a:t>13	BNEZ	R1,LOOP</a:t>
            </a:r>
          </a:p>
          <a:p>
            <a:pPr marL="0" indent="0">
              <a:buNone/>
            </a:pPr>
            <a:r>
              <a:rPr lang="en-US" altLang="zh-CN" dirty="0" smtClean="0"/>
              <a:t>14	SD	8(R1),F16	; 8-32 = -24</a:t>
            </a:r>
            <a:br>
              <a:rPr lang="en-US" altLang="zh-CN" dirty="0" smtClean="0"/>
            </a:br>
            <a:endParaRPr lang="en-US" altLang="zh-CN" dirty="0" smtClean="0"/>
          </a:p>
          <a:p>
            <a:pPr marL="0" indent="0">
              <a:buNone/>
            </a:pPr>
            <a:r>
              <a:rPr lang="en-US" altLang="zh-CN" dirty="0" smtClean="0"/>
              <a:t>14 clock cycles, or 3.5 per iteration</a:t>
            </a:r>
          </a:p>
          <a:p>
            <a:pPr marL="0" indent="0">
              <a:buNone/>
            </a:pPr>
            <a:endParaRPr lang="zh-CN" altLang="en-US" dirty="0" smtClean="0"/>
          </a:p>
        </p:txBody>
      </p:sp>
    </p:spTree>
    <p:extLst>
      <p:ext uri="{BB962C8B-B14F-4D97-AF65-F5344CB8AC3E}">
        <p14:creationId xmlns:p14="http://schemas.microsoft.com/office/powerpoint/2010/main" val="3835987809"/>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ext Box 1"/>
          <p:cNvSpPr txBox="1">
            <a:spLocks noChangeArrowheads="1"/>
          </p:cNvSpPr>
          <p:nvPr/>
        </p:nvSpPr>
        <p:spPr bwMode="auto">
          <a:xfrm>
            <a:off x="914400" y="228600"/>
            <a:ext cx="7162800" cy="552450"/>
          </a:xfrm>
          <a:prstGeom prst="rect">
            <a:avLst/>
          </a:prstGeom>
          <a:noFill/>
          <a:ln w="9525">
            <a:noFill/>
            <a:round/>
            <a:headEnd/>
            <a:tailEnd/>
          </a:ln>
        </p:spPr>
        <p:txBody>
          <a:bodyPr anchor="ctr"/>
          <a:lstStyle/>
          <a:p>
            <a:pP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zh-CN" altLang="zh-CN" sz="3200">
              <a:solidFill>
                <a:srgbClr val="000000"/>
              </a:solidFill>
              <a:latin typeface="Calibri Light" pitchFamily="34" charset="0"/>
            </a:endParaRPr>
          </a:p>
        </p:txBody>
      </p:sp>
      <p:sp>
        <p:nvSpPr>
          <p:cNvPr id="235523" name="Text Box 2"/>
          <p:cNvSpPr txBox="1">
            <a:spLocks noChangeArrowheads="1"/>
          </p:cNvSpPr>
          <p:nvPr/>
        </p:nvSpPr>
        <p:spPr bwMode="auto">
          <a:xfrm>
            <a:off x="-12700" y="806450"/>
            <a:ext cx="8089900" cy="4953000"/>
          </a:xfrm>
          <a:prstGeom prst="rect">
            <a:avLst/>
          </a:prstGeom>
          <a:noFill/>
          <a:ln w="9525">
            <a:noFill/>
            <a:round/>
            <a:headEnd/>
            <a:tailEnd/>
          </a:ln>
        </p:spPr>
        <p:txBody>
          <a:bodyPr/>
          <a:lstStyle/>
          <a:p>
            <a:pPr marL="228600" indent="-227013" eaLnBrk="1" hangingPunct="1">
              <a:lnSpc>
                <a:spcPct val="90000"/>
              </a:lnSpc>
              <a:spcBef>
                <a:spcPts val="1000"/>
              </a:spcBef>
              <a:buSzPct val="100000"/>
              <a:tabLst>
                <a:tab pos="228600" algn="l"/>
                <a:tab pos="969963" algn="l"/>
                <a:tab pos="3484563" algn="l"/>
                <a:tab pos="7086600" algn="r"/>
                <a:tab pos="7315200" algn="l"/>
                <a:tab pos="8229600" algn="l"/>
                <a:tab pos="9144000" algn="l"/>
                <a:tab pos="10058400" algn="l"/>
              </a:tabLst>
            </a:pPr>
            <a:r>
              <a:rPr lang="zh-CN" altLang="zh-CN" sz="2800">
                <a:solidFill>
                  <a:srgbClr val="000000"/>
                </a:solidFill>
              </a:rPr>
              <a:t>		</a:t>
            </a:r>
            <a:endParaRPr lang="en-US" altLang="zh-CN" sz="2800">
              <a:solidFill>
                <a:srgbClr val="0563C1"/>
              </a:solidFill>
            </a:endParaRPr>
          </a:p>
        </p:txBody>
      </p:sp>
      <p:sp>
        <p:nvSpPr>
          <p:cNvPr id="235524"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E32DC2C5-4658-40DC-B386-93B734578D3E}"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35525"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35526"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1E505CF-47CC-4979-9648-75A1DBD88A94}"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231</a:t>
            </a:fld>
            <a:endParaRPr lang="zh-CN" altLang="zh-CN" sz="1200">
              <a:solidFill>
                <a:srgbClr val="898989"/>
              </a:solidFill>
            </a:endParaRPr>
          </a:p>
        </p:txBody>
      </p:sp>
      <p:sp>
        <p:nvSpPr>
          <p:cNvPr id="235527" name="标题 1"/>
          <p:cNvSpPr>
            <a:spLocks noGrp="1"/>
          </p:cNvSpPr>
          <p:nvPr>
            <p:ph type="title"/>
          </p:nvPr>
        </p:nvSpPr>
        <p:spPr>
          <a:xfrm>
            <a:off x="355600" y="193675"/>
            <a:ext cx="8280400" cy="587375"/>
          </a:xfrm>
        </p:spPr>
        <p:txBody>
          <a:bodyPr>
            <a:normAutofit fontScale="90000"/>
          </a:bodyPr>
          <a:lstStyle/>
          <a:p>
            <a:r>
              <a:rPr lang="zh-CN" altLang="zh-CN" smtClean="0">
                <a:latin typeface="Calibri Light" pitchFamily="34" charset="0"/>
              </a:rPr>
              <a:t>采用</a:t>
            </a:r>
            <a:r>
              <a:rPr lang="en-US" altLang="zh-CN" smtClean="0">
                <a:latin typeface="Calibri Light" pitchFamily="34" charset="0"/>
              </a:rPr>
              <a:t>Superscalar</a:t>
            </a:r>
            <a:r>
              <a:rPr lang="zh-CN" altLang="zh-CN" smtClean="0">
                <a:latin typeface="Calibri Light" pitchFamily="34" charset="0"/>
              </a:rPr>
              <a:t>技术的循环展开</a:t>
            </a:r>
            <a:endParaRPr lang="zh-CN" altLang="en-US" smtClean="0"/>
          </a:p>
        </p:txBody>
      </p:sp>
      <p:sp>
        <p:nvSpPr>
          <p:cNvPr id="235528" name="内容占位符 2"/>
          <p:cNvSpPr>
            <a:spLocks noGrp="1"/>
          </p:cNvSpPr>
          <p:nvPr>
            <p:ph idx="1"/>
          </p:nvPr>
        </p:nvSpPr>
        <p:spPr>
          <a:xfrm>
            <a:off x="431800" y="1156494"/>
            <a:ext cx="8280400" cy="4824412"/>
          </a:xfrm>
        </p:spPr>
        <p:txBody>
          <a:bodyPr>
            <a:normAutofit/>
          </a:bodyPr>
          <a:lstStyle/>
          <a:p>
            <a:pPr>
              <a:buNone/>
            </a:pPr>
            <a:r>
              <a:rPr lang="en-US" altLang="zh-CN" sz="1600" i="1" dirty="0"/>
              <a:t>Integer instruction </a:t>
            </a:r>
            <a:r>
              <a:rPr lang="en-US" altLang="zh-CN" sz="1600" i="1" dirty="0" smtClean="0"/>
              <a:t>                    FP instruction                         Clock cycle</a:t>
            </a:r>
          </a:p>
          <a:p>
            <a:pPr eaLnBrk="1" hangingPunct="1">
              <a:buClrTx/>
              <a:buFontTx/>
              <a:buNone/>
            </a:pPr>
            <a:r>
              <a:rPr lang="en-US" altLang="zh-CN" sz="1600" dirty="0" smtClean="0"/>
              <a:t>Loop:   LD  </a:t>
            </a:r>
            <a:r>
              <a:rPr lang="en-US" altLang="zh-CN" sz="1600" dirty="0" smtClean="0">
                <a:solidFill>
                  <a:srgbClr val="FF0000"/>
                </a:solidFill>
              </a:rPr>
              <a:t>F0</a:t>
            </a:r>
            <a:r>
              <a:rPr lang="en-US" altLang="zh-CN" sz="1600" dirty="0" smtClean="0"/>
              <a:t>,0(R1)                                                                             1</a:t>
            </a:r>
          </a:p>
          <a:p>
            <a:pPr eaLnBrk="1" hangingPunct="1">
              <a:buClrTx/>
              <a:buFontTx/>
              <a:buNone/>
            </a:pPr>
            <a:r>
              <a:rPr lang="en-US" altLang="zh-CN" sz="1600" dirty="0" smtClean="0"/>
              <a:t>            LD  F6,-8(R1)                                                                            2</a:t>
            </a:r>
          </a:p>
          <a:p>
            <a:pPr eaLnBrk="1" hangingPunct="1">
              <a:buClrTx/>
              <a:buFontTx/>
              <a:buNone/>
            </a:pPr>
            <a:r>
              <a:rPr lang="en-US" altLang="zh-CN" sz="1600" dirty="0" smtClean="0"/>
              <a:t>            LD  F10,-16(R1)</a:t>
            </a:r>
            <a:r>
              <a:rPr lang="en-US" altLang="zh-CN" sz="1600" dirty="0"/>
              <a:t> </a:t>
            </a:r>
            <a:r>
              <a:rPr lang="en-US" altLang="zh-CN" sz="1600" dirty="0" smtClean="0"/>
              <a:t>           ADDD </a:t>
            </a:r>
            <a:r>
              <a:rPr lang="en-US" altLang="zh-CN" sz="2000" dirty="0" smtClean="0">
                <a:solidFill>
                  <a:srgbClr val="0036A2"/>
                </a:solidFill>
              </a:rPr>
              <a:t>F4</a:t>
            </a:r>
            <a:r>
              <a:rPr lang="en-US" altLang="zh-CN" sz="1600" dirty="0" smtClean="0"/>
              <a:t>,</a:t>
            </a:r>
            <a:r>
              <a:rPr lang="en-US" altLang="zh-CN" sz="1600" dirty="0" smtClean="0">
                <a:solidFill>
                  <a:srgbClr val="FF0000"/>
                </a:solidFill>
              </a:rPr>
              <a:t>F0</a:t>
            </a:r>
            <a:r>
              <a:rPr lang="en-US" altLang="zh-CN" sz="1600" dirty="0" smtClean="0"/>
              <a:t>,F2                                  3</a:t>
            </a:r>
          </a:p>
          <a:p>
            <a:pPr eaLnBrk="1" hangingPunct="1">
              <a:buClrTx/>
              <a:buFontTx/>
              <a:buNone/>
            </a:pPr>
            <a:r>
              <a:rPr lang="en-US" altLang="zh-CN" sz="1600" dirty="0" smtClean="0"/>
              <a:t>            LD  F14,-24(R1)            ADDD F8,F6,F2                                   4</a:t>
            </a:r>
          </a:p>
          <a:p>
            <a:pPr eaLnBrk="1" hangingPunct="1">
              <a:buClrTx/>
              <a:buFontTx/>
              <a:buNone/>
            </a:pPr>
            <a:r>
              <a:rPr lang="en-US" altLang="zh-CN" sz="1600" dirty="0" smtClean="0"/>
              <a:t>            LD  F18,-32(R1)            ADDD F12,F10,F2                               5</a:t>
            </a:r>
          </a:p>
          <a:p>
            <a:pPr eaLnBrk="1" hangingPunct="1">
              <a:buClrTx/>
              <a:buFontTx/>
              <a:buNone/>
            </a:pPr>
            <a:r>
              <a:rPr lang="en-US" altLang="zh-CN" sz="1600" dirty="0" smtClean="0"/>
              <a:t>            SD  0(R1),</a:t>
            </a:r>
            <a:r>
              <a:rPr lang="en-US" altLang="zh-CN" sz="2000" dirty="0" smtClean="0">
                <a:solidFill>
                  <a:srgbClr val="002060"/>
                </a:solidFill>
              </a:rPr>
              <a:t>F4             </a:t>
            </a:r>
            <a:r>
              <a:rPr lang="en-US" altLang="zh-CN" sz="1600" dirty="0" smtClean="0"/>
              <a:t>ADDD F16,F14,F2                               6</a:t>
            </a:r>
          </a:p>
          <a:p>
            <a:pPr eaLnBrk="1" hangingPunct="1">
              <a:buClrTx/>
              <a:buFontTx/>
              <a:buNone/>
            </a:pPr>
            <a:r>
              <a:rPr lang="en-US" altLang="zh-CN" sz="1600" dirty="0" smtClean="0"/>
              <a:t>            SD  -8(R1),F8                ADDD F20,F18,F2                               7</a:t>
            </a:r>
          </a:p>
          <a:p>
            <a:pPr eaLnBrk="1" hangingPunct="1">
              <a:buClrTx/>
              <a:buFontTx/>
              <a:buNone/>
            </a:pPr>
            <a:r>
              <a:rPr lang="en-US" altLang="zh-CN" sz="1600" dirty="0" smtClean="0"/>
              <a:t>            SD  -16(R1),F12                                                                        8</a:t>
            </a:r>
          </a:p>
          <a:p>
            <a:pPr eaLnBrk="1" hangingPunct="1">
              <a:buClrTx/>
              <a:buFont typeface="Arial" panose="020B0604020202020204" pitchFamily="34" charset="0"/>
              <a:buNone/>
            </a:pPr>
            <a:r>
              <a:rPr lang="en-US" altLang="zh-CN" sz="1600" dirty="0" smtClean="0"/>
              <a:t>            SUBI  R1,R1,#40                                                                       9</a:t>
            </a:r>
          </a:p>
          <a:p>
            <a:pPr eaLnBrk="1" hangingPunct="1">
              <a:buClrTx/>
              <a:buFontTx/>
              <a:buNone/>
            </a:pPr>
            <a:r>
              <a:rPr lang="en-US" altLang="zh-CN" sz="1600" dirty="0" smtClean="0"/>
              <a:t>            SD  +16(R1),F16                                                                      10</a:t>
            </a:r>
          </a:p>
          <a:p>
            <a:pPr eaLnBrk="1" hangingPunct="1">
              <a:buClrTx/>
              <a:buFontTx/>
              <a:buNone/>
            </a:pPr>
            <a:r>
              <a:rPr lang="en-US" altLang="zh-CN" sz="1600" dirty="0" smtClean="0"/>
              <a:t>            BNEZ  R1,LOOP                                                                       11</a:t>
            </a:r>
          </a:p>
          <a:p>
            <a:pPr eaLnBrk="1" hangingPunct="1">
              <a:buClrTx/>
              <a:buFontTx/>
              <a:buNone/>
            </a:pPr>
            <a:r>
              <a:rPr lang="en-US" altLang="zh-CN" sz="1600" dirty="0" smtClean="0"/>
              <a:t>            SD  ＋8(R1),F20                                                                       12</a:t>
            </a:r>
          </a:p>
          <a:p>
            <a:pPr eaLnBrk="1" hangingPunct="1">
              <a:buClr>
                <a:srgbClr val="0563C1"/>
              </a:buClr>
            </a:pPr>
            <a:r>
              <a:rPr lang="zh-CN" altLang="zh-CN" sz="1600" dirty="0" smtClean="0">
                <a:solidFill>
                  <a:srgbClr val="0563C1"/>
                </a:solidFill>
              </a:rPr>
              <a:t>循环展开5次以消除延时</a:t>
            </a:r>
            <a:r>
              <a:rPr lang="en-US" altLang="zh-CN" sz="1600" dirty="0" smtClean="0">
                <a:solidFill>
                  <a:srgbClr val="0563C1"/>
                </a:solidFill>
              </a:rPr>
              <a:t> (+1 due to SS)</a:t>
            </a:r>
          </a:p>
          <a:p>
            <a:pPr eaLnBrk="1" hangingPunct="1">
              <a:buClr>
                <a:srgbClr val="0563C1"/>
              </a:buClr>
            </a:pPr>
            <a:r>
              <a:rPr lang="en-US" altLang="zh-CN" sz="1600" dirty="0" smtClean="0">
                <a:solidFill>
                  <a:srgbClr val="0563C1"/>
                </a:solidFill>
              </a:rPr>
              <a:t>12 clocks, or</a:t>
            </a:r>
            <a:r>
              <a:rPr lang="zh-CN" altLang="zh-CN" sz="1600" dirty="0" smtClean="0">
                <a:solidFill>
                  <a:srgbClr val="0563C1"/>
                </a:solidFill>
              </a:rPr>
              <a:t> 2.4 </a:t>
            </a:r>
            <a:r>
              <a:rPr lang="en-US" altLang="zh-CN" sz="1600" dirty="0" smtClean="0">
                <a:solidFill>
                  <a:srgbClr val="0563C1"/>
                </a:solidFill>
              </a:rPr>
              <a:t>clocks per iteration (1.5X)</a:t>
            </a:r>
          </a:p>
          <a:p>
            <a:endParaRPr lang="zh-CN" altLang="en-US" sz="1600" dirty="0" smtClean="0"/>
          </a:p>
        </p:txBody>
      </p:sp>
    </p:spTree>
    <p:extLst>
      <p:ext uri="{BB962C8B-B14F-4D97-AF65-F5344CB8AC3E}">
        <p14:creationId xmlns:p14="http://schemas.microsoft.com/office/powerpoint/2010/main" val="2852793075"/>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ED2C9234-C6ED-461A-A577-D3432ED91C54}"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36547"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36548"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502EF90-2D4E-498C-A479-86185991285A}"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232</a:t>
            </a:fld>
            <a:endParaRPr lang="zh-CN" altLang="zh-CN" sz="1200">
              <a:solidFill>
                <a:srgbClr val="898989"/>
              </a:solidFill>
            </a:endParaRPr>
          </a:p>
        </p:txBody>
      </p:sp>
      <p:sp>
        <p:nvSpPr>
          <p:cNvPr id="236549" name="标题 1"/>
          <p:cNvSpPr>
            <a:spLocks noGrp="1"/>
          </p:cNvSpPr>
          <p:nvPr>
            <p:ph type="title"/>
          </p:nvPr>
        </p:nvSpPr>
        <p:spPr>
          <a:xfrm>
            <a:off x="468313" y="365125"/>
            <a:ext cx="8280400" cy="496888"/>
          </a:xfrm>
        </p:spPr>
        <p:txBody>
          <a:bodyPr>
            <a:normAutofit fontScale="90000"/>
          </a:bodyPr>
          <a:lstStyle/>
          <a:p>
            <a:r>
              <a:rPr lang="zh-CN" altLang="zh-CN" sz="3200" smtClean="0"/>
              <a:t>多发射的问题</a:t>
            </a:r>
            <a:endParaRPr lang="zh-CN" altLang="en-US" sz="3200" smtClean="0"/>
          </a:p>
        </p:txBody>
      </p:sp>
      <p:sp>
        <p:nvSpPr>
          <p:cNvPr id="236550" name="内容占位符 2"/>
          <p:cNvSpPr>
            <a:spLocks noGrp="1"/>
          </p:cNvSpPr>
          <p:nvPr>
            <p:ph idx="1"/>
          </p:nvPr>
        </p:nvSpPr>
        <p:spPr>
          <a:xfrm>
            <a:off x="395288" y="1052513"/>
            <a:ext cx="8280400" cy="5113337"/>
          </a:xfrm>
        </p:spPr>
        <p:txBody>
          <a:bodyPr/>
          <a:lstStyle/>
          <a:p>
            <a:pPr>
              <a:lnSpc>
                <a:spcPct val="100000"/>
              </a:lnSpc>
            </a:pPr>
            <a:r>
              <a:rPr lang="zh-CN" altLang="zh-CN" sz="2000" smtClean="0"/>
              <a:t>如果</a:t>
            </a:r>
            <a:r>
              <a:rPr lang="en-US" altLang="zh-CN" sz="2000" smtClean="0"/>
              <a:t>Integer</a:t>
            </a:r>
            <a:r>
              <a:rPr lang="zh-CN" altLang="zh-CN" sz="2000" smtClean="0"/>
              <a:t>和</a:t>
            </a:r>
            <a:r>
              <a:rPr lang="en-US" altLang="zh-CN" sz="2000" smtClean="0"/>
              <a:t>FP</a:t>
            </a:r>
            <a:r>
              <a:rPr lang="zh-CN" altLang="zh-CN" sz="2000" smtClean="0"/>
              <a:t>操作很容易区分组合，那么对这类程序在下列条件满足的情况下</a:t>
            </a:r>
            <a:r>
              <a:rPr lang="zh-CN" altLang="zh-CN" sz="2000" smtClean="0">
                <a:solidFill>
                  <a:srgbClr val="C00000"/>
                </a:solidFill>
              </a:rPr>
              <a:t>理想</a:t>
            </a:r>
            <a:r>
              <a:rPr lang="en-US" altLang="zh-CN" sz="2000" smtClean="0">
                <a:solidFill>
                  <a:srgbClr val="C00000"/>
                </a:solidFill>
              </a:rPr>
              <a:t>CPI= 0.5 </a:t>
            </a:r>
            <a:r>
              <a:rPr lang="en-US" altLang="zh-CN" sz="2000" smtClean="0"/>
              <a:t>:</a:t>
            </a:r>
          </a:p>
          <a:p>
            <a:pPr lvl="1">
              <a:lnSpc>
                <a:spcPct val="100000"/>
              </a:lnSpc>
            </a:pPr>
            <a:r>
              <a:rPr lang="en-US" altLang="zh-CN" sz="1800" smtClean="0"/>
              <a:t> </a:t>
            </a:r>
            <a:r>
              <a:rPr lang="zh-CN" altLang="zh-CN" sz="1800" smtClean="0"/>
              <a:t>程序中50% 为</a:t>
            </a:r>
            <a:r>
              <a:rPr lang="en-US" altLang="zh-CN" sz="1800" smtClean="0"/>
              <a:t>FP </a:t>
            </a:r>
            <a:r>
              <a:rPr lang="zh-CN" altLang="zh-CN" sz="1800" smtClean="0"/>
              <a:t>操作</a:t>
            </a:r>
          </a:p>
          <a:p>
            <a:pPr lvl="1">
              <a:lnSpc>
                <a:spcPct val="100000"/>
              </a:lnSpc>
            </a:pPr>
            <a:r>
              <a:rPr lang="zh-CN" altLang="zh-CN" sz="1800" smtClean="0"/>
              <a:t>没有任何相关</a:t>
            </a:r>
          </a:p>
          <a:p>
            <a:pPr>
              <a:lnSpc>
                <a:spcPct val="100000"/>
              </a:lnSpc>
            </a:pPr>
            <a:r>
              <a:rPr lang="zh-CN" altLang="zh-CN" sz="2000" smtClean="0"/>
              <a:t>如果在同一时刻发射的指令越多，</a:t>
            </a:r>
            <a:r>
              <a:rPr lang="zh-CN" altLang="zh-CN" sz="2000" smtClean="0">
                <a:solidFill>
                  <a:srgbClr val="C00000"/>
                </a:solidFill>
              </a:rPr>
              <a:t>译码和发射</a:t>
            </a:r>
            <a:r>
              <a:rPr lang="zh-CN" altLang="zh-CN" sz="2000" smtClean="0"/>
              <a:t>就越困难</a:t>
            </a:r>
          </a:p>
          <a:p>
            <a:pPr lvl="1">
              <a:lnSpc>
                <a:spcPct val="100000"/>
              </a:lnSpc>
            </a:pPr>
            <a:r>
              <a:rPr lang="zh-CN" altLang="zh-CN" sz="1800" smtClean="0"/>
              <a:t>即使是同一时刻发射2条</a:t>
            </a:r>
            <a:r>
              <a:rPr lang="en-US" altLang="zh-CN" sz="1800" smtClean="0"/>
              <a:t> =&gt;</a:t>
            </a:r>
            <a:r>
              <a:rPr lang="zh-CN" altLang="zh-CN" sz="1800" smtClean="0"/>
              <a:t>需检查2个操作码，6个寄存器描述符 ，检查是发射1条还是2条指令。</a:t>
            </a:r>
          </a:p>
          <a:p>
            <a:pPr>
              <a:lnSpc>
                <a:spcPct val="100000"/>
              </a:lnSpc>
            </a:pPr>
            <a:r>
              <a:rPr lang="en-US" altLang="zh-CN" sz="2000" smtClean="0">
                <a:solidFill>
                  <a:srgbClr val="C00000"/>
                </a:solidFill>
              </a:rPr>
              <a:t>VLIW</a:t>
            </a:r>
          </a:p>
          <a:p>
            <a:pPr lvl="1">
              <a:lnSpc>
                <a:spcPct val="100000"/>
              </a:lnSpc>
            </a:pPr>
            <a:r>
              <a:rPr lang="zh-CN" altLang="zh-CN" sz="1800" smtClean="0"/>
              <a:t>指令字较长可以容纳较多的操作</a:t>
            </a:r>
          </a:p>
          <a:p>
            <a:pPr lvl="1">
              <a:lnSpc>
                <a:spcPct val="100000"/>
              </a:lnSpc>
            </a:pPr>
            <a:r>
              <a:rPr lang="zh-CN" altLang="zh-CN" sz="1800" smtClean="0"/>
              <a:t>根据定义</a:t>
            </a:r>
            <a:r>
              <a:rPr lang="en-US" altLang="zh-CN" sz="1800" smtClean="0"/>
              <a:t>,VLIW</a:t>
            </a:r>
            <a:r>
              <a:rPr lang="zh-CN" altLang="zh-CN" sz="1800" smtClean="0"/>
              <a:t>中的所有操作是由编译时刻组合的，并且是相互无关的，也就是说：可以并行执行</a:t>
            </a:r>
          </a:p>
          <a:p>
            <a:pPr lvl="1">
              <a:lnSpc>
                <a:spcPct val="100000"/>
              </a:lnSpc>
            </a:pPr>
            <a:r>
              <a:rPr lang="zh-CN" altLang="zh-CN" sz="1800" smtClean="0"/>
              <a:t>例如 2 个整数操作，2个浮点操作，2个存储器引用，1个分支指令</a:t>
            </a:r>
          </a:p>
          <a:p>
            <a:pPr lvl="2">
              <a:lnSpc>
                <a:spcPct val="100000"/>
              </a:lnSpc>
            </a:pPr>
            <a:r>
              <a:rPr lang="zh-CN" altLang="zh-CN" sz="1600" smtClean="0"/>
              <a:t>每一个操作用16 到</a:t>
            </a:r>
            <a:r>
              <a:rPr lang="en-US" altLang="zh-CN" sz="1600" smtClean="0"/>
              <a:t> 24 </a:t>
            </a:r>
            <a:r>
              <a:rPr lang="zh-CN" altLang="zh-CN" sz="1600" smtClean="0"/>
              <a:t>位 表示</a:t>
            </a:r>
            <a:r>
              <a:rPr lang="en-US" altLang="zh-CN" sz="1600" smtClean="0"/>
              <a:t> =&gt; </a:t>
            </a:r>
            <a:r>
              <a:rPr lang="zh-CN" altLang="zh-CN" sz="1600" smtClean="0"/>
              <a:t>共7*16 ＝</a:t>
            </a:r>
            <a:r>
              <a:rPr lang="en-US" altLang="zh-CN" sz="1600" smtClean="0"/>
              <a:t> 112 bits </a:t>
            </a:r>
            <a:r>
              <a:rPr lang="zh-CN" altLang="zh-CN" sz="1600" smtClean="0"/>
              <a:t>到 7*24 ＝</a:t>
            </a:r>
            <a:r>
              <a:rPr lang="en-US" altLang="zh-CN" sz="1600" smtClean="0"/>
              <a:t> 168 bits wide</a:t>
            </a:r>
          </a:p>
          <a:p>
            <a:pPr lvl="1">
              <a:lnSpc>
                <a:spcPct val="100000"/>
              </a:lnSpc>
            </a:pPr>
            <a:r>
              <a:rPr lang="zh-CN" altLang="zh-CN" sz="1800" smtClean="0"/>
              <a:t>需要用编译技术调度来解决分支问题</a:t>
            </a:r>
          </a:p>
          <a:p>
            <a:pPr>
              <a:lnSpc>
                <a:spcPct val="100000"/>
              </a:lnSpc>
            </a:pPr>
            <a:endParaRPr lang="zh-CN" altLang="en-US" sz="2000" smtClean="0"/>
          </a:p>
        </p:txBody>
      </p:sp>
    </p:spTree>
    <p:extLst>
      <p:ext uri="{BB962C8B-B14F-4D97-AF65-F5344CB8AC3E}">
        <p14:creationId xmlns:p14="http://schemas.microsoft.com/office/powerpoint/2010/main" val="1971842823"/>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ext Box 2"/>
          <p:cNvSpPr txBox="1">
            <a:spLocks noChangeArrowheads="1"/>
          </p:cNvSpPr>
          <p:nvPr/>
        </p:nvSpPr>
        <p:spPr bwMode="auto">
          <a:xfrm>
            <a:off x="0" y="5047236"/>
            <a:ext cx="9036050" cy="1482571"/>
          </a:xfrm>
          <a:prstGeom prst="rect">
            <a:avLst/>
          </a:prstGeom>
          <a:noFill/>
          <a:ln w="9525">
            <a:noFill/>
            <a:round/>
            <a:headEnd/>
            <a:tailEnd/>
          </a:ln>
        </p:spPr>
        <p:txBody>
          <a:bodyPr/>
          <a:lstStyle/>
          <a:p>
            <a:pPr eaLnBrk="1" hangingPunct="1">
              <a:lnSpc>
                <a:spcPct val="90000"/>
              </a:lnSpc>
              <a:spcBef>
                <a:spcPts val="1000"/>
              </a:spcBef>
              <a:buSzPct val="100000"/>
              <a:tabLst>
                <a:tab pos="0" algn="l"/>
                <a:tab pos="1541463" algn="l"/>
                <a:tab pos="3027363" algn="l"/>
                <a:tab pos="4800600" algn="l"/>
                <a:tab pos="6172200" algn="l"/>
                <a:tab pos="8113713" algn="r"/>
                <a:tab pos="8229600" algn="l"/>
                <a:tab pos="9144000" algn="l"/>
                <a:tab pos="10058400" algn="l"/>
              </a:tabLst>
            </a:pPr>
            <a:r>
              <a:rPr lang="en-US" altLang="zh-CN" dirty="0" smtClean="0">
                <a:solidFill>
                  <a:srgbClr val="0563C1"/>
                </a:solidFill>
              </a:rPr>
              <a:t>Unrolled </a:t>
            </a:r>
            <a:r>
              <a:rPr lang="en-US" altLang="zh-CN" dirty="0">
                <a:solidFill>
                  <a:srgbClr val="0563C1"/>
                </a:solidFill>
              </a:rPr>
              <a:t>7 times to avoid delays</a:t>
            </a:r>
          </a:p>
          <a:p>
            <a:pPr eaLnBrk="1" hangingPunct="1">
              <a:lnSpc>
                <a:spcPct val="90000"/>
              </a:lnSpc>
              <a:spcBef>
                <a:spcPts val="1000"/>
              </a:spcBef>
              <a:buSzPct val="100000"/>
              <a:tabLst>
                <a:tab pos="0" algn="l"/>
                <a:tab pos="1541463" algn="l"/>
                <a:tab pos="3027363" algn="l"/>
                <a:tab pos="4800600" algn="l"/>
                <a:tab pos="6172200" algn="l"/>
                <a:tab pos="8113713" algn="r"/>
                <a:tab pos="8229600" algn="l"/>
                <a:tab pos="9144000" algn="l"/>
                <a:tab pos="10058400" algn="l"/>
              </a:tabLst>
            </a:pPr>
            <a:r>
              <a:rPr lang="en-US" altLang="zh-CN" dirty="0">
                <a:solidFill>
                  <a:srgbClr val="0563C1"/>
                </a:solidFill>
              </a:rPr>
              <a:t>  7 results in 9 clocks, or 1.3 clocks per iteration (1.8X)</a:t>
            </a:r>
          </a:p>
          <a:p>
            <a:pPr eaLnBrk="1" hangingPunct="1">
              <a:lnSpc>
                <a:spcPct val="90000"/>
              </a:lnSpc>
              <a:spcBef>
                <a:spcPts val="1000"/>
              </a:spcBef>
              <a:buSzPct val="100000"/>
              <a:tabLst>
                <a:tab pos="0" algn="l"/>
                <a:tab pos="1541463" algn="l"/>
                <a:tab pos="3027363" algn="l"/>
                <a:tab pos="4800600" algn="l"/>
                <a:tab pos="6172200" algn="l"/>
                <a:tab pos="8113713" algn="r"/>
                <a:tab pos="8229600" algn="l"/>
                <a:tab pos="9144000" algn="l"/>
                <a:tab pos="10058400" algn="l"/>
              </a:tabLst>
            </a:pPr>
            <a:r>
              <a:rPr lang="en-US" altLang="zh-CN" dirty="0">
                <a:solidFill>
                  <a:srgbClr val="0563C1"/>
                </a:solidFill>
              </a:rPr>
              <a:t>  Average: 2.5 ops per clock, 50% efficiency</a:t>
            </a:r>
          </a:p>
          <a:p>
            <a:pPr eaLnBrk="1" hangingPunct="1">
              <a:lnSpc>
                <a:spcPct val="90000"/>
              </a:lnSpc>
              <a:spcBef>
                <a:spcPts val="1000"/>
              </a:spcBef>
              <a:buSzPct val="100000"/>
              <a:tabLst>
                <a:tab pos="0" algn="l"/>
                <a:tab pos="1541463" algn="l"/>
                <a:tab pos="3027363" algn="l"/>
                <a:tab pos="4800600" algn="l"/>
                <a:tab pos="6172200" algn="l"/>
                <a:tab pos="8113713" algn="r"/>
                <a:tab pos="8229600" algn="l"/>
                <a:tab pos="9144000" algn="l"/>
                <a:tab pos="10058400" algn="l"/>
              </a:tabLst>
            </a:pPr>
            <a:r>
              <a:rPr lang="en-US" altLang="zh-CN" sz="2800" dirty="0">
                <a:solidFill>
                  <a:srgbClr val="000000"/>
                </a:solidFill>
              </a:rPr>
              <a:t>  </a:t>
            </a:r>
            <a:r>
              <a:rPr lang="zh-CN" altLang="zh-CN" sz="2000" dirty="0">
                <a:solidFill>
                  <a:srgbClr val="000000"/>
                </a:solidFill>
              </a:rPr>
              <a:t>注: 在</a:t>
            </a:r>
            <a:r>
              <a:rPr lang="en-US" altLang="zh-CN" sz="2000" dirty="0">
                <a:solidFill>
                  <a:srgbClr val="000000"/>
                </a:solidFill>
              </a:rPr>
              <a:t>VLIW</a:t>
            </a:r>
            <a:r>
              <a:rPr lang="zh-CN" altLang="zh-CN" sz="2000" dirty="0">
                <a:solidFill>
                  <a:srgbClr val="000000"/>
                </a:solidFill>
              </a:rPr>
              <a:t>中，一条超长指令有更多的读写寄存器操作(</a:t>
            </a:r>
            <a:r>
              <a:rPr lang="en-US" altLang="zh-CN" sz="2000" dirty="0">
                <a:solidFill>
                  <a:srgbClr val="000000"/>
                </a:solidFill>
              </a:rPr>
              <a:t>15 vs. 6 in SS)</a:t>
            </a:r>
          </a:p>
        </p:txBody>
      </p:sp>
      <p:sp>
        <p:nvSpPr>
          <p:cNvPr id="237573" name="Text Box 5"/>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1F4C962-8FE3-489F-8140-E6A462F14827}"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37574" name="Text Box 6"/>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37575" name="Text Box 7"/>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34143A9-D9D2-4131-9384-F9F3F5FDF98F}"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233</a:t>
            </a:fld>
            <a:endParaRPr lang="zh-CN" altLang="zh-CN" sz="1200">
              <a:solidFill>
                <a:srgbClr val="898989"/>
              </a:solidFill>
            </a:endParaRPr>
          </a:p>
        </p:txBody>
      </p:sp>
      <p:sp>
        <p:nvSpPr>
          <p:cNvPr id="237576" name="标题 1"/>
          <p:cNvSpPr>
            <a:spLocks noGrp="1"/>
          </p:cNvSpPr>
          <p:nvPr>
            <p:ph type="title"/>
          </p:nvPr>
        </p:nvSpPr>
        <p:spPr>
          <a:xfrm>
            <a:off x="431800" y="26988"/>
            <a:ext cx="8280400" cy="904875"/>
          </a:xfrm>
        </p:spPr>
        <p:txBody>
          <a:bodyPr/>
          <a:lstStyle/>
          <a:p>
            <a:r>
              <a:rPr lang="zh-CN" altLang="zh-CN" sz="2800" dirty="0" smtClean="0">
                <a:latin typeface="Calibri Light" pitchFamily="34" charset="0"/>
              </a:rPr>
              <a:t>基于</a:t>
            </a:r>
            <a:r>
              <a:rPr lang="en-US" altLang="zh-CN" sz="2800" dirty="0" smtClean="0">
                <a:latin typeface="Calibri Light" pitchFamily="34" charset="0"/>
              </a:rPr>
              <a:t>VLIW</a:t>
            </a:r>
            <a:r>
              <a:rPr lang="zh-CN" altLang="zh-CN" sz="2800" dirty="0" smtClean="0">
                <a:latin typeface="Calibri Light" pitchFamily="34" charset="0"/>
              </a:rPr>
              <a:t>的循环展开</a:t>
            </a:r>
            <a:endParaRPr lang="zh-CN" altLang="en-US" sz="2800" dirty="0" smtClean="0"/>
          </a:p>
        </p:txBody>
      </p:sp>
      <p:sp>
        <p:nvSpPr>
          <p:cNvPr id="9" name="Rectangle 4"/>
          <p:cNvSpPr>
            <a:spLocks noChangeArrowheads="1"/>
          </p:cNvSpPr>
          <p:nvPr/>
        </p:nvSpPr>
        <p:spPr bwMode="auto">
          <a:xfrm>
            <a:off x="6246812" y="5279916"/>
            <a:ext cx="2479675" cy="638175"/>
          </a:xfrm>
          <a:prstGeom prst="rect">
            <a:avLst/>
          </a:prstGeom>
          <a:noFill/>
          <a:ln w="9525">
            <a:noFill/>
            <a:round/>
            <a:headEnd/>
            <a:tailEnd/>
          </a:ln>
        </p:spPr>
        <p:txBody>
          <a:bodyPr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dirty="0">
                <a:solidFill>
                  <a:srgbClr val="FF0000"/>
                </a:solidFill>
                <a:latin typeface="Arial" pitchFamily="34" charset="0"/>
              </a:rPr>
              <a:t>LD to ADDD: 1 Cycle</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dirty="0">
                <a:solidFill>
                  <a:srgbClr val="FF0000"/>
                </a:solidFill>
                <a:latin typeface="Arial" pitchFamily="34" charset="0"/>
              </a:rPr>
              <a:t>ADDD to SD: 2 Cycles</a:t>
            </a:r>
          </a:p>
        </p:txBody>
      </p:sp>
      <p:pic>
        <p:nvPicPr>
          <p:cNvPr id="2" name="图片 1"/>
          <p:cNvPicPr>
            <a:picLocks noChangeAspect="1"/>
          </p:cNvPicPr>
          <p:nvPr/>
        </p:nvPicPr>
        <p:blipFill>
          <a:blip r:embed="rId3"/>
          <a:stretch>
            <a:fillRect/>
          </a:stretch>
        </p:blipFill>
        <p:spPr>
          <a:xfrm>
            <a:off x="-7017" y="970377"/>
            <a:ext cx="9142287" cy="4094615"/>
          </a:xfrm>
          <a:prstGeom prst="rect">
            <a:avLst/>
          </a:prstGeom>
        </p:spPr>
      </p:pic>
    </p:spTree>
    <p:extLst>
      <p:ext uri="{BB962C8B-B14F-4D97-AF65-F5344CB8AC3E}">
        <p14:creationId xmlns:p14="http://schemas.microsoft.com/office/powerpoint/2010/main" val="1389374807"/>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5" name="Text Box 9"/>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E5EEAC5-BBCF-4AC4-A279-2D15DE7C6C87}"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38596" name="Text Box 10"/>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38597" name="Text Box 11"/>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0744AAD-3DD0-4534-917E-BC6295CCC505}"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234</a:t>
            </a:fld>
            <a:endParaRPr lang="zh-CN" altLang="zh-CN" sz="1200">
              <a:solidFill>
                <a:srgbClr val="898989"/>
              </a:solidFill>
            </a:endParaRPr>
          </a:p>
        </p:txBody>
      </p:sp>
      <p:sp>
        <p:nvSpPr>
          <p:cNvPr id="238598" name="标题 1"/>
          <p:cNvSpPr>
            <a:spLocks noGrp="1"/>
          </p:cNvSpPr>
          <p:nvPr>
            <p:ph type="title"/>
          </p:nvPr>
        </p:nvSpPr>
        <p:spPr/>
        <p:txBody>
          <a:bodyPr/>
          <a:lstStyle/>
          <a:p>
            <a:r>
              <a:rPr lang="en-US" altLang="zh-CN" smtClean="0"/>
              <a:t>Trace Scheduling</a:t>
            </a:r>
            <a:endParaRPr lang="zh-CN" altLang="en-US" smtClean="0"/>
          </a:p>
        </p:txBody>
      </p:sp>
      <p:sp>
        <p:nvSpPr>
          <p:cNvPr id="238599" name="内容占位符 2"/>
          <p:cNvSpPr>
            <a:spLocks noGrp="1"/>
          </p:cNvSpPr>
          <p:nvPr>
            <p:ph idx="1"/>
          </p:nvPr>
        </p:nvSpPr>
        <p:spPr>
          <a:xfrm>
            <a:off x="457200" y="1258432"/>
            <a:ext cx="8355874" cy="5051833"/>
          </a:xfrm>
        </p:spPr>
        <p:txBody>
          <a:bodyPr>
            <a:normAutofit/>
          </a:bodyPr>
          <a:lstStyle/>
          <a:p>
            <a:r>
              <a:rPr lang="zh-CN" altLang="zh-CN" dirty="0" smtClean="0"/>
              <a:t>消除分支的一种策略</a:t>
            </a:r>
          </a:p>
          <a:p>
            <a:r>
              <a:rPr lang="zh-CN" altLang="zh-CN" dirty="0" smtClean="0"/>
              <a:t>两步：</a:t>
            </a:r>
          </a:p>
          <a:p>
            <a:pPr lvl="1"/>
            <a:r>
              <a:rPr lang="en-US" altLang="zh-CN" dirty="0" smtClean="0"/>
              <a:t>Trace Selection</a:t>
            </a:r>
          </a:p>
          <a:p>
            <a:pPr lvl="2"/>
            <a:r>
              <a:rPr lang="zh-CN" altLang="zh-CN" dirty="0" smtClean="0"/>
              <a:t>搜索可能最长的直线型代码（由一组基本块构成）（通过静态预测或</a:t>
            </a:r>
            <a:r>
              <a:rPr lang="en-US" altLang="zh-CN" dirty="0" smtClean="0"/>
              <a:t>profile</a:t>
            </a:r>
            <a:r>
              <a:rPr lang="zh-CN" altLang="zh-CN" dirty="0" smtClean="0"/>
              <a:t>技术）(</a:t>
            </a:r>
            <a:r>
              <a:rPr lang="en-US" altLang="zh-CN" dirty="0" smtClean="0"/>
              <a:t>trace) </a:t>
            </a:r>
          </a:p>
          <a:p>
            <a:pPr lvl="1"/>
            <a:r>
              <a:rPr lang="en-US" altLang="zh-CN" dirty="0" smtClean="0"/>
              <a:t>Trace Compaction</a:t>
            </a:r>
          </a:p>
          <a:p>
            <a:pPr lvl="2"/>
            <a:r>
              <a:rPr lang="zh-CN" altLang="zh-CN" dirty="0" smtClean="0"/>
              <a:t>将</a:t>
            </a:r>
            <a:r>
              <a:rPr lang="en-US" altLang="zh-CN" dirty="0" smtClean="0"/>
              <a:t>trace</a:t>
            </a:r>
            <a:r>
              <a:rPr lang="zh-CN" altLang="zh-CN" dirty="0" smtClean="0"/>
              <a:t>中的指令拼装为若干条</a:t>
            </a:r>
            <a:r>
              <a:rPr lang="en-US" altLang="zh-CN" dirty="0" smtClean="0"/>
              <a:t>VLIW </a:t>
            </a:r>
            <a:r>
              <a:rPr lang="zh-CN" altLang="zh-CN" dirty="0" smtClean="0"/>
              <a:t>指令</a:t>
            </a:r>
          </a:p>
          <a:p>
            <a:pPr lvl="2"/>
            <a:r>
              <a:rPr lang="zh-CN" altLang="zh-CN" dirty="0" smtClean="0"/>
              <a:t>需要一些保存环境的代码，以防预测错误</a:t>
            </a:r>
          </a:p>
          <a:p>
            <a:r>
              <a:rPr lang="zh-CN" altLang="zh-CN" dirty="0" smtClean="0"/>
              <a:t>由编译器撤销预测错误造成的后果（恢复寄存器的原值</a:t>
            </a:r>
            <a:r>
              <a:rPr lang="en-US" altLang="zh-CN" dirty="0" smtClean="0"/>
              <a:t>)</a:t>
            </a:r>
          </a:p>
          <a:p>
            <a:endParaRPr lang="zh-CN" altLang="en-US" dirty="0" smtClean="0"/>
          </a:p>
        </p:txBody>
      </p:sp>
      <p:grpSp>
        <p:nvGrpSpPr>
          <p:cNvPr id="238594" name="Group 3"/>
          <p:cNvGrpSpPr>
            <a:grpSpLocks/>
          </p:cNvGrpSpPr>
          <p:nvPr/>
        </p:nvGrpSpPr>
        <p:grpSpPr bwMode="auto">
          <a:xfrm>
            <a:off x="7006431" y="1140006"/>
            <a:ext cx="960437" cy="1671638"/>
            <a:chOff x="4413" y="2874"/>
            <a:chExt cx="605" cy="1053"/>
          </a:xfrm>
        </p:grpSpPr>
        <p:sp>
          <p:nvSpPr>
            <p:cNvPr id="238600" name="Line 4"/>
            <p:cNvSpPr>
              <a:spLocks noChangeShapeType="1"/>
            </p:cNvSpPr>
            <p:nvPr/>
          </p:nvSpPr>
          <p:spPr bwMode="auto">
            <a:xfrm>
              <a:off x="4554" y="2918"/>
              <a:ext cx="427" cy="343"/>
            </a:xfrm>
            <a:prstGeom prst="line">
              <a:avLst/>
            </a:prstGeom>
            <a:noFill/>
            <a:ln w="25560" cap="sq">
              <a:solidFill>
                <a:srgbClr val="000000"/>
              </a:solidFill>
              <a:miter lim="800000"/>
              <a:headEnd/>
              <a:tailEnd/>
            </a:ln>
          </p:spPr>
          <p:txBody>
            <a:bodyPr/>
            <a:lstStyle/>
            <a:p>
              <a:endParaRPr lang="zh-CN" altLang="en-US"/>
            </a:p>
          </p:txBody>
        </p:sp>
        <p:sp>
          <p:nvSpPr>
            <p:cNvPr id="238601" name="Line 5"/>
            <p:cNvSpPr>
              <a:spLocks noChangeShapeType="1"/>
            </p:cNvSpPr>
            <p:nvPr/>
          </p:nvSpPr>
          <p:spPr bwMode="auto">
            <a:xfrm flipH="1">
              <a:off x="4412" y="3104"/>
              <a:ext cx="377" cy="427"/>
            </a:xfrm>
            <a:prstGeom prst="line">
              <a:avLst/>
            </a:prstGeom>
            <a:noFill/>
            <a:ln w="25560" cap="sq">
              <a:solidFill>
                <a:srgbClr val="000000"/>
              </a:solidFill>
              <a:miter lim="800000"/>
              <a:headEnd/>
              <a:tailEnd/>
            </a:ln>
          </p:spPr>
          <p:txBody>
            <a:bodyPr/>
            <a:lstStyle/>
            <a:p>
              <a:endParaRPr lang="zh-CN" altLang="en-US"/>
            </a:p>
          </p:txBody>
        </p:sp>
        <p:sp>
          <p:nvSpPr>
            <p:cNvPr id="238602" name="Line 6"/>
            <p:cNvSpPr>
              <a:spLocks noChangeShapeType="1"/>
            </p:cNvSpPr>
            <p:nvPr/>
          </p:nvSpPr>
          <p:spPr bwMode="auto">
            <a:xfrm>
              <a:off x="4590" y="3350"/>
              <a:ext cx="427" cy="343"/>
            </a:xfrm>
            <a:prstGeom prst="line">
              <a:avLst/>
            </a:prstGeom>
            <a:noFill/>
            <a:ln w="25560" cap="sq">
              <a:solidFill>
                <a:srgbClr val="000000"/>
              </a:solidFill>
              <a:miter lim="800000"/>
              <a:headEnd/>
              <a:tailEnd/>
            </a:ln>
          </p:spPr>
          <p:txBody>
            <a:bodyPr/>
            <a:lstStyle/>
            <a:p>
              <a:endParaRPr lang="zh-CN" altLang="en-US"/>
            </a:p>
          </p:txBody>
        </p:sp>
        <p:sp>
          <p:nvSpPr>
            <p:cNvPr id="238603" name="Line 7"/>
            <p:cNvSpPr>
              <a:spLocks noChangeShapeType="1"/>
            </p:cNvSpPr>
            <p:nvPr/>
          </p:nvSpPr>
          <p:spPr bwMode="auto">
            <a:xfrm flipH="1">
              <a:off x="4412" y="3500"/>
              <a:ext cx="377" cy="427"/>
            </a:xfrm>
            <a:prstGeom prst="line">
              <a:avLst/>
            </a:prstGeom>
            <a:noFill/>
            <a:ln w="25560" cap="sq">
              <a:solidFill>
                <a:srgbClr val="000000"/>
              </a:solidFill>
              <a:miter lim="800000"/>
              <a:headEnd/>
              <a:tailEnd/>
            </a:ln>
          </p:spPr>
          <p:txBody>
            <a:bodyPr/>
            <a:lstStyle/>
            <a:p>
              <a:endParaRPr lang="zh-CN" altLang="en-US"/>
            </a:p>
          </p:txBody>
        </p:sp>
        <p:sp>
          <p:nvSpPr>
            <p:cNvPr id="238604" name="Freeform 8"/>
            <p:cNvSpPr>
              <a:spLocks/>
            </p:cNvSpPr>
            <p:nvPr/>
          </p:nvSpPr>
          <p:spPr bwMode="auto">
            <a:xfrm>
              <a:off x="4582" y="2874"/>
              <a:ext cx="276" cy="1020"/>
            </a:xfrm>
            <a:custGeom>
              <a:avLst/>
              <a:gdLst>
                <a:gd name="T0" fmla="*/ 24 w 277"/>
                <a:gd name="T1" fmla="*/ 0 h 1021"/>
                <a:gd name="T2" fmla="*/ 48 w 277"/>
                <a:gd name="T3" fmla="*/ 12 h 1021"/>
                <a:gd name="T4" fmla="*/ 72 w 277"/>
                <a:gd name="T5" fmla="*/ 36 h 1021"/>
                <a:gd name="T6" fmla="*/ 96 w 277"/>
                <a:gd name="T7" fmla="*/ 48 h 1021"/>
                <a:gd name="T8" fmla="*/ 120 w 277"/>
                <a:gd name="T9" fmla="*/ 48 h 1021"/>
                <a:gd name="T10" fmla="*/ 138 w 277"/>
                <a:gd name="T11" fmla="*/ 72 h 1021"/>
                <a:gd name="T12" fmla="*/ 138 w 277"/>
                <a:gd name="T13" fmla="*/ 72 h 1021"/>
                <a:gd name="T14" fmla="*/ 138 w 277"/>
                <a:gd name="T15" fmla="*/ 84 h 1021"/>
                <a:gd name="T16" fmla="*/ 162 w 277"/>
                <a:gd name="T17" fmla="*/ 96 h 1021"/>
                <a:gd name="T18" fmla="*/ 174 w 277"/>
                <a:gd name="T19" fmla="*/ 120 h 1021"/>
                <a:gd name="T20" fmla="*/ 198 w 277"/>
                <a:gd name="T21" fmla="*/ 132 h 1021"/>
                <a:gd name="T22" fmla="*/ 198 w 277"/>
                <a:gd name="T23" fmla="*/ 156 h 1021"/>
                <a:gd name="T24" fmla="*/ 210 w 277"/>
                <a:gd name="T25" fmla="*/ 180 h 1021"/>
                <a:gd name="T26" fmla="*/ 222 w 277"/>
                <a:gd name="T27" fmla="*/ 204 h 1021"/>
                <a:gd name="T28" fmla="*/ 222 w 277"/>
                <a:gd name="T29" fmla="*/ 228 h 1021"/>
                <a:gd name="T30" fmla="*/ 222 w 277"/>
                <a:gd name="T31" fmla="*/ 252 h 1021"/>
                <a:gd name="T32" fmla="*/ 198 w 277"/>
                <a:gd name="T33" fmla="*/ 264 h 1021"/>
                <a:gd name="T34" fmla="*/ 174 w 277"/>
                <a:gd name="T35" fmla="*/ 276 h 1021"/>
                <a:gd name="T36" fmla="*/ 174 w 277"/>
                <a:gd name="T37" fmla="*/ 300 h 1021"/>
                <a:gd name="T38" fmla="*/ 150 w 277"/>
                <a:gd name="T39" fmla="*/ 312 h 1021"/>
                <a:gd name="T40" fmla="*/ 138 w 277"/>
                <a:gd name="T41" fmla="*/ 336 h 1021"/>
                <a:gd name="T42" fmla="*/ 138 w 277"/>
                <a:gd name="T43" fmla="*/ 360 h 1021"/>
                <a:gd name="T44" fmla="*/ 138 w 277"/>
                <a:gd name="T45" fmla="*/ 372 h 1021"/>
                <a:gd name="T46" fmla="*/ 138 w 277"/>
                <a:gd name="T47" fmla="*/ 396 h 1021"/>
                <a:gd name="T48" fmla="*/ 132 w 277"/>
                <a:gd name="T49" fmla="*/ 408 h 1021"/>
                <a:gd name="T50" fmla="*/ 108 w 277"/>
                <a:gd name="T51" fmla="*/ 420 h 1021"/>
                <a:gd name="T52" fmla="*/ 108 w 277"/>
                <a:gd name="T53" fmla="*/ 444 h 1021"/>
                <a:gd name="T54" fmla="*/ 108 w 277"/>
                <a:gd name="T55" fmla="*/ 468 h 1021"/>
                <a:gd name="T56" fmla="*/ 132 w 277"/>
                <a:gd name="T57" fmla="*/ 480 h 1021"/>
                <a:gd name="T58" fmla="*/ 138 w 277"/>
                <a:gd name="T59" fmla="*/ 504 h 1021"/>
                <a:gd name="T60" fmla="*/ 138 w 277"/>
                <a:gd name="T61" fmla="*/ 510 h 1021"/>
                <a:gd name="T62" fmla="*/ 138 w 277"/>
                <a:gd name="T63" fmla="*/ 510 h 1021"/>
                <a:gd name="T64" fmla="*/ 162 w 277"/>
                <a:gd name="T65" fmla="*/ 558 h 1021"/>
                <a:gd name="T66" fmla="*/ 198 w 277"/>
                <a:gd name="T67" fmla="*/ 582 h 1021"/>
                <a:gd name="T68" fmla="*/ 210 w 277"/>
                <a:gd name="T69" fmla="*/ 606 h 1021"/>
                <a:gd name="T70" fmla="*/ 186 w 277"/>
                <a:gd name="T71" fmla="*/ 630 h 1021"/>
                <a:gd name="T72" fmla="*/ 174 w 277"/>
                <a:gd name="T73" fmla="*/ 654 h 1021"/>
                <a:gd name="T74" fmla="*/ 150 w 277"/>
                <a:gd name="T75" fmla="*/ 666 h 1021"/>
                <a:gd name="T76" fmla="*/ 138 w 277"/>
                <a:gd name="T77" fmla="*/ 690 h 1021"/>
                <a:gd name="T78" fmla="*/ 138 w 277"/>
                <a:gd name="T79" fmla="*/ 726 h 1021"/>
                <a:gd name="T80" fmla="*/ 138 w 277"/>
                <a:gd name="T81" fmla="*/ 738 h 1021"/>
                <a:gd name="T82" fmla="*/ 132 w 277"/>
                <a:gd name="T83" fmla="*/ 762 h 1021"/>
                <a:gd name="T84" fmla="*/ 120 w 277"/>
                <a:gd name="T85" fmla="*/ 786 h 1021"/>
                <a:gd name="T86" fmla="*/ 108 w 277"/>
                <a:gd name="T87" fmla="*/ 810 h 1021"/>
                <a:gd name="T88" fmla="*/ 96 w 277"/>
                <a:gd name="T89" fmla="*/ 834 h 1021"/>
                <a:gd name="T90" fmla="*/ 72 w 277"/>
                <a:gd name="T91" fmla="*/ 858 h 1021"/>
                <a:gd name="T92" fmla="*/ 60 w 277"/>
                <a:gd name="T93" fmla="*/ 882 h 1021"/>
                <a:gd name="T94" fmla="*/ 36 w 277"/>
                <a:gd name="T95" fmla="*/ 894 h 1021"/>
                <a:gd name="T96" fmla="*/ 24 w 277"/>
                <a:gd name="T97" fmla="*/ 918 h 1021"/>
                <a:gd name="T98" fmla="*/ 12 w 277"/>
                <a:gd name="T99" fmla="*/ 942 h 1021"/>
                <a:gd name="T100" fmla="*/ 0 w 277"/>
                <a:gd name="T101" fmla="*/ 966 h 102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77"/>
                <a:gd name="T154" fmla="*/ 0 h 1021"/>
                <a:gd name="T155" fmla="*/ 277 w 277"/>
                <a:gd name="T156" fmla="*/ 1021 h 102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77" h="1021">
                  <a:moveTo>
                    <a:pt x="24" y="0"/>
                  </a:moveTo>
                  <a:lnTo>
                    <a:pt x="48" y="12"/>
                  </a:lnTo>
                  <a:lnTo>
                    <a:pt x="72" y="36"/>
                  </a:lnTo>
                  <a:lnTo>
                    <a:pt x="96" y="48"/>
                  </a:lnTo>
                  <a:lnTo>
                    <a:pt x="120" y="48"/>
                  </a:lnTo>
                  <a:lnTo>
                    <a:pt x="144" y="72"/>
                  </a:lnTo>
                  <a:lnTo>
                    <a:pt x="168" y="72"/>
                  </a:lnTo>
                  <a:lnTo>
                    <a:pt x="192" y="84"/>
                  </a:lnTo>
                  <a:lnTo>
                    <a:pt x="216" y="96"/>
                  </a:lnTo>
                  <a:lnTo>
                    <a:pt x="228" y="120"/>
                  </a:lnTo>
                  <a:lnTo>
                    <a:pt x="252" y="132"/>
                  </a:lnTo>
                  <a:lnTo>
                    <a:pt x="252" y="156"/>
                  </a:lnTo>
                  <a:lnTo>
                    <a:pt x="264" y="180"/>
                  </a:lnTo>
                  <a:lnTo>
                    <a:pt x="276" y="204"/>
                  </a:lnTo>
                  <a:lnTo>
                    <a:pt x="276" y="228"/>
                  </a:lnTo>
                  <a:lnTo>
                    <a:pt x="276" y="252"/>
                  </a:lnTo>
                  <a:lnTo>
                    <a:pt x="252" y="264"/>
                  </a:lnTo>
                  <a:lnTo>
                    <a:pt x="228" y="276"/>
                  </a:lnTo>
                  <a:lnTo>
                    <a:pt x="228" y="300"/>
                  </a:lnTo>
                  <a:lnTo>
                    <a:pt x="204" y="312"/>
                  </a:lnTo>
                  <a:lnTo>
                    <a:pt x="192" y="336"/>
                  </a:lnTo>
                  <a:lnTo>
                    <a:pt x="180" y="360"/>
                  </a:lnTo>
                  <a:lnTo>
                    <a:pt x="156" y="372"/>
                  </a:lnTo>
                  <a:lnTo>
                    <a:pt x="156" y="396"/>
                  </a:lnTo>
                  <a:lnTo>
                    <a:pt x="132" y="408"/>
                  </a:lnTo>
                  <a:lnTo>
                    <a:pt x="108" y="420"/>
                  </a:lnTo>
                  <a:lnTo>
                    <a:pt x="108" y="444"/>
                  </a:lnTo>
                  <a:lnTo>
                    <a:pt x="108" y="468"/>
                  </a:lnTo>
                  <a:lnTo>
                    <a:pt x="132" y="480"/>
                  </a:lnTo>
                  <a:lnTo>
                    <a:pt x="144" y="504"/>
                  </a:lnTo>
                  <a:lnTo>
                    <a:pt x="168" y="528"/>
                  </a:lnTo>
                  <a:lnTo>
                    <a:pt x="192" y="564"/>
                  </a:lnTo>
                  <a:lnTo>
                    <a:pt x="216" y="612"/>
                  </a:lnTo>
                  <a:lnTo>
                    <a:pt x="252" y="636"/>
                  </a:lnTo>
                  <a:lnTo>
                    <a:pt x="264" y="660"/>
                  </a:lnTo>
                  <a:lnTo>
                    <a:pt x="240" y="684"/>
                  </a:lnTo>
                  <a:lnTo>
                    <a:pt x="228" y="708"/>
                  </a:lnTo>
                  <a:lnTo>
                    <a:pt x="204" y="720"/>
                  </a:lnTo>
                  <a:lnTo>
                    <a:pt x="180" y="744"/>
                  </a:lnTo>
                  <a:lnTo>
                    <a:pt x="168" y="780"/>
                  </a:lnTo>
                  <a:lnTo>
                    <a:pt x="144" y="792"/>
                  </a:lnTo>
                  <a:lnTo>
                    <a:pt x="132" y="816"/>
                  </a:lnTo>
                  <a:lnTo>
                    <a:pt x="120" y="840"/>
                  </a:lnTo>
                  <a:lnTo>
                    <a:pt x="108" y="864"/>
                  </a:lnTo>
                  <a:lnTo>
                    <a:pt x="96" y="888"/>
                  </a:lnTo>
                  <a:lnTo>
                    <a:pt x="72" y="912"/>
                  </a:lnTo>
                  <a:lnTo>
                    <a:pt x="60" y="936"/>
                  </a:lnTo>
                  <a:lnTo>
                    <a:pt x="36" y="948"/>
                  </a:lnTo>
                  <a:lnTo>
                    <a:pt x="24" y="972"/>
                  </a:lnTo>
                  <a:lnTo>
                    <a:pt x="12" y="996"/>
                  </a:lnTo>
                  <a:lnTo>
                    <a:pt x="0" y="1020"/>
                  </a:lnTo>
                </a:path>
              </a:pathLst>
            </a:custGeom>
            <a:noFill/>
            <a:ln w="25560" cap="rnd">
              <a:solidFill>
                <a:srgbClr val="0563C1"/>
              </a:solidFill>
              <a:round/>
              <a:headEnd/>
              <a:tailEnd type="triangle" w="med" len="med"/>
            </a:ln>
          </p:spPr>
          <p:txBody>
            <a:bodyPr wrap="none" anchor="ctr"/>
            <a:lstStyle/>
            <a:p>
              <a:endParaRPr lang="zh-CN" altLang="en-US"/>
            </a:p>
          </p:txBody>
        </p:sp>
      </p:grpSp>
    </p:spTree>
    <p:extLst>
      <p:ext uri="{BB962C8B-B14F-4D97-AF65-F5344CB8AC3E}">
        <p14:creationId xmlns:p14="http://schemas.microsoft.com/office/powerpoint/2010/main" val="1587879148"/>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DF46421-5D0D-40C9-B164-31D26D665F1F}"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39619"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39620"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2905949-32D5-4F14-AF8C-D831A9AE35C2}"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235</a:t>
            </a:fld>
            <a:endParaRPr lang="zh-CN" altLang="zh-CN" sz="1200">
              <a:solidFill>
                <a:srgbClr val="898989"/>
              </a:solidFill>
            </a:endParaRPr>
          </a:p>
        </p:txBody>
      </p:sp>
      <p:sp>
        <p:nvSpPr>
          <p:cNvPr id="239621" name="标题 1"/>
          <p:cNvSpPr>
            <a:spLocks noGrp="1"/>
          </p:cNvSpPr>
          <p:nvPr>
            <p:ph type="title"/>
          </p:nvPr>
        </p:nvSpPr>
        <p:spPr/>
        <p:txBody>
          <a:bodyPr>
            <a:normAutofit fontScale="90000"/>
          </a:bodyPr>
          <a:lstStyle/>
          <a:p>
            <a:r>
              <a:rPr lang="en-US" altLang="zh-CN" smtClean="0"/>
              <a:t>HW</a:t>
            </a:r>
            <a:r>
              <a:rPr lang="zh-CN" altLang="zh-CN" smtClean="0"/>
              <a:t>推断执行</a:t>
            </a:r>
            <a:r>
              <a:rPr lang="en-US" altLang="zh-CN" smtClean="0"/>
              <a:t>(Tomasulo) vs. SW (VLIW) </a:t>
            </a:r>
            <a:r>
              <a:rPr lang="zh-CN" altLang="zh-CN" smtClean="0"/>
              <a:t>推断执行</a:t>
            </a:r>
            <a:endParaRPr lang="zh-CN" altLang="en-US" smtClean="0"/>
          </a:p>
        </p:txBody>
      </p:sp>
      <p:sp>
        <p:nvSpPr>
          <p:cNvPr id="239622" name="内容占位符 2"/>
          <p:cNvSpPr>
            <a:spLocks noGrp="1"/>
          </p:cNvSpPr>
          <p:nvPr>
            <p:ph idx="1"/>
          </p:nvPr>
        </p:nvSpPr>
        <p:spPr/>
        <p:txBody>
          <a:bodyPr/>
          <a:lstStyle/>
          <a:p>
            <a:r>
              <a:rPr lang="en-US" altLang="zh-CN" smtClean="0"/>
              <a:t>HW </a:t>
            </a:r>
            <a:r>
              <a:rPr lang="zh-CN" altLang="zh-CN" smtClean="0"/>
              <a:t>确定地址冲突</a:t>
            </a:r>
          </a:p>
          <a:p>
            <a:r>
              <a:rPr lang="en-US" altLang="zh-CN" smtClean="0"/>
              <a:t>HW </a:t>
            </a:r>
            <a:r>
              <a:rPr lang="zh-CN" altLang="zh-CN" smtClean="0"/>
              <a:t>分支预测较好，预测准确率较高</a:t>
            </a:r>
          </a:p>
          <a:p>
            <a:r>
              <a:rPr lang="en-US" altLang="zh-CN" smtClean="0"/>
              <a:t>HW </a:t>
            </a:r>
            <a:r>
              <a:rPr lang="zh-CN" altLang="zh-CN" smtClean="0"/>
              <a:t>可支持精确中断模型</a:t>
            </a:r>
          </a:p>
          <a:p>
            <a:r>
              <a:rPr lang="en-US" altLang="zh-CN" smtClean="0"/>
              <a:t>HW </a:t>
            </a:r>
            <a:r>
              <a:rPr lang="zh-CN" altLang="zh-CN" smtClean="0"/>
              <a:t>不必执行保存环境和恢复环境的指令</a:t>
            </a:r>
          </a:p>
          <a:p>
            <a:r>
              <a:rPr lang="en-US" altLang="zh-CN" smtClean="0"/>
              <a:t>SW </a:t>
            </a:r>
            <a:r>
              <a:rPr lang="zh-CN" altLang="zh-CN" smtClean="0"/>
              <a:t>推断执行比</a:t>
            </a:r>
            <a:r>
              <a:rPr lang="en-US" altLang="zh-CN" smtClean="0"/>
              <a:t>HW</a:t>
            </a:r>
            <a:r>
              <a:rPr lang="zh-CN" altLang="zh-CN" smtClean="0"/>
              <a:t>设计简单的多</a:t>
            </a:r>
          </a:p>
          <a:p>
            <a:endParaRPr lang="zh-CN" altLang="en-US" smtClean="0"/>
          </a:p>
        </p:txBody>
      </p:sp>
    </p:spTree>
    <p:extLst>
      <p:ext uri="{BB962C8B-B14F-4D97-AF65-F5344CB8AC3E}">
        <p14:creationId xmlns:p14="http://schemas.microsoft.com/office/powerpoint/2010/main" val="4164073085"/>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Text Box 1"/>
          <p:cNvSpPr txBox="1">
            <a:spLocks noChangeArrowheads="1"/>
          </p:cNvSpPr>
          <p:nvPr/>
        </p:nvSpPr>
        <p:spPr bwMode="auto">
          <a:xfrm>
            <a:off x="990600" y="371475"/>
            <a:ext cx="7162800" cy="533400"/>
          </a:xfrm>
          <a:prstGeom prst="rect">
            <a:avLst/>
          </a:prstGeom>
          <a:noFill/>
          <a:ln w="9525">
            <a:noFill/>
            <a:round/>
            <a:headEnd/>
            <a:tailEnd/>
          </a:ln>
        </p:spPr>
        <p:txBody>
          <a:bodyPr anchor="ctr"/>
          <a:lstStyle/>
          <a:p>
            <a:pP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4000">
              <a:solidFill>
                <a:srgbClr val="000000"/>
              </a:solidFill>
              <a:latin typeface="Calibri Light" pitchFamily="34" charset="0"/>
            </a:endParaRPr>
          </a:p>
        </p:txBody>
      </p:sp>
      <p:sp>
        <p:nvSpPr>
          <p:cNvPr id="240643" name="Text Box 4"/>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08FFADB-904E-48CE-BE16-BD02DB7A09C9}"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40644" name="Text Box 5"/>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40645" name="Text Box 6"/>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54FBDF-0406-46B8-B06C-F4A108192D28}"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236</a:t>
            </a:fld>
            <a:endParaRPr lang="zh-CN" altLang="zh-CN" sz="1200">
              <a:solidFill>
                <a:srgbClr val="898989"/>
              </a:solidFill>
            </a:endParaRPr>
          </a:p>
        </p:txBody>
      </p:sp>
      <p:sp>
        <p:nvSpPr>
          <p:cNvPr id="240646" name="标题 1"/>
          <p:cNvSpPr>
            <a:spLocks noGrp="1"/>
          </p:cNvSpPr>
          <p:nvPr>
            <p:ph type="title"/>
          </p:nvPr>
        </p:nvSpPr>
        <p:spPr/>
        <p:txBody>
          <a:bodyPr/>
          <a:lstStyle/>
          <a:p>
            <a:r>
              <a:rPr lang="en-US" altLang="zh-CN" smtClean="0"/>
              <a:t>Superscalar vs. VLIW</a:t>
            </a:r>
            <a:endParaRPr lang="zh-CN" altLang="en-US" smtClean="0"/>
          </a:p>
        </p:txBody>
      </p:sp>
      <p:sp>
        <p:nvSpPr>
          <p:cNvPr id="240647" name="内容占位符 2"/>
          <p:cNvSpPr>
            <a:spLocks noGrp="1"/>
          </p:cNvSpPr>
          <p:nvPr>
            <p:ph idx="1"/>
          </p:nvPr>
        </p:nvSpPr>
        <p:spPr/>
        <p:txBody>
          <a:bodyPr/>
          <a:lstStyle/>
          <a:p>
            <a:r>
              <a:rPr lang="en-US" altLang="zh-CN" smtClean="0"/>
              <a:t>Superscalar</a:t>
            </a:r>
          </a:p>
          <a:p>
            <a:pPr lvl="1"/>
            <a:r>
              <a:rPr lang="zh-CN" altLang="zh-CN" smtClean="0"/>
              <a:t>代码量较小</a:t>
            </a:r>
          </a:p>
          <a:p>
            <a:pPr lvl="1"/>
            <a:r>
              <a:rPr lang="zh-CN" altLang="zh-CN" smtClean="0"/>
              <a:t>二进制兼容性好</a:t>
            </a:r>
          </a:p>
          <a:p>
            <a:r>
              <a:rPr lang="en-US" altLang="zh-CN" smtClean="0"/>
              <a:t>VLIW</a:t>
            </a:r>
          </a:p>
          <a:p>
            <a:pPr lvl="1"/>
            <a:r>
              <a:rPr lang="zh-CN" altLang="zh-CN" smtClean="0"/>
              <a:t>译码、发射指令的硬件设计简单</a:t>
            </a:r>
          </a:p>
          <a:p>
            <a:pPr lvl="1"/>
            <a:r>
              <a:rPr lang="zh-CN" altLang="zh-CN" smtClean="0"/>
              <a:t>更多的寄存器，一般使用多个寄存器文件而不是多端口寄存器文件</a:t>
            </a:r>
          </a:p>
          <a:p>
            <a:endParaRPr lang="zh-CN" altLang="en-US" smtClean="0"/>
          </a:p>
        </p:txBody>
      </p:sp>
    </p:spTree>
    <p:extLst>
      <p:ext uri="{BB962C8B-B14F-4D97-AF65-F5344CB8AC3E}">
        <p14:creationId xmlns:p14="http://schemas.microsoft.com/office/powerpoint/2010/main" val="2254429462"/>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D483A77-BE76-44C8-BD86-BBC135E72BBA}"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41667"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41668"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4FCB78EE-D78F-4C85-958C-91F3A6120D91}"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237</a:t>
            </a:fld>
            <a:endParaRPr lang="zh-CN" altLang="zh-CN" sz="1200">
              <a:solidFill>
                <a:srgbClr val="898989"/>
              </a:solidFill>
            </a:endParaRPr>
          </a:p>
        </p:txBody>
      </p:sp>
      <p:sp>
        <p:nvSpPr>
          <p:cNvPr id="241669" name="标题 1"/>
          <p:cNvSpPr>
            <a:spLocks noGrp="1"/>
          </p:cNvSpPr>
          <p:nvPr>
            <p:ph type="title"/>
          </p:nvPr>
        </p:nvSpPr>
        <p:spPr/>
        <p:txBody>
          <a:bodyPr/>
          <a:lstStyle/>
          <a:p>
            <a:r>
              <a:rPr lang="en-US" altLang="zh-CN" smtClean="0"/>
              <a:t>Superscalar </a:t>
            </a:r>
            <a:r>
              <a:rPr lang="zh-CN" altLang="zh-CN" smtClean="0"/>
              <a:t>的动态调度（1/2）</a:t>
            </a:r>
            <a:endParaRPr lang="zh-CN" altLang="en-US" smtClean="0"/>
          </a:p>
        </p:txBody>
      </p:sp>
      <p:sp>
        <p:nvSpPr>
          <p:cNvPr id="241670" name="内容占位符 2"/>
          <p:cNvSpPr>
            <a:spLocks noGrp="1"/>
          </p:cNvSpPr>
          <p:nvPr>
            <p:ph idx="1"/>
          </p:nvPr>
        </p:nvSpPr>
        <p:spPr/>
        <p:txBody>
          <a:bodyPr/>
          <a:lstStyle/>
          <a:p>
            <a:r>
              <a:rPr lang="zh-CN" altLang="zh-CN" smtClean="0"/>
              <a:t>静态调度的缺陷：</a:t>
            </a:r>
          </a:p>
          <a:p>
            <a:pPr lvl="1"/>
            <a:r>
              <a:rPr lang="zh-CN" altLang="zh-CN" smtClean="0"/>
              <a:t>有相关就停止发射</a:t>
            </a:r>
          </a:p>
          <a:p>
            <a:pPr lvl="1"/>
            <a:r>
              <a:rPr lang="zh-CN" altLang="zh-CN" smtClean="0"/>
              <a:t>基于原来</a:t>
            </a:r>
            <a:r>
              <a:rPr lang="en-US" altLang="zh-CN" smtClean="0"/>
              <a:t>Superscalar</a:t>
            </a:r>
            <a:r>
              <a:rPr lang="zh-CN" altLang="zh-CN" smtClean="0"/>
              <a:t>的代码生成器所生成的代码可能在新的</a:t>
            </a:r>
            <a:r>
              <a:rPr lang="en-US" altLang="zh-CN" smtClean="0"/>
              <a:t>Superscalar</a:t>
            </a:r>
            <a:r>
              <a:rPr lang="zh-CN" altLang="zh-CN" smtClean="0"/>
              <a:t>上运行效率较差，代码与</a:t>
            </a:r>
            <a:r>
              <a:rPr lang="en-US" altLang="zh-CN" smtClean="0"/>
              <a:t>superscalar</a:t>
            </a:r>
            <a:r>
              <a:rPr lang="zh-CN" altLang="zh-CN" smtClean="0"/>
              <a:t>的结构有关</a:t>
            </a:r>
          </a:p>
          <a:p>
            <a:endParaRPr lang="zh-CN" altLang="en-US" smtClean="0"/>
          </a:p>
        </p:txBody>
      </p:sp>
    </p:spTree>
    <p:extLst>
      <p:ext uri="{BB962C8B-B14F-4D97-AF65-F5344CB8AC3E}">
        <p14:creationId xmlns:p14="http://schemas.microsoft.com/office/powerpoint/2010/main" val="2411846652"/>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A3E3AE29-E25C-4E4A-B80E-57E0D8E9F172}"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42691"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42692"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F76A888-CA9D-46BA-90AA-131E1102D189}"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238</a:t>
            </a:fld>
            <a:endParaRPr lang="zh-CN" altLang="zh-CN" sz="1200">
              <a:solidFill>
                <a:srgbClr val="898989"/>
              </a:solidFill>
            </a:endParaRPr>
          </a:p>
        </p:txBody>
      </p:sp>
      <p:sp>
        <p:nvSpPr>
          <p:cNvPr id="242693" name="标题 1"/>
          <p:cNvSpPr>
            <a:spLocks noGrp="1"/>
          </p:cNvSpPr>
          <p:nvPr>
            <p:ph type="title"/>
          </p:nvPr>
        </p:nvSpPr>
        <p:spPr/>
        <p:txBody>
          <a:bodyPr/>
          <a:lstStyle/>
          <a:p>
            <a:r>
              <a:rPr lang="en-US" altLang="zh-CN" smtClean="0"/>
              <a:t>Superscalar </a:t>
            </a:r>
            <a:r>
              <a:rPr lang="zh-CN" altLang="zh-CN" smtClean="0"/>
              <a:t>的动态调度（2/2）</a:t>
            </a:r>
            <a:endParaRPr lang="zh-CN" altLang="en-US" smtClean="0"/>
          </a:p>
        </p:txBody>
      </p:sp>
      <p:sp>
        <p:nvSpPr>
          <p:cNvPr id="242694" name="内容占位符 2"/>
          <p:cNvSpPr>
            <a:spLocks noGrp="1"/>
          </p:cNvSpPr>
          <p:nvPr>
            <p:ph idx="1"/>
          </p:nvPr>
        </p:nvSpPr>
        <p:spPr/>
        <p:txBody>
          <a:bodyPr>
            <a:normAutofit fontScale="77500" lnSpcReduction="20000"/>
          </a:bodyPr>
          <a:lstStyle/>
          <a:p>
            <a:r>
              <a:rPr lang="zh-CN" altLang="zh-CN" dirty="0" smtClean="0"/>
              <a:t>用</a:t>
            </a:r>
            <a:r>
              <a:rPr lang="en-US" altLang="zh-CN" dirty="0" err="1" smtClean="0"/>
              <a:t>Tomasulo</a:t>
            </a:r>
            <a:r>
              <a:rPr lang="zh-CN" altLang="zh-CN" dirty="0" smtClean="0"/>
              <a:t>如何发射两条指令并保持指令序</a:t>
            </a:r>
          </a:p>
          <a:p>
            <a:pPr lvl="1"/>
            <a:r>
              <a:rPr lang="zh-CN" altLang="zh-CN" dirty="0" smtClean="0"/>
              <a:t>假设有</a:t>
            </a:r>
            <a:r>
              <a:rPr lang="en-US" altLang="zh-CN" dirty="0" smtClean="0"/>
              <a:t>1 </a:t>
            </a:r>
            <a:r>
              <a:rPr lang="zh-CN" altLang="zh-CN" dirty="0" smtClean="0"/>
              <a:t>浮点操作，1个整数操作</a:t>
            </a:r>
          </a:p>
          <a:p>
            <a:pPr lvl="1"/>
            <a:r>
              <a:rPr lang="en-US" altLang="zh-CN" dirty="0" err="1" smtClean="0"/>
              <a:t>Tomasulo</a:t>
            </a:r>
            <a:r>
              <a:rPr lang="zh-CN" altLang="zh-CN" dirty="0" smtClean="0"/>
              <a:t>控制器一个控制整型操作的发射，一个控制浮点型操作的发射</a:t>
            </a:r>
          </a:p>
          <a:p>
            <a:r>
              <a:rPr lang="zh-CN" altLang="zh-CN" dirty="0" smtClean="0"/>
              <a:t>如果每个周期发射两条不同的指令，比较容易保持指令序（整型类操作序，浮点类操作序）</a:t>
            </a:r>
          </a:p>
          <a:p>
            <a:r>
              <a:rPr lang="zh-CN" altLang="zh-CN" dirty="0" smtClean="0"/>
              <a:t>现在只有</a:t>
            </a:r>
            <a:r>
              <a:rPr lang="en-US" altLang="zh-CN" dirty="0" smtClean="0"/>
              <a:t>FP</a:t>
            </a:r>
            <a:r>
              <a:rPr lang="zh-CN" altLang="zh-CN" dirty="0" smtClean="0"/>
              <a:t>的</a:t>
            </a:r>
            <a:r>
              <a:rPr lang="en-US" altLang="zh-CN" dirty="0" smtClean="0"/>
              <a:t>Loads</a:t>
            </a:r>
            <a:r>
              <a:rPr lang="zh-CN" altLang="zh-CN" dirty="0" smtClean="0"/>
              <a:t>操作可能会引起整型操作发射和浮点操作发射的相关</a:t>
            </a:r>
          </a:p>
          <a:p>
            <a:r>
              <a:rPr lang="zh-CN" altLang="zh-CN" dirty="0" smtClean="0"/>
              <a:t>存储器引用问题：</a:t>
            </a:r>
          </a:p>
          <a:p>
            <a:pPr lvl="1"/>
            <a:r>
              <a:rPr lang="zh-CN" altLang="zh-CN" dirty="0" smtClean="0"/>
              <a:t>将</a:t>
            </a:r>
            <a:r>
              <a:rPr lang="en-US" altLang="zh-CN" dirty="0" smtClean="0"/>
              <a:t>load</a:t>
            </a:r>
            <a:r>
              <a:rPr lang="zh-CN" altLang="zh-CN" dirty="0" smtClean="0"/>
              <a:t>的保留站组织成队列方式，操作数必须按指令序读取</a:t>
            </a:r>
          </a:p>
          <a:p>
            <a:pPr lvl="1"/>
            <a:r>
              <a:rPr lang="en-US" altLang="zh-CN" dirty="0" smtClean="0"/>
              <a:t>Load</a:t>
            </a:r>
            <a:r>
              <a:rPr lang="zh-CN" altLang="zh-CN" dirty="0" smtClean="0"/>
              <a:t>操作时检测</a:t>
            </a:r>
            <a:r>
              <a:rPr lang="en-US" altLang="zh-CN" dirty="0" smtClean="0"/>
              <a:t>Store</a:t>
            </a:r>
            <a:r>
              <a:rPr lang="zh-CN" altLang="zh-CN" dirty="0" smtClean="0"/>
              <a:t>队列中</a:t>
            </a:r>
            <a:r>
              <a:rPr lang="en-US" altLang="zh-CN" dirty="0" smtClean="0"/>
              <a:t>Store</a:t>
            </a:r>
            <a:r>
              <a:rPr lang="zh-CN" altLang="zh-CN" dirty="0" smtClean="0"/>
              <a:t>的地址以防止</a:t>
            </a:r>
            <a:r>
              <a:rPr lang="en-US" altLang="zh-CN" dirty="0" smtClean="0"/>
              <a:t>RAW</a:t>
            </a:r>
            <a:r>
              <a:rPr lang="zh-CN" altLang="zh-CN" dirty="0" smtClean="0"/>
              <a:t>冲突</a:t>
            </a:r>
          </a:p>
          <a:p>
            <a:pPr lvl="1"/>
            <a:r>
              <a:rPr lang="en-US" altLang="zh-CN" dirty="0" smtClean="0">
                <a:solidFill>
                  <a:srgbClr val="FF0000"/>
                </a:solidFill>
              </a:rPr>
              <a:t>Store</a:t>
            </a:r>
            <a:r>
              <a:rPr lang="zh-CN" altLang="zh-CN" dirty="0" smtClean="0">
                <a:solidFill>
                  <a:srgbClr val="FF0000"/>
                </a:solidFill>
              </a:rPr>
              <a:t>操作时检测</a:t>
            </a:r>
            <a:r>
              <a:rPr lang="en-US" altLang="zh-CN" dirty="0" smtClean="0">
                <a:solidFill>
                  <a:srgbClr val="FF0000"/>
                </a:solidFill>
              </a:rPr>
              <a:t>Load</a:t>
            </a:r>
            <a:r>
              <a:rPr lang="zh-CN" altLang="zh-CN" dirty="0" smtClean="0">
                <a:solidFill>
                  <a:srgbClr val="FF0000"/>
                </a:solidFill>
              </a:rPr>
              <a:t>队列的地址，以防止</a:t>
            </a:r>
            <a:r>
              <a:rPr lang="en-US" altLang="zh-CN" dirty="0" smtClean="0">
                <a:solidFill>
                  <a:srgbClr val="FF0000"/>
                </a:solidFill>
              </a:rPr>
              <a:t>WAR</a:t>
            </a:r>
            <a:r>
              <a:rPr lang="zh-CN" altLang="zh-CN" dirty="0" smtClean="0">
                <a:solidFill>
                  <a:srgbClr val="FF0000"/>
                </a:solidFill>
              </a:rPr>
              <a:t>相关</a:t>
            </a:r>
          </a:p>
          <a:p>
            <a:pPr lvl="1"/>
            <a:r>
              <a:rPr lang="en-US" altLang="zh-CN" dirty="0" smtClean="0"/>
              <a:t>Store</a:t>
            </a:r>
            <a:r>
              <a:rPr lang="zh-CN" altLang="zh-CN" dirty="0" smtClean="0"/>
              <a:t>操作按指令序进行，防止</a:t>
            </a:r>
            <a:r>
              <a:rPr lang="en-US" altLang="zh-CN" dirty="0" smtClean="0"/>
              <a:t>WAW</a:t>
            </a:r>
            <a:r>
              <a:rPr lang="zh-CN" altLang="zh-CN" dirty="0" smtClean="0"/>
              <a:t>相关</a:t>
            </a:r>
          </a:p>
          <a:p>
            <a:endParaRPr lang="zh-CN" altLang="en-US" dirty="0" smtClean="0"/>
          </a:p>
        </p:txBody>
      </p:sp>
    </p:spTree>
    <p:extLst>
      <p:ext uri="{BB962C8B-B14F-4D97-AF65-F5344CB8AC3E}">
        <p14:creationId xmlns:p14="http://schemas.microsoft.com/office/powerpoint/2010/main" val="361678259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5" name="Text Box 2"/>
          <p:cNvSpPr txBox="1">
            <a:spLocks noChangeArrowheads="1"/>
          </p:cNvSpPr>
          <p:nvPr/>
        </p:nvSpPr>
        <p:spPr bwMode="auto">
          <a:xfrm>
            <a:off x="628650" y="1584325"/>
            <a:ext cx="7886700" cy="4351338"/>
          </a:xfrm>
          <a:prstGeom prst="rect">
            <a:avLst/>
          </a:prstGeom>
          <a:noFill/>
          <a:ln w="9525">
            <a:noFill/>
            <a:round/>
            <a:headEnd/>
            <a:tailEnd/>
          </a:ln>
        </p:spPr>
        <p:txBody>
          <a:bodyPr/>
          <a:lstStyle/>
          <a:p>
            <a:pPr eaLnBrk="1" hangingPunct="1">
              <a:lnSpc>
                <a:spcPct val="70000"/>
              </a:lnSpc>
              <a:spcBef>
                <a:spcPts val="10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200" dirty="0">
                <a:solidFill>
                  <a:srgbClr val="000000"/>
                </a:solidFill>
              </a:rPr>
              <a:t>Consider the execution of the following loop, which increments each element of an integer array, on a two-issue processor, once without speculation and once with speculation:</a:t>
            </a:r>
          </a:p>
          <a:p>
            <a:pPr eaLnBrk="1" hangingPunct="1">
              <a:lnSpc>
                <a:spcPct val="70000"/>
              </a:lnSpc>
              <a:spcBef>
                <a:spcPts val="10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pt-BR" altLang="zh-CN" sz="2200" dirty="0">
                <a:solidFill>
                  <a:srgbClr val="000000"/>
                </a:solidFill>
              </a:rPr>
              <a:t>Loop:  LD R2,0(R1)           ; R2=array element</a:t>
            </a:r>
          </a:p>
          <a:p>
            <a:pPr eaLnBrk="1" hangingPunct="1">
              <a:lnSpc>
                <a:spcPct val="70000"/>
              </a:lnSpc>
              <a:spcBef>
                <a:spcPts val="10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pt-BR" altLang="zh-CN" sz="2200" dirty="0">
                <a:solidFill>
                  <a:srgbClr val="000000"/>
                </a:solidFill>
              </a:rPr>
              <a:t>           DADDIU R2,R2,#1 ; increment R2</a:t>
            </a:r>
          </a:p>
          <a:p>
            <a:pPr eaLnBrk="1" hangingPunct="1">
              <a:lnSpc>
                <a:spcPct val="70000"/>
              </a:lnSpc>
              <a:spcBef>
                <a:spcPts val="10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200" dirty="0">
                <a:solidFill>
                  <a:srgbClr val="000000"/>
                </a:solidFill>
              </a:rPr>
              <a:t>           SD R2,0(R1)          ;store result</a:t>
            </a:r>
          </a:p>
          <a:p>
            <a:pPr eaLnBrk="1" hangingPunct="1">
              <a:lnSpc>
                <a:spcPct val="70000"/>
              </a:lnSpc>
              <a:spcBef>
                <a:spcPts val="10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pt-BR" altLang="zh-CN" sz="2200" dirty="0">
                <a:solidFill>
                  <a:srgbClr val="000000"/>
                </a:solidFill>
              </a:rPr>
              <a:t>           DADDIU R1,R1,#8 ;increment pointer</a:t>
            </a:r>
          </a:p>
          <a:p>
            <a:pPr eaLnBrk="1" hangingPunct="1">
              <a:lnSpc>
                <a:spcPct val="70000"/>
              </a:lnSpc>
              <a:spcBef>
                <a:spcPts val="10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200" dirty="0">
                <a:solidFill>
                  <a:srgbClr val="000000"/>
                </a:solidFill>
              </a:rPr>
              <a:t>           BNE R2,R3,LOOP ;branch if not last element</a:t>
            </a:r>
          </a:p>
          <a:p>
            <a:pPr eaLnBrk="1" hangingPunct="1">
              <a:lnSpc>
                <a:spcPct val="70000"/>
              </a:lnSpc>
              <a:spcBef>
                <a:spcPts val="10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200" dirty="0">
                <a:solidFill>
                  <a:srgbClr val="000000"/>
                </a:solidFill>
              </a:rPr>
              <a:t>Assume that there are separate integer functional units for effective address calculation, for ALU operations, and for branch condition evaluation. Create a table for the first three iterations of this loop for both processors. </a:t>
            </a:r>
            <a:r>
              <a:rPr lang="en-US" altLang="zh-CN" sz="2200" dirty="0">
                <a:solidFill>
                  <a:srgbClr val="FF0000"/>
                </a:solidFill>
              </a:rPr>
              <a:t>Assume that up to two instructions of any type can commit per clock.</a:t>
            </a:r>
          </a:p>
          <a:p>
            <a:pPr eaLnBrk="1" hangingPunct="1">
              <a:lnSpc>
                <a:spcPct val="70000"/>
              </a:lnSpc>
              <a:spcBef>
                <a:spcPts val="1000"/>
              </a:spcBef>
              <a:buClr>
                <a:srgbClr val="000000"/>
              </a:buClr>
              <a:buSzPct val="100000"/>
              <a:buFont typeface="Arial" pitchFamily="34" charset="0"/>
              <a:buNone/>
              <a:tabLst>
                <a:tab pos="685800" algn="l"/>
                <a:tab pos="1600200" algn="l"/>
                <a:tab pos="2514600" algn="l"/>
                <a:tab pos="3429000" algn="l"/>
                <a:tab pos="4343400" algn="l"/>
                <a:tab pos="5257800" algn="l"/>
                <a:tab pos="6172200" algn="l"/>
                <a:tab pos="7086600" algn="l"/>
                <a:tab pos="8001000" algn="l"/>
                <a:tab pos="8915400" algn="l"/>
                <a:tab pos="9829800" algn="l"/>
              </a:tabLst>
            </a:pPr>
            <a:endParaRPr lang="en-US" altLang="zh-CN" sz="2200" dirty="0">
              <a:solidFill>
                <a:srgbClr val="000000"/>
              </a:solidFill>
            </a:endParaRPr>
          </a:p>
        </p:txBody>
      </p:sp>
      <p:sp>
        <p:nvSpPr>
          <p:cNvPr id="243716"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46502B0-02F1-4253-A1AB-F0FCB7124863}"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43717"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43718"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6C63895-6603-46BD-B054-4E9352180F1C}"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239</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Example</a:t>
            </a:r>
            <a:endParaRPr lang="zh-CN" altLang="en-US" dirty="0"/>
          </a:p>
        </p:txBody>
      </p:sp>
    </p:spTree>
    <p:extLst>
      <p:ext uri="{BB962C8B-B14F-4D97-AF65-F5344CB8AC3E}">
        <p14:creationId xmlns:p14="http://schemas.microsoft.com/office/powerpoint/2010/main" val="3720781792"/>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6098A6E-8635-43C0-9558-C6E60C42107C}"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81923"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81924"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947F069-63AF-4AA9-84CE-595C428F24DA}"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24</a:t>
            </a:fld>
            <a:endParaRPr lang="zh-CN" altLang="zh-CN" sz="1200">
              <a:solidFill>
                <a:srgbClr val="898989"/>
              </a:solidFill>
            </a:endParaRPr>
          </a:p>
        </p:txBody>
      </p:sp>
      <p:sp>
        <p:nvSpPr>
          <p:cNvPr id="81925" name="标题 2"/>
          <p:cNvSpPr>
            <a:spLocks noGrp="1"/>
          </p:cNvSpPr>
          <p:nvPr>
            <p:ph type="title"/>
          </p:nvPr>
        </p:nvSpPr>
        <p:spPr/>
        <p:txBody>
          <a:bodyPr/>
          <a:lstStyle/>
          <a:p>
            <a:r>
              <a:rPr lang="zh-CN" altLang="zh-CN" smtClean="0"/>
              <a:t>从编译器角度看代码移动（4/</a:t>
            </a:r>
            <a:r>
              <a:rPr lang="en-US" altLang="zh-CN" smtClean="0"/>
              <a:t>4</a:t>
            </a:r>
            <a:r>
              <a:rPr lang="zh-CN" altLang="zh-CN" smtClean="0"/>
              <a:t>)</a:t>
            </a:r>
            <a:endParaRPr lang="zh-CN" altLang="en-US" smtClean="0"/>
          </a:p>
        </p:txBody>
      </p:sp>
      <p:sp>
        <p:nvSpPr>
          <p:cNvPr id="4" name="内容占位符 3"/>
          <p:cNvSpPr>
            <a:spLocks noGrp="1"/>
          </p:cNvSpPr>
          <p:nvPr>
            <p:ph idx="1"/>
          </p:nvPr>
        </p:nvSpPr>
        <p:spPr/>
        <p:txBody>
          <a:bodyPr>
            <a:normAutofit fontScale="85000" lnSpcReduction="10000"/>
          </a:bodyPr>
          <a:lstStyle/>
          <a:p>
            <a:r>
              <a:rPr lang="zh-CN" altLang="zh-CN" dirty="0" smtClean="0"/>
              <a:t>最后一种相关称为控制相关(</a:t>
            </a:r>
            <a:r>
              <a:rPr lang="en-US" altLang="zh-CN" dirty="0" smtClean="0"/>
              <a:t> control dependence)</a:t>
            </a:r>
          </a:p>
          <a:p>
            <a:r>
              <a:rPr lang="en-US" altLang="zh-CN" dirty="0" smtClean="0"/>
              <a:t>   Example</a:t>
            </a:r>
          </a:p>
          <a:p>
            <a:r>
              <a:rPr lang="en-US" altLang="zh-CN" dirty="0" smtClean="0"/>
              <a:t>          if p1 {S1;};</a:t>
            </a:r>
          </a:p>
          <a:p>
            <a:r>
              <a:rPr lang="en-US" altLang="zh-CN" dirty="0" smtClean="0"/>
              <a:t>          if p2 {S2;};</a:t>
            </a:r>
          </a:p>
          <a:p>
            <a:r>
              <a:rPr lang="en-US" altLang="zh-CN" dirty="0" smtClean="0"/>
              <a:t> S1 </a:t>
            </a:r>
            <a:r>
              <a:rPr lang="zh-CN" altLang="zh-CN" dirty="0" smtClean="0"/>
              <a:t>依赖于</a:t>
            </a:r>
            <a:r>
              <a:rPr lang="en-US" altLang="zh-CN" dirty="0" smtClean="0"/>
              <a:t>P1</a:t>
            </a:r>
            <a:r>
              <a:rPr lang="zh-CN" altLang="zh-CN" dirty="0" smtClean="0"/>
              <a:t>的测试结果，</a:t>
            </a:r>
            <a:r>
              <a:rPr lang="en-US" altLang="zh-CN" dirty="0" smtClean="0"/>
              <a:t>S2</a:t>
            </a:r>
            <a:r>
              <a:rPr lang="zh-CN" altLang="zh-CN" dirty="0" smtClean="0"/>
              <a:t>依赖于</a:t>
            </a:r>
            <a:r>
              <a:rPr lang="en-US" altLang="zh-CN" dirty="0" smtClean="0"/>
              <a:t>P2</a:t>
            </a:r>
            <a:r>
              <a:rPr lang="zh-CN" altLang="zh-CN" dirty="0" smtClean="0"/>
              <a:t>的测试。</a:t>
            </a:r>
            <a:endParaRPr lang="en-US" altLang="zh-CN" dirty="0" smtClean="0"/>
          </a:p>
          <a:p>
            <a:r>
              <a:rPr lang="zh-CN" altLang="zh-CN" dirty="0" smtClean="0"/>
              <a:t>处理控制相关的原则：</a:t>
            </a:r>
          </a:p>
          <a:p>
            <a:pPr lvl="1"/>
            <a:r>
              <a:rPr lang="zh-CN" altLang="zh-CN" dirty="0" smtClean="0"/>
              <a:t>受分支指令控制的指令，不能移到控制指令之前，以免该指令的执行不在分支指令的控制范围</a:t>
            </a:r>
            <a:r>
              <a:rPr lang="en-US" altLang="zh-CN" dirty="0" smtClean="0"/>
              <a:t>.</a:t>
            </a:r>
          </a:p>
          <a:p>
            <a:pPr lvl="1"/>
            <a:r>
              <a:rPr lang="zh-CN" altLang="zh-CN" dirty="0" smtClean="0"/>
              <a:t>不受分支指令控制的指令，不能移到控制指令之后，以免该指令的执行受分支指令的控制</a:t>
            </a:r>
            <a:r>
              <a:rPr lang="en-US" altLang="zh-CN" dirty="0" smtClean="0"/>
              <a:t>.  </a:t>
            </a:r>
          </a:p>
          <a:p>
            <a:r>
              <a:rPr lang="zh-CN" altLang="zh-CN" dirty="0" smtClean="0"/>
              <a:t>减少控制相关可以提高指令的并行性</a:t>
            </a:r>
          </a:p>
          <a:p>
            <a:endParaRPr lang="zh-CN" altLang="en-US" dirty="0"/>
          </a:p>
        </p:txBody>
      </p:sp>
    </p:spTree>
    <p:extLst>
      <p:ext uri="{BB962C8B-B14F-4D97-AF65-F5344CB8AC3E}">
        <p14:creationId xmlns:p14="http://schemas.microsoft.com/office/powerpoint/2010/main" val="3505986536"/>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739" name="Picture 2"/>
          <p:cNvPicPr>
            <a:picLocks noChangeAspect="1" noChangeArrowheads="1"/>
          </p:cNvPicPr>
          <p:nvPr/>
        </p:nvPicPr>
        <p:blipFill>
          <a:blip r:embed="rId3"/>
          <a:srcRect/>
          <a:stretch>
            <a:fillRect/>
          </a:stretch>
        </p:blipFill>
        <p:spPr bwMode="auto">
          <a:xfrm>
            <a:off x="704306" y="902312"/>
            <a:ext cx="7543800" cy="5562600"/>
          </a:xfrm>
          <a:prstGeom prst="rect">
            <a:avLst/>
          </a:prstGeom>
          <a:noFill/>
          <a:ln w="9525">
            <a:noFill/>
            <a:round/>
            <a:headEnd/>
            <a:tailEnd/>
          </a:ln>
        </p:spPr>
      </p:pic>
      <p:sp>
        <p:nvSpPr>
          <p:cNvPr id="244740"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2C49DD5-F28F-4917-97F9-D46838A08FF5}"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44741"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44742"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21A780C-61F2-4496-B9D9-14BC8D224899}"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240</a:t>
            </a:fld>
            <a:endParaRPr lang="zh-CN" altLang="zh-CN" sz="1200">
              <a:solidFill>
                <a:srgbClr val="898989"/>
              </a:solidFill>
            </a:endParaRPr>
          </a:p>
        </p:txBody>
      </p:sp>
      <p:sp>
        <p:nvSpPr>
          <p:cNvPr id="244743" name="椭圆 6"/>
          <p:cNvSpPr>
            <a:spLocks noChangeArrowheads="1"/>
          </p:cNvSpPr>
          <p:nvPr/>
        </p:nvSpPr>
        <p:spPr bwMode="auto">
          <a:xfrm>
            <a:off x="4932363" y="2997200"/>
            <a:ext cx="215900" cy="71438"/>
          </a:xfrm>
          <a:prstGeom prst="ellipse">
            <a:avLst/>
          </a:prstGeom>
          <a:solidFill>
            <a:srgbClr val="00B8FF"/>
          </a:solidFill>
          <a:ln w="9525" algn="ctr">
            <a:solidFill>
              <a:schemeClr val="tx1"/>
            </a:solidFill>
            <a:round/>
            <a:headEnd/>
            <a:tailEnd/>
          </a:ln>
        </p:spPr>
        <p:txBody>
          <a:bodyPr/>
          <a:lstStyle/>
          <a:p>
            <a:pPr>
              <a:buClr>
                <a:srgbClr val="000000"/>
              </a:buClr>
              <a:buSzPct val="100000"/>
              <a:buFont typeface="Times New Roman" pitchFamily="18" charset="0"/>
              <a:buNone/>
            </a:pPr>
            <a:endParaRPr lang="zh-CN" altLang="en-US"/>
          </a:p>
        </p:txBody>
      </p:sp>
      <p:sp>
        <p:nvSpPr>
          <p:cNvPr id="244744" name="椭圆 8"/>
          <p:cNvSpPr>
            <a:spLocks noChangeArrowheads="1"/>
          </p:cNvSpPr>
          <p:nvPr/>
        </p:nvSpPr>
        <p:spPr bwMode="auto">
          <a:xfrm>
            <a:off x="4932363" y="4194175"/>
            <a:ext cx="215900" cy="71438"/>
          </a:xfrm>
          <a:prstGeom prst="ellipse">
            <a:avLst/>
          </a:prstGeom>
          <a:solidFill>
            <a:srgbClr val="00B8FF"/>
          </a:solidFill>
          <a:ln w="9525" algn="ctr">
            <a:solidFill>
              <a:schemeClr val="tx1"/>
            </a:solidFill>
            <a:round/>
            <a:headEnd/>
            <a:tailEnd/>
          </a:ln>
        </p:spPr>
        <p:txBody>
          <a:bodyPr/>
          <a:lstStyle/>
          <a:p>
            <a:pPr>
              <a:buClr>
                <a:srgbClr val="000000"/>
              </a:buClr>
              <a:buSzPct val="100000"/>
              <a:buFont typeface="Times New Roman" pitchFamily="18" charset="0"/>
              <a:buNone/>
            </a:pPr>
            <a:endParaRPr lang="zh-CN" altLang="en-US"/>
          </a:p>
        </p:txBody>
      </p:sp>
      <p:sp>
        <p:nvSpPr>
          <p:cNvPr id="244745" name="椭圆 2"/>
          <p:cNvSpPr>
            <a:spLocks noChangeArrowheads="1"/>
          </p:cNvSpPr>
          <p:nvPr/>
        </p:nvSpPr>
        <p:spPr bwMode="auto">
          <a:xfrm>
            <a:off x="4922838" y="2771775"/>
            <a:ext cx="215900" cy="71438"/>
          </a:xfrm>
          <a:prstGeom prst="ellipse">
            <a:avLst/>
          </a:prstGeom>
          <a:solidFill>
            <a:srgbClr val="FF0000"/>
          </a:solidFill>
          <a:ln w="9525" algn="ctr">
            <a:solidFill>
              <a:schemeClr val="tx1"/>
            </a:solidFill>
            <a:round/>
            <a:headEnd/>
            <a:tailEnd/>
          </a:ln>
        </p:spPr>
        <p:txBody>
          <a:bodyPr/>
          <a:lstStyle/>
          <a:p>
            <a:pPr>
              <a:buClr>
                <a:srgbClr val="000000"/>
              </a:buClr>
              <a:buSzPct val="100000"/>
              <a:buFont typeface="Times New Roman" pitchFamily="18" charset="0"/>
              <a:buNone/>
            </a:pPr>
            <a:endParaRPr lang="zh-CN" altLang="en-US">
              <a:solidFill>
                <a:srgbClr val="FF0000"/>
              </a:solidFill>
            </a:endParaRPr>
          </a:p>
        </p:txBody>
      </p:sp>
      <p:sp>
        <p:nvSpPr>
          <p:cNvPr id="2" name="标题 1"/>
          <p:cNvSpPr>
            <a:spLocks noGrp="1"/>
          </p:cNvSpPr>
          <p:nvPr>
            <p:ph type="title"/>
          </p:nvPr>
        </p:nvSpPr>
        <p:spPr/>
        <p:txBody>
          <a:bodyPr/>
          <a:lstStyle/>
          <a:p>
            <a:r>
              <a:rPr lang="en-US" altLang="zh-CN" smtClean="0"/>
              <a:t>Performance of Dynamic SS</a:t>
            </a:r>
            <a:endParaRPr lang="zh-CN" altLang="en-US" dirty="0"/>
          </a:p>
        </p:txBody>
      </p:sp>
    </p:spTree>
    <p:extLst>
      <p:ext uri="{BB962C8B-B14F-4D97-AF65-F5344CB8AC3E}">
        <p14:creationId xmlns:p14="http://schemas.microsoft.com/office/powerpoint/2010/main" val="761714014"/>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Text Box 1"/>
          <p:cNvSpPr txBox="1">
            <a:spLocks noChangeArrowheads="1"/>
          </p:cNvSpPr>
          <p:nvPr/>
        </p:nvSpPr>
        <p:spPr bwMode="auto">
          <a:xfrm>
            <a:off x="628650" y="365125"/>
            <a:ext cx="7886700" cy="1325563"/>
          </a:xfrm>
          <a:prstGeom prst="rect">
            <a:avLst/>
          </a:prstGeom>
          <a:noFill/>
          <a:ln w="9525">
            <a:noFill/>
            <a:round/>
            <a:headEnd/>
            <a:tailEnd/>
          </a:ln>
        </p:spPr>
        <p:txBody>
          <a:bodyPr anchor="ctr"/>
          <a:lstStyle/>
          <a:p>
            <a:pP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4400">
                <a:solidFill>
                  <a:srgbClr val="000000"/>
                </a:solidFill>
                <a:latin typeface="Calibri Light" pitchFamily="34" charset="0"/>
              </a:rPr>
              <a:t>       </a:t>
            </a:r>
          </a:p>
        </p:txBody>
      </p:sp>
      <p:pic>
        <p:nvPicPr>
          <p:cNvPr id="245763" name="Picture 2"/>
          <p:cNvPicPr>
            <a:picLocks noChangeAspect="1" noChangeArrowheads="1"/>
          </p:cNvPicPr>
          <p:nvPr/>
        </p:nvPicPr>
        <p:blipFill>
          <a:blip r:embed="rId3"/>
          <a:srcRect/>
          <a:stretch>
            <a:fillRect/>
          </a:stretch>
        </p:blipFill>
        <p:spPr bwMode="auto">
          <a:xfrm>
            <a:off x="389731" y="973523"/>
            <a:ext cx="8364538" cy="5545138"/>
          </a:xfrm>
          <a:prstGeom prst="rect">
            <a:avLst/>
          </a:prstGeom>
          <a:noFill/>
          <a:ln w="9525">
            <a:noFill/>
            <a:round/>
            <a:headEnd/>
            <a:tailEnd/>
          </a:ln>
        </p:spPr>
      </p:pic>
      <p:sp>
        <p:nvSpPr>
          <p:cNvPr id="245764"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0AF6F22-ED56-49E3-BEA4-D147E9E1A30B}"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45765"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45766"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AFF5F54-B328-46AE-ADC7-41768F68F953}"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241</a:t>
            </a:fld>
            <a:endParaRPr lang="zh-CN" altLang="zh-CN" sz="1200">
              <a:solidFill>
                <a:srgbClr val="898989"/>
              </a:solidFill>
            </a:endParaRPr>
          </a:p>
        </p:txBody>
      </p:sp>
      <p:sp>
        <p:nvSpPr>
          <p:cNvPr id="245767" name="椭圆 1"/>
          <p:cNvSpPr>
            <a:spLocks noChangeArrowheads="1"/>
          </p:cNvSpPr>
          <p:nvPr/>
        </p:nvSpPr>
        <p:spPr bwMode="auto">
          <a:xfrm>
            <a:off x="4716463" y="3068638"/>
            <a:ext cx="215900" cy="73025"/>
          </a:xfrm>
          <a:prstGeom prst="ellipse">
            <a:avLst/>
          </a:prstGeom>
          <a:solidFill>
            <a:srgbClr val="00B8FF"/>
          </a:solidFill>
          <a:ln w="9525" algn="ctr">
            <a:solidFill>
              <a:schemeClr val="tx1"/>
            </a:solidFill>
            <a:round/>
            <a:headEnd/>
            <a:tailEnd/>
          </a:ln>
        </p:spPr>
        <p:txBody>
          <a:bodyPr/>
          <a:lstStyle/>
          <a:p>
            <a:pPr>
              <a:buClr>
                <a:srgbClr val="000000"/>
              </a:buClr>
              <a:buSzPct val="100000"/>
              <a:buFont typeface="Times New Roman" pitchFamily="18" charset="0"/>
              <a:buNone/>
            </a:pPr>
            <a:endParaRPr lang="zh-CN" altLang="en-US"/>
          </a:p>
        </p:txBody>
      </p:sp>
      <p:sp>
        <p:nvSpPr>
          <p:cNvPr id="245768" name="椭圆 7"/>
          <p:cNvSpPr>
            <a:spLocks noChangeArrowheads="1"/>
          </p:cNvSpPr>
          <p:nvPr/>
        </p:nvSpPr>
        <p:spPr bwMode="auto">
          <a:xfrm>
            <a:off x="4716463" y="4365625"/>
            <a:ext cx="215900" cy="71438"/>
          </a:xfrm>
          <a:prstGeom prst="ellipse">
            <a:avLst/>
          </a:prstGeom>
          <a:solidFill>
            <a:srgbClr val="00B8FF"/>
          </a:solidFill>
          <a:ln w="9525" algn="ctr">
            <a:solidFill>
              <a:schemeClr val="tx1"/>
            </a:solidFill>
            <a:round/>
            <a:headEnd/>
            <a:tailEnd/>
          </a:ln>
        </p:spPr>
        <p:txBody>
          <a:bodyPr/>
          <a:lstStyle/>
          <a:p>
            <a:pPr>
              <a:buClr>
                <a:srgbClr val="000000"/>
              </a:buClr>
              <a:buSzPct val="100000"/>
              <a:buFont typeface="Times New Roman" pitchFamily="18" charset="0"/>
              <a:buNone/>
            </a:pPr>
            <a:endParaRPr lang="zh-CN" altLang="en-US"/>
          </a:p>
        </p:txBody>
      </p:sp>
      <p:sp>
        <p:nvSpPr>
          <p:cNvPr id="2" name="标题 1"/>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2227387878"/>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DEF12BF-710E-40CB-BC53-D6F3307E7848}"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49859"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49860"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A666718-C70F-4834-92AD-11952723F464}"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242</a:t>
            </a:fld>
            <a:endParaRPr lang="zh-CN" altLang="zh-CN" sz="1200">
              <a:solidFill>
                <a:srgbClr val="898989"/>
              </a:solidFill>
            </a:endParaRPr>
          </a:p>
        </p:txBody>
      </p:sp>
      <p:sp>
        <p:nvSpPr>
          <p:cNvPr id="249861" name="标题 1"/>
          <p:cNvSpPr>
            <a:spLocks noGrp="1"/>
          </p:cNvSpPr>
          <p:nvPr>
            <p:ph type="title"/>
          </p:nvPr>
        </p:nvSpPr>
        <p:spPr/>
        <p:txBody>
          <a:bodyPr/>
          <a:lstStyle/>
          <a:p>
            <a:r>
              <a:rPr lang="en-US" altLang="zh-CN" dirty="0" smtClean="0"/>
              <a:t>04/29-review</a:t>
            </a:r>
            <a:endParaRPr lang="zh-CN" altLang="en-US" dirty="0" smtClean="0"/>
          </a:p>
        </p:txBody>
      </p:sp>
      <p:sp>
        <p:nvSpPr>
          <p:cNvPr id="447494" name="内容占位符 2"/>
          <p:cNvSpPr>
            <a:spLocks noGrp="1"/>
          </p:cNvSpPr>
          <p:nvPr>
            <p:ph idx="1"/>
          </p:nvPr>
        </p:nvSpPr>
        <p:spPr/>
        <p:txBody>
          <a:bodyPr>
            <a:normAutofit fontScale="92500"/>
          </a:bodyPr>
          <a:lstStyle/>
          <a:p>
            <a:r>
              <a:rPr lang="zh-CN" altLang="en-US" dirty="0" smtClean="0"/>
              <a:t>存储器</a:t>
            </a:r>
            <a:r>
              <a:rPr lang="zh-CN" altLang="en-US" dirty="0"/>
              <a:t>访问的冲突</a:t>
            </a:r>
            <a:r>
              <a:rPr lang="zh-CN" altLang="en-US" dirty="0" smtClean="0"/>
              <a:t>消解</a:t>
            </a:r>
            <a:endParaRPr lang="en-US" altLang="zh-CN" dirty="0" smtClean="0"/>
          </a:p>
          <a:p>
            <a:pPr lvl="1"/>
            <a:r>
              <a:rPr lang="en-US" altLang="zh-CN" dirty="0" smtClean="0"/>
              <a:t>Total Ordering</a:t>
            </a:r>
          </a:p>
          <a:p>
            <a:pPr lvl="1"/>
            <a:r>
              <a:rPr lang="en-US" altLang="zh-CN" dirty="0" smtClean="0"/>
              <a:t>Partial Ordering</a:t>
            </a:r>
          </a:p>
          <a:p>
            <a:pPr lvl="1"/>
            <a:r>
              <a:rPr lang="en-US" altLang="zh-CN" dirty="0" smtClean="0"/>
              <a:t>Load Ordering, Store Ordering</a:t>
            </a:r>
          </a:p>
          <a:p>
            <a:pPr lvl="1"/>
            <a:r>
              <a:rPr lang="en-US" altLang="zh-CN" dirty="0" smtClean="0"/>
              <a:t>Store Ordering</a:t>
            </a:r>
          </a:p>
          <a:p>
            <a:pPr lvl="1"/>
            <a:endParaRPr lang="en-US" altLang="zh-CN" dirty="0"/>
          </a:p>
          <a:p>
            <a:r>
              <a:rPr lang="en-US" altLang="zh-CN" dirty="0" smtClean="0"/>
              <a:t>Superscalar and VLIW: CPI &lt; 1 (IPC &gt; 1)</a:t>
            </a:r>
          </a:p>
          <a:p>
            <a:pPr lvl="1"/>
            <a:r>
              <a:rPr lang="en-US" altLang="zh-CN" dirty="0" smtClean="0"/>
              <a:t>Dynamic issue vs. Static issue</a:t>
            </a:r>
          </a:p>
          <a:p>
            <a:pPr lvl="1"/>
            <a:r>
              <a:rPr lang="zh-CN" altLang="zh-CN" dirty="0" smtClean="0"/>
              <a:t>同一时刻发射更多的指令</a:t>
            </a:r>
            <a:r>
              <a:rPr lang="en-US" altLang="zh-CN" dirty="0" smtClean="0"/>
              <a:t> =&gt; </a:t>
            </a:r>
            <a:r>
              <a:rPr lang="zh-CN" altLang="zh-CN" dirty="0" smtClean="0"/>
              <a:t>导致更大的冲突开销</a:t>
            </a:r>
            <a:endParaRPr lang="en-US" altLang="zh-CN" dirty="0" smtClean="0"/>
          </a:p>
        </p:txBody>
      </p:sp>
    </p:spTree>
    <p:extLst>
      <p:ext uri="{BB962C8B-B14F-4D97-AF65-F5344CB8AC3E}">
        <p14:creationId xmlns:p14="http://schemas.microsoft.com/office/powerpoint/2010/main" val="1006771776"/>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标题 3"/>
          <p:cNvSpPr>
            <a:spLocks noGrp="1"/>
          </p:cNvSpPr>
          <p:nvPr>
            <p:ph type="title"/>
          </p:nvPr>
        </p:nvSpPr>
        <p:spPr/>
        <p:txBody>
          <a:bodyPr/>
          <a:lstStyle/>
          <a:p>
            <a:r>
              <a:rPr lang="en-US" altLang="zh-CN" smtClean="0"/>
              <a:t>Memory Disambiguation                                   </a:t>
            </a:r>
            <a:endParaRPr lang="zh-CN" altLang="en-US" dirty="0" smtClean="0"/>
          </a:p>
        </p:txBody>
      </p:sp>
      <p:sp>
        <p:nvSpPr>
          <p:cNvPr id="220163" name="内容占位符 4"/>
          <p:cNvSpPr>
            <a:spLocks noGrp="1"/>
          </p:cNvSpPr>
          <p:nvPr>
            <p:ph idx="1"/>
          </p:nvPr>
        </p:nvSpPr>
        <p:spPr>
          <a:xfrm>
            <a:off x="457199" y="5521795"/>
            <a:ext cx="8229600" cy="823865"/>
          </a:xfrm>
        </p:spPr>
        <p:txBody>
          <a:bodyPr>
            <a:normAutofit fontScale="77500" lnSpcReduction="20000"/>
          </a:bodyPr>
          <a:lstStyle/>
          <a:p>
            <a:r>
              <a:rPr lang="zh-CN" altLang="en-US" dirty="0" smtClean="0"/>
              <a:t>非投机方式的基本原则：当前存储器指令之前的</a:t>
            </a:r>
            <a:r>
              <a:rPr lang="en-US" altLang="zh-CN" dirty="0" smtClean="0"/>
              <a:t>store</a:t>
            </a:r>
            <a:r>
              <a:rPr lang="zh-CN" altLang="en-US" dirty="0" smtClean="0"/>
              <a:t>指令计算存储器地址后，才能执行当前的存储器操作</a:t>
            </a:r>
            <a:endParaRPr lang="en-US" altLang="zh-CN" dirty="0" smtClean="0"/>
          </a:p>
          <a:p>
            <a:endParaRPr lang="zh-CN" altLang="en-US" dirty="0" smtClean="0"/>
          </a:p>
        </p:txBody>
      </p:sp>
      <p:pic>
        <p:nvPicPr>
          <p:cNvPr id="220166" name="图片 7"/>
          <p:cNvPicPr>
            <a:picLocks noChangeAspect="1"/>
          </p:cNvPicPr>
          <p:nvPr/>
        </p:nvPicPr>
        <p:blipFill>
          <a:blip r:embed="rId2"/>
          <a:srcRect/>
          <a:stretch>
            <a:fillRect/>
          </a:stretch>
        </p:blipFill>
        <p:spPr bwMode="auto">
          <a:xfrm>
            <a:off x="316434" y="932506"/>
            <a:ext cx="8720137" cy="4567237"/>
          </a:xfrm>
          <a:prstGeom prst="rect">
            <a:avLst/>
          </a:prstGeom>
          <a:noFill/>
          <a:ln w="9525">
            <a:noFill/>
            <a:miter lim="800000"/>
            <a:headEnd/>
            <a:tailEnd/>
          </a:ln>
        </p:spPr>
      </p:pic>
    </p:spTree>
    <p:extLst>
      <p:ext uri="{BB962C8B-B14F-4D97-AF65-F5344CB8AC3E}">
        <p14:creationId xmlns:p14="http://schemas.microsoft.com/office/powerpoint/2010/main" val="3558648735"/>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7C18F5D-E821-45E2-8E68-4FBACB8E1309}"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46787"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46788"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E988DD6E-9C3A-4F3A-9A58-7CB2038C690C}"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244</a:t>
            </a:fld>
            <a:endParaRPr lang="zh-CN" altLang="zh-CN" sz="1200">
              <a:solidFill>
                <a:srgbClr val="898989"/>
              </a:solidFill>
            </a:endParaRPr>
          </a:p>
        </p:txBody>
      </p:sp>
      <p:sp>
        <p:nvSpPr>
          <p:cNvPr id="246789" name="标题 1"/>
          <p:cNvSpPr>
            <a:spLocks noGrp="1"/>
          </p:cNvSpPr>
          <p:nvPr>
            <p:ph type="title"/>
          </p:nvPr>
        </p:nvSpPr>
        <p:spPr/>
        <p:txBody>
          <a:bodyPr/>
          <a:lstStyle/>
          <a:p>
            <a:r>
              <a:rPr lang="zh-CN" altLang="zh-CN" smtClean="0"/>
              <a:t>多发射处理器受到的限制（1/2）</a:t>
            </a:r>
            <a:endParaRPr lang="zh-CN" altLang="en-US" smtClean="0"/>
          </a:p>
        </p:txBody>
      </p:sp>
      <p:sp>
        <p:nvSpPr>
          <p:cNvPr id="246790" name="内容占位符 2"/>
          <p:cNvSpPr>
            <a:spLocks noGrp="1"/>
          </p:cNvSpPr>
          <p:nvPr>
            <p:ph idx="1"/>
          </p:nvPr>
        </p:nvSpPr>
        <p:spPr/>
        <p:txBody>
          <a:bodyPr>
            <a:normAutofit lnSpcReduction="10000"/>
          </a:bodyPr>
          <a:lstStyle/>
          <a:p>
            <a:r>
              <a:rPr lang="zh-CN" altLang="zh-CN" smtClean="0"/>
              <a:t>程序内在的</a:t>
            </a:r>
            <a:r>
              <a:rPr lang="en-US" altLang="zh-CN" smtClean="0"/>
              <a:t>ILP</a:t>
            </a:r>
            <a:r>
              <a:rPr lang="zh-CN" altLang="zh-CN" smtClean="0"/>
              <a:t>的限制</a:t>
            </a:r>
          </a:p>
          <a:p>
            <a:pPr lvl="1"/>
            <a:r>
              <a:rPr lang="zh-CN" altLang="zh-CN" smtClean="0"/>
              <a:t>如果每5条指令中有1条相关指令 </a:t>
            </a:r>
            <a:r>
              <a:rPr lang="en-US" altLang="zh-CN" smtClean="0"/>
              <a:t>: </a:t>
            </a:r>
            <a:r>
              <a:rPr lang="zh-CN" altLang="zh-CN" smtClean="0"/>
              <a:t>如何保持5</a:t>
            </a:r>
            <a:r>
              <a:rPr lang="en-US" altLang="zh-CN" smtClean="0"/>
              <a:t>-</a:t>
            </a:r>
            <a:r>
              <a:rPr lang="zh-CN" altLang="zh-CN" smtClean="0"/>
              <a:t>路</a:t>
            </a:r>
            <a:r>
              <a:rPr lang="en-US" altLang="zh-CN" smtClean="0"/>
              <a:t>VLIW </a:t>
            </a:r>
            <a:r>
              <a:rPr lang="zh-CN" altLang="zh-CN" smtClean="0"/>
              <a:t>并行</a:t>
            </a:r>
            <a:r>
              <a:rPr lang="en-US" altLang="zh-CN" smtClean="0"/>
              <a:t>?</a:t>
            </a:r>
          </a:p>
          <a:p>
            <a:pPr lvl="1"/>
            <a:r>
              <a:rPr lang="zh-CN" altLang="zh-CN" smtClean="0"/>
              <a:t>部件的操作延时：许多操作需要调度，使部件延时加大</a:t>
            </a:r>
          </a:p>
          <a:p>
            <a:r>
              <a:rPr lang="zh-CN" altLang="zh-CN" smtClean="0"/>
              <a:t>多指令流出的处理器需要大量的硬件资源</a:t>
            </a:r>
          </a:p>
          <a:p>
            <a:pPr lvl="1"/>
            <a:r>
              <a:rPr lang="zh-CN" altLang="zh-CN" smtClean="0"/>
              <a:t>需要多个功能部件来使得多个操作并行(</a:t>
            </a:r>
            <a:r>
              <a:rPr lang="en-US" altLang="zh-CN" smtClean="0"/>
              <a:t>Easy) </a:t>
            </a:r>
          </a:p>
          <a:p>
            <a:pPr lvl="1"/>
            <a:r>
              <a:rPr lang="zh-CN" altLang="zh-CN" smtClean="0"/>
              <a:t>需要更大的指令访问带宽(</a:t>
            </a:r>
            <a:r>
              <a:rPr lang="en-US" altLang="zh-CN" smtClean="0"/>
              <a:t>Easy) </a:t>
            </a:r>
          </a:p>
          <a:p>
            <a:pPr lvl="1"/>
            <a:r>
              <a:rPr lang="zh-CN" altLang="zh-CN" smtClean="0"/>
              <a:t>需要增加寄存器文件的端口数（以及通信带宽） (</a:t>
            </a:r>
            <a:r>
              <a:rPr lang="en-US" altLang="zh-CN" smtClean="0"/>
              <a:t>Hard) </a:t>
            </a:r>
          </a:p>
          <a:p>
            <a:pPr lvl="1"/>
            <a:r>
              <a:rPr lang="zh-CN" altLang="zh-CN" smtClean="0"/>
              <a:t>增加存储器的端口数（带宽） (</a:t>
            </a:r>
            <a:r>
              <a:rPr lang="en-US" altLang="zh-CN" smtClean="0"/>
              <a:t>Harder) </a:t>
            </a:r>
          </a:p>
          <a:p>
            <a:endParaRPr lang="zh-CN" altLang="en-US" dirty="0" smtClean="0"/>
          </a:p>
        </p:txBody>
      </p:sp>
    </p:spTree>
    <p:extLst>
      <p:ext uri="{BB962C8B-B14F-4D97-AF65-F5344CB8AC3E}">
        <p14:creationId xmlns:p14="http://schemas.microsoft.com/office/powerpoint/2010/main" val="3052048605"/>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36FB09F9-1133-4211-B1C9-BC1DC73FED5B}"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47811"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47812"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B5E0FAB-138D-4BFB-A9DB-FA1FAB4A5B62}"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245</a:t>
            </a:fld>
            <a:endParaRPr lang="zh-CN" altLang="zh-CN" sz="1200">
              <a:solidFill>
                <a:srgbClr val="898989"/>
              </a:solidFill>
            </a:endParaRPr>
          </a:p>
        </p:txBody>
      </p:sp>
      <p:sp>
        <p:nvSpPr>
          <p:cNvPr id="247813" name="标题 1"/>
          <p:cNvSpPr>
            <a:spLocks noGrp="1"/>
          </p:cNvSpPr>
          <p:nvPr>
            <p:ph type="title"/>
          </p:nvPr>
        </p:nvSpPr>
        <p:spPr/>
        <p:txBody>
          <a:bodyPr/>
          <a:lstStyle/>
          <a:p>
            <a:r>
              <a:rPr lang="zh-CN" altLang="zh-CN" smtClean="0"/>
              <a:t>多发射处理器受到的限制（2/2）</a:t>
            </a:r>
            <a:endParaRPr lang="zh-CN" altLang="en-US" smtClean="0"/>
          </a:p>
        </p:txBody>
      </p:sp>
      <p:sp>
        <p:nvSpPr>
          <p:cNvPr id="247814" name="内容占位符 2"/>
          <p:cNvSpPr>
            <a:spLocks noGrp="1"/>
          </p:cNvSpPr>
          <p:nvPr>
            <p:ph idx="1"/>
          </p:nvPr>
        </p:nvSpPr>
        <p:spPr/>
        <p:txBody>
          <a:bodyPr/>
          <a:lstStyle/>
          <a:p>
            <a:r>
              <a:rPr lang="zh-CN" altLang="zh-CN" dirty="0" smtClean="0"/>
              <a:t>一些由</a:t>
            </a:r>
            <a:r>
              <a:rPr lang="en-US" altLang="zh-CN" dirty="0" smtClean="0"/>
              <a:t>Superscalar</a:t>
            </a:r>
            <a:r>
              <a:rPr lang="zh-CN" altLang="zh-CN" dirty="0" smtClean="0"/>
              <a:t>或</a:t>
            </a:r>
            <a:r>
              <a:rPr lang="en-US" altLang="zh-CN" dirty="0" smtClean="0"/>
              <a:t>VLIW</a:t>
            </a:r>
            <a:r>
              <a:rPr lang="zh-CN" altLang="zh-CN" dirty="0" smtClean="0"/>
              <a:t>的实现带来的特殊问题</a:t>
            </a:r>
          </a:p>
          <a:p>
            <a:pPr lvl="1"/>
            <a:r>
              <a:rPr lang="en-US" altLang="zh-CN" dirty="0" smtClean="0"/>
              <a:t>Superscalar</a:t>
            </a:r>
            <a:r>
              <a:rPr lang="zh-CN" altLang="zh-CN" dirty="0" smtClean="0"/>
              <a:t>的译码、发射问题</a:t>
            </a:r>
            <a:endParaRPr lang="en-US" altLang="zh-CN" dirty="0" smtClean="0"/>
          </a:p>
          <a:p>
            <a:pPr lvl="2"/>
            <a:r>
              <a:rPr lang="zh-CN" altLang="zh-CN" dirty="0" smtClean="0"/>
              <a:t>到底能发射多少条指令</a:t>
            </a:r>
            <a:r>
              <a:rPr lang="en-US" altLang="zh-CN" dirty="0" smtClean="0"/>
              <a:t>?</a:t>
            </a:r>
          </a:p>
          <a:p>
            <a:pPr lvl="1"/>
            <a:r>
              <a:rPr lang="en-US" altLang="zh-CN" dirty="0" smtClean="0"/>
              <a:t>VLIW </a:t>
            </a:r>
            <a:r>
              <a:rPr lang="zh-CN" altLang="zh-CN" dirty="0" smtClean="0"/>
              <a:t>代码量问题:  循环展开</a:t>
            </a:r>
            <a:r>
              <a:rPr lang="en-US" altLang="zh-CN" dirty="0" smtClean="0"/>
              <a:t> + VLIW</a:t>
            </a:r>
            <a:r>
              <a:rPr lang="zh-CN" altLang="zh-CN" dirty="0" smtClean="0"/>
              <a:t>中无用的区域</a:t>
            </a:r>
          </a:p>
          <a:p>
            <a:pPr lvl="1"/>
            <a:r>
              <a:rPr lang="en-US" altLang="zh-CN" dirty="0" smtClean="0"/>
              <a:t>VLIW </a:t>
            </a:r>
            <a:r>
              <a:rPr lang="zh-CN" altLang="zh-CN" dirty="0" smtClean="0"/>
              <a:t>互锁</a:t>
            </a:r>
            <a:r>
              <a:rPr lang="en-US" altLang="zh-CN" dirty="0" smtClean="0"/>
              <a:t> =&gt; 1 </a:t>
            </a:r>
            <a:r>
              <a:rPr lang="zh-CN" altLang="zh-CN" dirty="0" smtClean="0"/>
              <a:t>个相关导致所有指令停顿</a:t>
            </a:r>
          </a:p>
          <a:p>
            <a:pPr lvl="1"/>
            <a:r>
              <a:rPr lang="en-US" altLang="zh-CN" dirty="0" smtClean="0"/>
              <a:t>VLIW </a:t>
            </a:r>
            <a:r>
              <a:rPr lang="zh-CN" altLang="zh-CN" dirty="0" smtClean="0"/>
              <a:t>的二进制兼容问题</a:t>
            </a:r>
          </a:p>
          <a:p>
            <a:endParaRPr lang="zh-CN" altLang="en-US" dirty="0" smtClean="0"/>
          </a:p>
        </p:txBody>
      </p:sp>
    </p:spTree>
    <p:extLst>
      <p:ext uri="{BB962C8B-B14F-4D97-AF65-F5344CB8AC3E}">
        <p14:creationId xmlns:p14="http://schemas.microsoft.com/office/powerpoint/2010/main" val="1475347728"/>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7266" name="Picture 2"/>
          <p:cNvPicPr>
            <a:picLocks noChangeAspect="1" noChangeArrowheads="1"/>
          </p:cNvPicPr>
          <p:nvPr/>
        </p:nvPicPr>
        <p:blipFill>
          <a:blip r:embed="rId3"/>
          <a:srcRect/>
          <a:stretch>
            <a:fillRect/>
          </a:stretch>
        </p:blipFill>
        <p:spPr bwMode="auto">
          <a:xfrm>
            <a:off x="-2920" y="804863"/>
            <a:ext cx="5994400" cy="6053137"/>
          </a:xfrm>
          <a:prstGeom prst="rect">
            <a:avLst/>
          </a:prstGeom>
          <a:noFill/>
          <a:ln w="9525">
            <a:noFill/>
            <a:round/>
            <a:headEnd/>
            <a:tailEnd/>
          </a:ln>
        </p:spPr>
      </p:pic>
      <p:sp>
        <p:nvSpPr>
          <p:cNvPr id="267267" name="Text Box 3"/>
          <p:cNvSpPr txBox="1">
            <a:spLocks noChangeArrowheads="1"/>
          </p:cNvSpPr>
          <p:nvPr/>
        </p:nvSpPr>
        <p:spPr bwMode="auto">
          <a:xfrm>
            <a:off x="4337222" y="5761037"/>
            <a:ext cx="4806778" cy="830997"/>
          </a:xfrm>
          <a:prstGeom prst="rect">
            <a:avLst/>
          </a:prstGeom>
          <a:noFill/>
          <a:ln w="9525">
            <a:noFill/>
            <a:round/>
            <a:headEnd/>
            <a:tailEnd/>
          </a:ln>
        </p:spPr>
        <p:txBody>
          <a:bodyPr wrap="square" lIns="0" tIns="0" rIns="0" bIns="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dirty="0">
                <a:solidFill>
                  <a:srgbClr val="053DE8"/>
                </a:solidFill>
                <a:latin typeface="Arial" pitchFamily="34" charset="0"/>
              </a:rPr>
              <a:t>From: </a:t>
            </a:r>
            <a:r>
              <a:rPr lang="en-US" altLang="zh-CN" dirty="0" err="1">
                <a:solidFill>
                  <a:srgbClr val="053DE8"/>
                </a:solidFill>
                <a:latin typeface="Arial" pitchFamily="34" charset="0"/>
              </a:rPr>
              <a:t>Tullsen</a:t>
            </a:r>
            <a:r>
              <a:rPr lang="en-US" altLang="zh-CN" dirty="0">
                <a:solidFill>
                  <a:srgbClr val="053DE8"/>
                </a:solidFill>
                <a:latin typeface="Arial" pitchFamily="34" charset="0"/>
              </a:rPr>
              <a:t>, Eggers, and Levy,</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dirty="0">
                <a:solidFill>
                  <a:srgbClr val="053DE8"/>
                </a:solidFill>
                <a:latin typeface="Arial" pitchFamily="34" charset="0"/>
              </a:rPr>
              <a:t>“Simultaneous Multithreading: Maximizing On-chip Parallelism”, ISCA 1995.</a:t>
            </a:r>
          </a:p>
        </p:txBody>
      </p:sp>
      <p:sp>
        <p:nvSpPr>
          <p:cNvPr id="267268" name="Text Box 4"/>
          <p:cNvSpPr txBox="1">
            <a:spLocks noChangeArrowheads="1"/>
          </p:cNvSpPr>
          <p:nvPr/>
        </p:nvSpPr>
        <p:spPr bwMode="auto">
          <a:xfrm>
            <a:off x="4851400" y="1057093"/>
            <a:ext cx="4292600" cy="366712"/>
          </a:xfrm>
          <a:prstGeom prst="rect">
            <a:avLst/>
          </a:prstGeom>
          <a:noFill/>
          <a:ln w="9525">
            <a:noFill/>
            <a:round/>
            <a:headEnd/>
            <a:tailEnd/>
          </a:ln>
        </p:spPr>
        <p:txBody>
          <a:bodyPr lIns="0" tIns="0" rIns="0" bIns="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dirty="0">
                <a:solidFill>
                  <a:srgbClr val="053DE8"/>
                </a:solidFill>
                <a:latin typeface="Arial" pitchFamily="34" charset="0"/>
              </a:rPr>
              <a:t>For an 8-way superscalar.</a:t>
            </a:r>
          </a:p>
        </p:txBody>
      </p:sp>
      <p:sp>
        <p:nvSpPr>
          <p:cNvPr id="267269" name="Text Box 5"/>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D8D7E85-57C4-4F96-8A5C-18904863EB4B}"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67270" name="Text Box 6"/>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67271" name="Text Box 7"/>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CD289D6-1250-4120-9C89-A678124DD7B1}"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246</a:t>
            </a:fld>
            <a:endParaRPr lang="zh-CN" altLang="zh-CN" sz="1200">
              <a:solidFill>
                <a:srgbClr val="898989"/>
              </a:solidFill>
            </a:endParaRPr>
          </a:p>
        </p:txBody>
      </p:sp>
      <p:sp>
        <p:nvSpPr>
          <p:cNvPr id="267272" name="标题 1"/>
          <p:cNvSpPr>
            <a:spLocks noGrp="1"/>
          </p:cNvSpPr>
          <p:nvPr>
            <p:ph type="title"/>
          </p:nvPr>
        </p:nvSpPr>
        <p:spPr/>
        <p:txBody>
          <a:bodyPr>
            <a:noAutofit/>
          </a:bodyPr>
          <a:lstStyle/>
          <a:p>
            <a:r>
              <a:rPr lang="en-US" altLang="zh-CN" sz="2800" dirty="0" smtClean="0"/>
              <a:t>For most apps, most execution units lie idle in an </a:t>
            </a:r>
            <a:r>
              <a:rPr lang="en-US" altLang="zh-CN" sz="2800" dirty="0" err="1" smtClean="0"/>
              <a:t>OoO</a:t>
            </a:r>
            <a:r>
              <a:rPr lang="en-US" altLang="zh-CN" sz="2800" dirty="0" smtClean="0"/>
              <a:t> superscalar</a:t>
            </a:r>
            <a:endParaRPr lang="zh-CN" altLang="en-US" sz="2800" dirty="0" smtClean="0"/>
          </a:p>
        </p:txBody>
      </p:sp>
      <p:sp>
        <p:nvSpPr>
          <p:cNvPr id="2" name="矩形 1"/>
          <p:cNvSpPr/>
          <p:nvPr/>
        </p:nvSpPr>
        <p:spPr>
          <a:xfrm>
            <a:off x="5975350" y="3877270"/>
            <a:ext cx="3168650" cy="1754326"/>
          </a:xfrm>
          <a:prstGeom prst="rect">
            <a:avLst/>
          </a:prstGeom>
        </p:spPr>
        <p:txBody>
          <a:bodyPr wrap="square">
            <a:spAutoFit/>
          </a:bodyPr>
          <a:lstStyle/>
          <a:p>
            <a:r>
              <a:rPr lang="en-US" altLang="zh-CN" dirty="0"/>
              <a:t>Sources of all unused issue cycles in an 8-issue superscalar processor. </a:t>
            </a:r>
            <a:r>
              <a:rPr lang="en-US" altLang="zh-CN" b="1" dirty="0">
                <a:solidFill>
                  <a:srgbClr val="FF0000"/>
                </a:solidFill>
              </a:rPr>
              <a:t>Processor busy </a:t>
            </a:r>
            <a:r>
              <a:rPr lang="en-US" altLang="zh-CN" dirty="0"/>
              <a:t>represents the utilized issue slots; all others represent wasted issue slots.</a:t>
            </a:r>
            <a:endParaRPr lang="zh-CN" altLang="en-US" dirty="0"/>
          </a:p>
        </p:txBody>
      </p:sp>
    </p:spTree>
    <p:extLst>
      <p:ext uri="{BB962C8B-B14F-4D97-AF65-F5344CB8AC3E}">
        <p14:creationId xmlns:p14="http://schemas.microsoft.com/office/powerpoint/2010/main" val="2774135075"/>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1122" name="Group 2"/>
          <p:cNvGrpSpPr>
            <a:grpSpLocks/>
          </p:cNvGrpSpPr>
          <p:nvPr/>
        </p:nvGrpSpPr>
        <p:grpSpPr bwMode="auto">
          <a:xfrm>
            <a:off x="2117725" y="1484313"/>
            <a:ext cx="2452688" cy="4076700"/>
            <a:chOff x="1334" y="935"/>
            <a:chExt cx="1545" cy="2568"/>
          </a:xfrm>
        </p:grpSpPr>
        <p:sp>
          <p:nvSpPr>
            <p:cNvPr id="261134" name="Text Box 3"/>
            <p:cNvSpPr txBox="1">
              <a:spLocks noChangeArrowheads="1"/>
            </p:cNvSpPr>
            <p:nvPr/>
          </p:nvSpPr>
          <p:spPr bwMode="auto">
            <a:xfrm>
              <a:off x="2054" y="935"/>
              <a:ext cx="789" cy="231"/>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i="1">
                  <a:solidFill>
                    <a:srgbClr val="000000"/>
                  </a:solidFill>
                </a:rPr>
                <a:t>Issue width</a:t>
              </a:r>
            </a:p>
          </p:txBody>
        </p:sp>
        <p:grpSp>
          <p:nvGrpSpPr>
            <p:cNvPr id="261135" name="Group 4"/>
            <p:cNvGrpSpPr>
              <a:grpSpLocks/>
            </p:cNvGrpSpPr>
            <p:nvPr/>
          </p:nvGrpSpPr>
          <p:grpSpPr bwMode="auto">
            <a:xfrm>
              <a:off x="2112" y="1392"/>
              <a:ext cx="767" cy="2111"/>
              <a:chOff x="2112" y="1392"/>
              <a:chExt cx="767" cy="2111"/>
            </a:xfrm>
          </p:grpSpPr>
          <p:sp>
            <p:nvSpPr>
              <p:cNvPr id="261139" name="Rectangle 5"/>
              <p:cNvSpPr>
                <a:spLocks noChangeArrowheads="1"/>
              </p:cNvSpPr>
              <p:nvPr/>
            </p:nvSpPr>
            <p:spPr bwMode="auto">
              <a:xfrm>
                <a:off x="2112" y="1392"/>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40" name="Rectangle 6"/>
              <p:cNvSpPr>
                <a:spLocks noChangeArrowheads="1"/>
              </p:cNvSpPr>
              <p:nvPr/>
            </p:nvSpPr>
            <p:spPr bwMode="auto">
              <a:xfrm>
                <a:off x="2304" y="1392"/>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41" name="Rectangle 7"/>
              <p:cNvSpPr>
                <a:spLocks noChangeArrowheads="1"/>
              </p:cNvSpPr>
              <p:nvPr/>
            </p:nvSpPr>
            <p:spPr bwMode="auto">
              <a:xfrm>
                <a:off x="2496" y="1392"/>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42" name="Rectangle 8"/>
              <p:cNvSpPr>
                <a:spLocks noChangeArrowheads="1"/>
              </p:cNvSpPr>
              <p:nvPr/>
            </p:nvSpPr>
            <p:spPr bwMode="auto">
              <a:xfrm>
                <a:off x="2688" y="1392"/>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43" name="Rectangle 9"/>
              <p:cNvSpPr>
                <a:spLocks noChangeArrowheads="1"/>
              </p:cNvSpPr>
              <p:nvPr/>
            </p:nvSpPr>
            <p:spPr bwMode="auto">
              <a:xfrm>
                <a:off x="2112" y="1584"/>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44" name="Rectangle 10"/>
              <p:cNvSpPr>
                <a:spLocks noChangeArrowheads="1"/>
              </p:cNvSpPr>
              <p:nvPr/>
            </p:nvSpPr>
            <p:spPr bwMode="auto">
              <a:xfrm>
                <a:off x="2304" y="1584"/>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45" name="Rectangle 11"/>
              <p:cNvSpPr>
                <a:spLocks noChangeArrowheads="1"/>
              </p:cNvSpPr>
              <p:nvPr/>
            </p:nvSpPr>
            <p:spPr bwMode="auto">
              <a:xfrm>
                <a:off x="2496" y="1584"/>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46" name="Rectangle 12"/>
              <p:cNvSpPr>
                <a:spLocks noChangeArrowheads="1"/>
              </p:cNvSpPr>
              <p:nvPr/>
            </p:nvSpPr>
            <p:spPr bwMode="auto">
              <a:xfrm>
                <a:off x="2688" y="1584"/>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47" name="Rectangle 13"/>
              <p:cNvSpPr>
                <a:spLocks noChangeArrowheads="1"/>
              </p:cNvSpPr>
              <p:nvPr/>
            </p:nvSpPr>
            <p:spPr bwMode="auto">
              <a:xfrm>
                <a:off x="2112" y="1776"/>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48" name="Rectangle 14"/>
              <p:cNvSpPr>
                <a:spLocks noChangeArrowheads="1"/>
              </p:cNvSpPr>
              <p:nvPr/>
            </p:nvSpPr>
            <p:spPr bwMode="auto">
              <a:xfrm>
                <a:off x="2304" y="1776"/>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49" name="Rectangle 15"/>
              <p:cNvSpPr>
                <a:spLocks noChangeArrowheads="1"/>
              </p:cNvSpPr>
              <p:nvPr/>
            </p:nvSpPr>
            <p:spPr bwMode="auto">
              <a:xfrm>
                <a:off x="2496" y="1776"/>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50" name="Rectangle 16"/>
              <p:cNvSpPr>
                <a:spLocks noChangeArrowheads="1"/>
              </p:cNvSpPr>
              <p:nvPr/>
            </p:nvSpPr>
            <p:spPr bwMode="auto">
              <a:xfrm>
                <a:off x="2688" y="1776"/>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51" name="Rectangle 17"/>
              <p:cNvSpPr>
                <a:spLocks noChangeArrowheads="1"/>
              </p:cNvSpPr>
              <p:nvPr/>
            </p:nvSpPr>
            <p:spPr bwMode="auto">
              <a:xfrm>
                <a:off x="2112" y="1968"/>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52" name="Rectangle 18"/>
              <p:cNvSpPr>
                <a:spLocks noChangeArrowheads="1"/>
              </p:cNvSpPr>
              <p:nvPr/>
            </p:nvSpPr>
            <p:spPr bwMode="auto">
              <a:xfrm>
                <a:off x="2304" y="1968"/>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53" name="Rectangle 19"/>
              <p:cNvSpPr>
                <a:spLocks noChangeArrowheads="1"/>
              </p:cNvSpPr>
              <p:nvPr/>
            </p:nvSpPr>
            <p:spPr bwMode="auto">
              <a:xfrm>
                <a:off x="2496" y="1968"/>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54" name="Rectangle 20"/>
              <p:cNvSpPr>
                <a:spLocks noChangeArrowheads="1"/>
              </p:cNvSpPr>
              <p:nvPr/>
            </p:nvSpPr>
            <p:spPr bwMode="auto">
              <a:xfrm>
                <a:off x="2688" y="1968"/>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55" name="Rectangle 21"/>
              <p:cNvSpPr>
                <a:spLocks noChangeArrowheads="1"/>
              </p:cNvSpPr>
              <p:nvPr/>
            </p:nvSpPr>
            <p:spPr bwMode="auto">
              <a:xfrm>
                <a:off x="2112" y="2160"/>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56" name="Rectangle 22"/>
              <p:cNvSpPr>
                <a:spLocks noChangeArrowheads="1"/>
              </p:cNvSpPr>
              <p:nvPr/>
            </p:nvSpPr>
            <p:spPr bwMode="auto">
              <a:xfrm>
                <a:off x="2304" y="2160"/>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57" name="Rectangle 23"/>
              <p:cNvSpPr>
                <a:spLocks noChangeArrowheads="1"/>
              </p:cNvSpPr>
              <p:nvPr/>
            </p:nvSpPr>
            <p:spPr bwMode="auto">
              <a:xfrm>
                <a:off x="2496" y="2160"/>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58" name="Rectangle 24"/>
              <p:cNvSpPr>
                <a:spLocks noChangeArrowheads="1"/>
              </p:cNvSpPr>
              <p:nvPr/>
            </p:nvSpPr>
            <p:spPr bwMode="auto">
              <a:xfrm>
                <a:off x="2688" y="2160"/>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59" name="Rectangle 25"/>
              <p:cNvSpPr>
                <a:spLocks noChangeArrowheads="1"/>
              </p:cNvSpPr>
              <p:nvPr/>
            </p:nvSpPr>
            <p:spPr bwMode="auto">
              <a:xfrm>
                <a:off x="2112" y="2352"/>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60" name="Rectangle 26"/>
              <p:cNvSpPr>
                <a:spLocks noChangeArrowheads="1"/>
              </p:cNvSpPr>
              <p:nvPr/>
            </p:nvSpPr>
            <p:spPr bwMode="auto">
              <a:xfrm>
                <a:off x="2304" y="2352"/>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61" name="Rectangle 27"/>
              <p:cNvSpPr>
                <a:spLocks noChangeArrowheads="1"/>
              </p:cNvSpPr>
              <p:nvPr/>
            </p:nvSpPr>
            <p:spPr bwMode="auto">
              <a:xfrm>
                <a:off x="2496" y="2352"/>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62" name="Rectangle 28"/>
              <p:cNvSpPr>
                <a:spLocks noChangeArrowheads="1"/>
              </p:cNvSpPr>
              <p:nvPr/>
            </p:nvSpPr>
            <p:spPr bwMode="auto">
              <a:xfrm>
                <a:off x="2688" y="2352"/>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63" name="Rectangle 29"/>
              <p:cNvSpPr>
                <a:spLocks noChangeArrowheads="1"/>
              </p:cNvSpPr>
              <p:nvPr/>
            </p:nvSpPr>
            <p:spPr bwMode="auto">
              <a:xfrm>
                <a:off x="2112" y="2544"/>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64" name="Rectangle 30"/>
              <p:cNvSpPr>
                <a:spLocks noChangeArrowheads="1"/>
              </p:cNvSpPr>
              <p:nvPr/>
            </p:nvSpPr>
            <p:spPr bwMode="auto">
              <a:xfrm>
                <a:off x="2304" y="2544"/>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65" name="Rectangle 31"/>
              <p:cNvSpPr>
                <a:spLocks noChangeArrowheads="1"/>
              </p:cNvSpPr>
              <p:nvPr/>
            </p:nvSpPr>
            <p:spPr bwMode="auto">
              <a:xfrm>
                <a:off x="2496" y="2544"/>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66" name="Rectangle 32"/>
              <p:cNvSpPr>
                <a:spLocks noChangeArrowheads="1"/>
              </p:cNvSpPr>
              <p:nvPr/>
            </p:nvSpPr>
            <p:spPr bwMode="auto">
              <a:xfrm>
                <a:off x="2688" y="2544"/>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67" name="Rectangle 33"/>
              <p:cNvSpPr>
                <a:spLocks noChangeArrowheads="1"/>
              </p:cNvSpPr>
              <p:nvPr/>
            </p:nvSpPr>
            <p:spPr bwMode="auto">
              <a:xfrm>
                <a:off x="2112" y="2736"/>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68" name="Rectangle 34"/>
              <p:cNvSpPr>
                <a:spLocks noChangeArrowheads="1"/>
              </p:cNvSpPr>
              <p:nvPr/>
            </p:nvSpPr>
            <p:spPr bwMode="auto">
              <a:xfrm>
                <a:off x="2304" y="2736"/>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69" name="Rectangle 35"/>
              <p:cNvSpPr>
                <a:spLocks noChangeArrowheads="1"/>
              </p:cNvSpPr>
              <p:nvPr/>
            </p:nvSpPr>
            <p:spPr bwMode="auto">
              <a:xfrm>
                <a:off x="2496" y="2736"/>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70" name="Rectangle 36"/>
              <p:cNvSpPr>
                <a:spLocks noChangeArrowheads="1"/>
              </p:cNvSpPr>
              <p:nvPr/>
            </p:nvSpPr>
            <p:spPr bwMode="auto">
              <a:xfrm>
                <a:off x="2688" y="2736"/>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71" name="Rectangle 37"/>
              <p:cNvSpPr>
                <a:spLocks noChangeArrowheads="1"/>
              </p:cNvSpPr>
              <p:nvPr/>
            </p:nvSpPr>
            <p:spPr bwMode="auto">
              <a:xfrm>
                <a:off x="2112" y="2928"/>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72" name="Rectangle 38"/>
              <p:cNvSpPr>
                <a:spLocks noChangeArrowheads="1"/>
              </p:cNvSpPr>
              <p:nvPr/>
            </p:nvSpPr>
            <p:spPr bwMode="auto">
              <a:xfrm>
                <a:off x="2304" y="2928"/>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73" name="Rectangle 39"/>
              <p:cNvSpPr>
                <a:spLocks noChangeArrowheads="1"/>
              </p:cNvSpPr>
              <p:nvPr/>
            </p:nvSpPr>
            <p:spPr bwMode="auto">
              <a:xfrm>
                <a:off x="2496" y="2928"/>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74" name="Rectangle 40"/>
              <p:cNvSpPr>
                <a:spLocks noChangeArrowheads="1"/>
              </p:cNvSpPr>
              <p:nvPr/>
            </p:nvSpPr>
            <p:spPr bwMode="auto">
              <a:xfrm>
                <a:off x="2688" y="2928"/>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75" name="Rectangle 41"/>
              <p:cNvSpPr>
                <a:spLocks noChangeArrowheads="1"/>
              </p:cNvSpPr>
              <p:nvPr/>
            </p:nvSpPr>
            <p:spPr bwMode="auto">
              <a:xfrm>
                <a:off x="2112" y="3120"/>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76" name="Rectangle 42"/>
              <p:cNvSpPr>
                <a:spLocks noChangeArrowheads="1"/>
              </p:cNvSpPr>
              <p:nvPr/>
            </p:nvSpPr>
            <p:spPr bwMode="auto">
              <a:xfrm>
                <a:off x="2304" y="3120"/>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77" name="Rectangle 43"/>
              <p:cNvSpPr>
                <a:spLocks noChangeArrowheads="1"/>
              </p:cNvSpPr>
              <p:nvPr/>
            </p:nvSpPr>
            <p:spPr bwMode="auto">
              <a:xfrm>
                <a:off x="2496" y="3120"/>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78" name="Rectangle 44"/>
              <p:cNvSpPr>
                <a:spLocks noChangeArrowheads="1"/>
              </p:cNvSpPr>
              <p:nvPr/>
            </p:nvSpPr>
            <p:spPr bwMode="auto">
              <a:xfrm>
                <a:off x="2688" y="3120"/>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79" name="Rectangle 45"/>
              <p:cNvSpPr>
                <a:spLocks noChangeArrowheads="1"/>
              </p:cNvSpPr>
              <p:nvPr/>
            </p:nvSpPr>
            <p:spPr bwMode="auto">
              <a:xfrm>
                <a:off x="2112" y="3312"/>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80" name="Rectangle 46"/>
              <p:cNvSpPr>
                <a:spLocks noChangeArrowheads="1"/>
              </p:cNvSpPr>
              <p:nvPr/>
            </p:nvSpPr>
            <p:spPr bwMode="auto">
              <a:xfrm>
                <a:off x="2304" y="3312"/>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81" name="Rectangle 47"/>
              <p:cNvSpPr>
                <a:spLocks noChangeArrowheads="1"/>
              </p:cNvSpPr>
              <p:nvPr/>
            </p:nvSpPr>
            <p:spPr bwMode="auto">
              <a:xfrm>
                <a:off x="2496" y="3312"/>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82" name="Rectangle 48"/>
              <p:cNvSpPr>
                <a:spLocks noChangeArrowheads="1"/>
              </p:cNvSpPr>
              <p:nvPr/>
            </p:nvSpPr>
            <p:spPr bwMode="auto">
              <a:xfrm>
                <a:off x="2688" y="3312"/>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grpSp>
        <p:sp>
          <p:nvSpPr>
            <p:cNvPr id="261136" name="Line 49"/>
            <p:cNvSpPr>
              <a:spLocks noChangeShapeType="1"/>
            </p:cNvSpPr>
            <p:nvPr/>
          </p:nvSpPr>
          <p:spPr bwMode="auto">
            <a:xfrm>
              <a:off x="2112" y="1200"/>
              <a:ext cx="767" cy="0"/>
            </a:xfrm>
            <a:prstGeom prst="line">
              <a:avLst/>
            </a:prstGeom>
            <a:noFill/>
            <a:ln w="25560" cap="sq">
              <a:solidFill>
                <a:srgbClr val="000000"/>
              </a:solidFill>
              <a:miter lim="800000"/>
              <a:headEnd type="triangle" w="med" len="med"/>
              <a:tailEnd type="triangle" w="med" len="med"/>
            </a:ln>
          </p:spPr>
          <p:txBody>
            <a:bodyPr/>
            <a:lstStyle/>
            <a:p>
              <a:endParaRPr lang="zh-CN" altLang="en-US"/>
            </a:p>
          </p:txBody>
        </p:sp>
        <p:sp>
          <p:nvSpPr>
            <p:cNvPr id="261137" name="Line 50"/>
            <p:cNvSpPr>
              <a:spLocks noChangeShapeType="1"/>
            </p:cNvSpPr>
            <p:nvPr/>
          </p:nvSpPr>
          <p:spPr bwMode="auto">
            <a:xfrm>
              <a:off x="1824" y="1968"/>
              <a:ext cx="0" cy="911"/>
            </a:xfrm>
            <a:prstGeom prst="line">
              <a:avLst/>
            </a:prstGeom>
            <a:noFill/>
            <a:ln w="25560" cap="sq">
              <a:solidFill>
                <a:srgbClr val="000000"/>
              </a:solidFill>
              <a:miter lim="800000"/>
              <a:headEnd/>
              <a:tailEnd type="triangle" w="med" len="med"/>
            </a:ln>
          </p:spPr>
          <p:txBody>
            <a:bodyPr/>
            <a:lstStyle/>
            <a:p>
              <a:endParaRPr lang="zh-CN" altLang="en-US"/>
            </a:p>
          </p:txBody>
        </p:sp>
        <p:sp>
          <p:nvSpPr>
            <p:cNvPr id="261138" name="Text Box 51"/>
            <p:cNvSpPr txBox="1">
              <a:spLocks noChangeArrowheads="1"/>
            </p:cNvSpPr>
            <p:nvPr/>
          </p:nvSpPr>
          <p:spPr bwMode="auto">
            <a:xfrm>
              <a:off x="1334" y="2327"/>
              <a:ext cx="407" cy="231"/>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i="1">
                  <a:solidFill>
                    <a:srgbClr val="000000"/>
                  </a:solidFill>
                </a:rPr>
                <a:t>Time</a:t>
              </a:r>
            </a:p>
          </p:txBody>
        </p:sp>
      </p:grpSp>
      <p:sp>
        <p:nvSpPr>
          <p:cNvPr id="261123" name="Line 52"/>
          <p:cNvSpPr>
            <a:spLocks noChangeShapeType="1"/>
          </p:cNvSpPr>
          <p:nvPr/>
        </p:nvSpPr>
        <p:spPr bwMode="auto">
          <a:xfrm flipV="1">
            <a:off x="4572000" y="2930525"/>
            <a:ext cx="685800" cy="79375"/>
          </a:xfrm>
          <a:prstGeom prst="line">
            <a:avLst/>
          </a:prstGeom>
          <a:noFill/>
          <a:ln w="25560" cap="sq">
            <a:solidFill>
              <a:srgbClr val="000000"/>
            </a:solidFill>
            <a:miter lim="800000"/>
            <a:headEnd type="triangle" w="med" len="med"/>
            <a:tailEnd/>
          </a:ln>
        </p:spPr>
        <p:txBody>
          <a:bodyPr/>
          <a:lstStyle/>
          <a:p>
            <a:endParaRPr lang="zh-CN" altLang="en-US"/>
          </a:p>
        </p:txBody>
      </p:sp>
      <p:sp>
        <p:nvSpPr>
          <p:cNvPr id="261124" name="Line 54"/>
          <p:cNvSpPr>
            <a:spLocks noChangeShapeType="1"/>
          </p:cNvSpPr>
          <p:nvPr/>
        </p:nvSpPr>
        <p:spPr bwMode="auto">
          <a:xfrm flipH="1" flipV="1">
            <a:off x="2741613" y="2284413"/>
            <a:ext cx="688975" cy="79375"/>
          </a:xfrm>
          <a:prstGeom prst="line">
            <a:avLst/>
          </a:prstGeom>
          <a:noFill/>
          <a:ln w="25560" cap="sq">
            <a:solidFill>
              <a:srgbClr val="000000"/>
            </a:solidFill>
            <a:miter lim="800000"/>
            <a:headEnd type="triangle" w="med" len="med"/>
            <a:tailEnd/>
          </a:ln>
        </p:spPr>
        <p:txBody>
          <a:bodyPr/>
          <a:lstStyle/>
          <a:p>
            <a:endParaRPr lang="zh-CN" altLang="en-US"/>
          </a:p>
        </p:txBody>
      </p:sp>
      <p:sp>
        <p:nvSpPr>
          <p:cNvPr id="261125" name="Text Box 55"/>
          <p:cNvSpPr txBox="1">
            <a:spLocks noChangeArrowheads="1"/>
          </p:cNvSpPr>
          <p:nvPr/>
        </p:nvSpPr>
        <p:spPr bwMode="auto">
          <a:xfrm>
            <a:off x="1828800" y="1905000"/>
            <a:ext cx="1387475" cy="642938"/>
          </a:xfrm>
          <a:prstGeom prst="rect">
            <a:avLst/>
          </a:prstGeom>
          <a:noFill/>
          <a:ln w="9525">
            <a:noFill/>
            <a:round/>
            <a:headEnd/>
            <a:tailEnd/>
          </a:ln>
        </p:spPr>
        <p:txBody>
          <a:bodyPr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i="1">
                <a:solidFill>
                  <a:srgbClr val="000000"/>
                </a:solidFill>
              </a:rPr>
              <a:t>Instruction issue</a:t>
            </a:r>
          </a:p>
        </p:txBody>
      </p:sp>
      <p:sp>
        <p:nvSpPr>
          <p:cNvPr id="261126" name="Line 56"/>
          <p:cNvSpPr>
            <a:spLocks noChangeShapeType="1"/>
          </p:cNvSpPr>
          <p:nvPr/>
        </p:nvSpPr>
        <p:spPr bwMode="auto">
          <a:xfrm flipV="1">
            <a:off x="4572000" y="4302125"/>
            <a:ext cx="762000" cy="195263"/>
          </a:xfrm>
          <a:prstGeom prst="line">
            <a:avLst/>
          </a:prstGeom>
          <a:noFill/>
          <a:ln w="25560" cap="sq">
            <a:solidFill>
              <a:srgbClr val="000000"/>
            </a:solidFill>
            <a:miter lim="800000"/>
            <a:headEnd type="triangle" w="med" len="med"/>
            <a:tailEnd/>
          </a:ln>
        </p:spPr>
        <p:txBody>
          <a:bodyPr/>
          <a:lstStyle/>
          <a:p>
            <a:endParaRPr lang="zh-CN" altLang="en-US"/>
          </a:p>
        </p:txBody>
      </p:sp>
      <p:sp>
        <p:nvSpPr>
          <p:cNvPr id="261127" name="Text Box 58"/>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9140D96-52E9-4788-B0A1-11CC4F276B22}"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61128" name="Text Box 59"/>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61129" name="Text Box 60"/>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50DE217C-49B7-4875-9612-29F66C6F97E4}"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247</a:t>
            </a:fld>
            <a:endParaRPr lang="zh-CN" altLang="zh-CN" sz="1200">
              <a:solidFill>
                <a:srgbClr val="898989"/>
              </a:solidFill>
            </a:endParaRPr>
          </a:p>
        </p:txBody>
      </p:sp>
      <p:pic>
        <p:nvPicPr>
          <p:cNvPr id="261130" name="图片 1"/>
          <p:cNvPicPr>
            <a:picLocks noChangeAspect="1"/>
          </p:cNvPicPr>
          <p:nvPr/>
        </p:nvPicPr>
        <p:blipFill>
          <a:blip r:embed="rId4"/>
          <a:srcRect/>
          <a:stretch>
            <a:fillRect/>
          </a:stretch>
        </p:blipFill>
        <p:spPr bwMode="auto">
          <a:xfrm>
            <a:off x="1563688" y="1038225"/>
            <a:ext cx="5100637" cy="5311775"/>
          </a:xfrm>
          <a:prstGeom prst="rect">
            <a:avLst/>
          </a:prstGeom>
          <a:noFill/>
          <a:ln w="9525">
            <a:noFill/>
            <a:miter lim="800000"/>
            <a:headEnd/>
            <a:tailEnd/>
          </a:ln>
        </p:spPr>
      </p:pic>
      <p:sp>
        <p:nvSpPr>
          <p:cNvPr id="261131" name="Text Box 53"/>
          <p:cNvSpPr txBox="1">
            <a:spLocks noChangeArrowheads="1"/>
          </p:cNvSpPr>
          <p:nvPr/>
        </p:nvSpPr>
        <p:spPr bwMode="auto">
          <a:xfrm>
            <a:off x="388938" y="2111375"/>
            <a:ext cx="2743200" cy="642938"/>
          </a:xfrm>
          <a:prstGeom prst="rect">
            <a:avLst/>
          </a:prstGeom>
          <a:noFill/>
          <a:ln w="9525">
            <a:noFill/>
            <a:round/>
            <a:headEnd/>
            <a:tailEnd/>
          </a:ln>
        </p:spPr>
        <p:txBody>
          <a:bodyPr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i="1">
                <a:solidFill>
                  <a:srgbClr val="000000"/>
                </a:solidFill>
              </a:rPr>
              <a:t>Completely idle cycle (</a:t>
            </a:r>
            <a:r>
              <a:rPr lang="en-US" altLang="zh-CN" b="1" i="1">
                <a:solidFill>
                  <a:srgbClr val="0563C1"/>
                </a:solidFill>
              </a:rPr>
              <a:t>vertical waste</a:t>
            </a:r>
            <a:r>
              <a:rPr lang="en-US" altLang="zh-CN" b="1" i="1">
                <a:solidFill>
                  <a:srgbClr val="000000"/>
                </a:solidFill>
              </a:rPr>
              <a:t>)</a:t>
            </a:r>
          </a:p>
        </p:txBody>
      </p:sp>
      <p:sp>
        <p:nvSpPr>
          <p:cNvPr id="261132" name="Text Box 57"/>
          <p:cNvSpPr txBox="1">
            <a:spLocks noChangeArrowheads="1"/>
          </p:cNvSpPr>
          <p:nvPr/>
        </p:nvSpPr>
        <p:spPr bwMode="auto">
          <a:xfrm>
            <a:off x="5761038" y="2481263"/>
            <a:ext cx="2438400" cy="917575"/>
          </a:xfrm>
          <a:prstGeom prst="rect">
            <a:avLst/>
          </a:prstGeom>
          <a:noFill/>
          <a:ln w="9525">
            <a:noFill/>
            <a:round/>
            <a:headEnd/>
            <a:tailEnd/>
          </a:ln>
        </p:spPr>
        <p:txBody>
          <a:bodyPr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i="1">
                <a:solidFill>
                  <a:srgbClr val="000000"/>
                </a:solidFill>
              </a:rPr>
              <a:t>Partially filled cycle, i.e., IPC &lt; 4</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i="1">
                <a:solidFill>
                  <a:srgbClr val="000000"/>
                </a:solidFill>
              </a:rPr>
              <a:t>(</a:t>
            </a:r>
            <a:r>
              <a:rPr lang="en-US" altLang="zh-CN" b="1" i="1">
                <a:solidFill>
                  <a:srgbClr val="0563C1"/>
                </a:solidFill>
              </a:rPr>
              <a:t>horizontal waste</a:t>
            </a:r>
            <a:r>
              <a:rPr lang="en-US" altLang="zh-CN" b="1" i="1">
                <a:solidFill>
                  <a:srgbClr val="000000"/>
                </a:solidFill>
              </a:rPr>
              <a:t>)</a:t>
            </a:r>
          </a:p>
        </p:txBody>
      </p:sp>
      <p:sp>
        <p:nvSpPr>
          <p:cNvPr id="261133" name="标题 1"/>
          <p:cNvSpPr>
            <a:spLocks noGrp="1"/>
          </p:cNvSpPr>
          <p:nvPr>
            <p:ph type="title"/>
          </p:nvPr>
        </p:nvSpPr>
        <p:spPr/>
        <p:txBody>
          <a:bodyPr>
            <a:normAutofit/>
          </a:bodyPr>
          <a:lstStyle/>
          <a:p>
            <a:r>
              <a:rPr lang="en-US" altLang="zh-CN" smtClean="0">
                <a:latin typeface="Calibri Light" pitchFamily="34" charset="0"/>
              </a:rPr>
              <a:t>Superscalar Machine Efficiency</a:t>
            </a:r>
            <a:endParaRPr lang="zh-CN" altLang="en-US" smtClean="0"/>
          </a:p>
        </p:txBody>
      </p:sp>
    </p:spTree>
    <p:extLst>
      <p:ext uri="{BB962C8B-B14F-4D97-AF65-F5344CB8AC3E}">
        <p14:creationId xmlns:p14="http://schemas.microsoft.com/office/powerpoint/2010/main" val="224838622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BAD1542-2C3A-46EB-9C32-CB443CE76272}"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52931"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52932"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AEC82EDA-A1C7-4DD2-9E0A-C3E074A69A9E}"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248</a:t>
            </a:fld>
            <a:endParaRPr lang="zh-CN" altLang="zh-CN" sz="1200">
              <a:solidFill>
                <a:srgbClr val="898989"/>
              </a:solidFill>
            </a:endParaRPr>
          </a:p>
        </p:txBody>
      </p:sp>
      <p:sp>
        <p:nvSpPr>
          <p:cNvPr id="252933" name="标题 1"/>
          <p:cNvSpPr>
            <a:spLocks noGrp="1"/>
          </p:cNvSpPr>
          <p:nvPr>
            <p:ph type="title"/>
          </p:nvPr>
        </p:nvSpPr>
        <p:spPr/>
        <p:txBody>
          <a:bodyPr/>
          <a:lstStyle/>
          <a:p>
            <a:r>
              <a:rPr lang="en-US" altLang="zh-CN" smtClean="0"/>
              <a:t>Multithreading</a:t>
            </a:r>
            <a:endParaRPr lang="zh-CN" altLang="en-US" smtClean="0"/>
          </a:p>
        </p:txBody>
      </p:sp>
      <p:sp>
        <p:nvSpPr>
          <p:cNvPr id="252934" name="内容占位符 2"/>
          <p:cNvSpPr>
            <a:spLocks noGrp="1"/>
          </p:cNvSpPr>
          <p:nvPr>
            <p:ph idx="1"/>
          </p:nvPr>
        </p:nvSpPr>
        <p:spPr/>
        <p:txBody>
          <a:bodyPr>
            <a:normAutofit lnSpcReduction="10000"/>
          </a:bodyPr>
          <a:lstStyle/>
          <a:p>
            <a:r>
              <a:rPr lang="zh-CN" altLang="zh-CN" smtClean="0"/>
              <a:t>背景：从单线程程序挖掘指令集并行越来越困难</a:t>
            </a:r>
          </a:p>
          <a:p>
            <a:r>
              <a:rPr lang="zh-CN" altLang="zh-CN" smtClean="0"/>
              <a:t>许多工作任务可以使用线程级并行来完成</a:t>
            </a:r>
          </a:p>
          <a:p>
            <a:pPr lvl="1"/>
            <a:r>
              <a:rPr lang="zh-CN" altLang="zh-CN" smtClean="0"/>
              <a:t>线程级并行来源于多道程序设计</a:t>
            </a:r>
          </a:p>
          <a:p>
            <a:pPr lvl="1"/>
            <a:r>
              <a:rPr lang="zh-CN" altLang="zh-CN" smtClean="0"/>
              <a:t>线程级并行的基础是多线程应用，即一个任务可以用多个线程并行来加速</a:t>
            </a:r>
          </a:p>
          <a:p>
            <a:r>
              <a:rPr lang="zh-CN" altLang="zh-CN" smtClean="0"/>
              <a:t>多线程应用可以用线程级并行来提高单个处理器的利用率</a:t>
            </a:r>
          </a:p>
          <a:p>
            <a:pPr lvl="1"/>
            <a:r>
              <a:rPr lang="zh-CN" altLang="zh-CN" smtClean="0"/>
              <a:t>针对单个处理器：多个线程以重叠方式共享单个处理器的功能单元</a:t>
            </a:r>
          </a:p>
          <a:p>
            <a:endParaRPr lang="zh-CN" altLang="en-US" smtClean="0"/>
          </a:p>
        </p:txBody>
      </p:sp>
    </p:spTree>
    <p:extLst>
      <p:ext uri="{BB962C8B-B14F-4D97-AF65-F5344CB8AC3E}">
        <p14:creationId xmlns:p14="http://schemas.microsoft.com/office/powerpoint/2010/main" val="252058073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Text Box 2"/>
          <p:cNvSpPr txBox="1">
            <a:spLocks noChangeArrowheads="1"/>
          </p:cNvSpPr>
          <p:nvPr/>
        </p:nvSpPr>
        <p:spPr bwMode="auto">
          <a:xfrm>
            <a:off x="201613" y="3587750"/>
            <a:ext cx="6686550" cy="434975"/>
          </a:xfrm>
          <a:prstGeom prst="rect">
            <a:avLst/>
          </a:prstGeom>
          <a:noFill/>
          <a:ln w="9525">
            <a:noFill/>
            <a:round/>
            <a:headEnd/>
            <a:tailEnd/>
          </a:ln>
        </p:spPr>
        <p:txBody>
          <a:bodyPr/>
          <a:lstStyle/>
          <a:p>
            <a:pPr marL="228600" indent="-228600" eaLnBrk="1" hangingPunct="1">
              <a:lnSpc>
                <a:spcPct val="90000"/>
              </a:lnSpc>
              <a:spcBef>
                <a:spcPts val="10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2800" dirty="0">
                <a:solidFill>
                  <a:srgbClr val="000000"/>
                </a:solidFill>
              </a:rPr>
              <a:t>每</a:t>
            </a:r>
            <a:r>
              <a:rPr lang="zh-CN" altLang="en-US" sz="2800" dirty="0" smtClean="0">
                <a:solidFill>
                  <a:srgbClr val="000000"/>
                </a:solidFill>
              </a:rPr>
              <a:t>条指令与前一条指令存在</a:t>
            </a:r>
            <a:r>
              <a:rPr lang="en-US" altLang="zh-CN" sz="2800" dirty="0" smtClean="0">
                <a:solidFill>
                  <a:srgbClr val="000000"/>
                </a:solidFill>
              </a:rPr>
              <a:t>RAW</a:t>
            </a:r>
            <a:r>
              <a:rPr lang="zh-CN" altLang="en-US" sz="2800" dirty="0" smtClean="0">
                <a:solidFill>
                  <a:srgbClr val="000000"/>
                </a:solidFill>
              </a:rPr>
              <a:t>相关</a:t>
            </a:r>
            <a:endParaRPr lang="en-US" altLang="zh-CN" sz="2800" dirty="0">
              <a:solidFill>
                <a:srgbClr val="000000"/>
              </a:solidFill>
            </a:endParaRPr>
          </a:p>
        </p:txBody>
      </p:sp>
      <p:sp>
        <p:nvSpPr>
          <p:cNvPr id="253955" name="Text Box 3"/>
          <p:cNvSpPr txBox="1">
            <a:spLocks noChangeArrowheads="1"/>
          </p:cNvSpPr>
          <p:nvPr/>
        </p:nvSpPr>
        <p:spPr bwMode="auto">
          <a:xfrm>
            <a:off x="130175" y="1422400"/>
            <a:ext cx="2147888" cy="1557338"/>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a:solidFill>
                  <a:srgbClr val="000000"/>
                </a:solidFill>
              </a:rPr>
              <a:t>LW r1, 0(r2)</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a:solidFill>
                  <a:srgbClr val="000000"/>
                </a:solidFill>
              </a:rPr>
              <a:t>LW r5, 12(r1)</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a:solidFill>
                  <a:srgbClr val="000000"/>
                </a:solidFill>
              </a:rPr>
              <a:t>ADDI r5, r5, #12</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a:solidFill>
                  <a:srgbClr val="000000"/>
                </a:solidFill>
              </a:rPr>
              <a:t>SW 12(r1), r5</a:t>
            </a:r>
          </a:p>
        </p:txBody>
      </p:sp>
      <p:grpSp>
        <p:nvGrpSpPr>
          <p:cNvPr id="253956" name="Group 4"/>
          <p:cNvGrpSpPr>
            <a:grpSpLocks/>
          </p:cNvGrpSpPr>
          <p:nvPr/>
        </p:nvGrpSpPr>
        <p:grpSpPr bwMode="auto">
          <a:xfrm>
            <a:off x="2173288" y="1052513"/>
            <a:ext cx="6967537" cy="2132012"/>
            <a:chOff x="1369" y="663"/>
            <a:chExt cx="4389" cy="1343"/>
          </a:xfrm>
        </p:grpSpPr>
        <p:sp>
          <p:nvSpPr>
            <p:cNvPr id="253963" name="Rectangle 5"/>
            <p:cNvSpPr>
              <a:spLocks noChangeArrowheads="1"/>
            </p:cNvSpPr>
            <p:nvPr/>
          </p:nvSpPr>
          <p:spPr bwMode="auto">
            <a:xfrm>
              <a:off x="1398" y="951"/>
              <a:ext cx="290" cy="239"/>
            </a:xfrm>
            <a:prstGeom prst="rect">
              <a:avLst/>
            </a:prstGeom>
            <a:solidFill>
              <a:srgbClr val="00FF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F</a:t>
              </a:r>
            </a:p>
          </p:txBody>
        </p:sp>
        <p:sp>
          <p:nvSpPr>
            <p:cNvPr id="253964" name="Rectangle 6"/>
            <p:cNvSpPr>
              <a:spLocks noChangeArrowheads="1"/>
            </p:cNvSpPr>
            <p:nvPr/>
          </p:nvSpPr>
          <p:spPr bwMode="auto">
            <a:xfrm>
              <a:off x="1689" y="951"/>
              <a:ext cx="289" cy="239"/>
            </a:xfrm>
            <a:prstGeom prst="rect">
              <a:avLst/>
            </a:prstGeom>
            <a:solidFill>
              <a:srgbClr val="00FF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D</a:t>
              </a:r>
            </a:p>
          </p:txBody>
        </p:sp>
        <p:sp>
          <p:nvSpPr>
            <p:cNvPr id="253965" name="Rectangle 7"/>
            <p:cNvSpPr>
              <a:spLocks noChangeArrowheads="1"/>
            </p:cNvSpPr>
            <p:nvPr/>
          </p:nvSpPr>
          <p:spPr bwMode="auto">
            <a:xfrm>
              <a:off x="1979" y="951"/>
              <a:ext cx="289" cy="239"/>
            </a:xfrm>
            <a:prstGeom prst="rect">
              <a:avLst/>
            </a:prstGeom>
            <a:solidFill>
              <a:srgbClr val="00FF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X</a:t>
              </a:r>
            </a:p>
          </p:txBody>
        </p:sp>
        <p:sp>
          <p:nvSpPr>
            <p:cNvPr id="253966" name="Rectangle 8"/>
            <p:cNvSpPr>
              <a:spLocks noChangeArrowheads="1"/>
            </p:cNvSpPr>
            <p:nvPr/>
          </p:nvSpPr>
          <p:spPr bwMode="auto">
            <a:xfrm>
              <a:off x="2270" y="951"/>
              <a:ext cx="290" cy="239"/>
            </a:xfrm>
            <a:prstGeom prst="rect">
              <a:avLst/>
            </a:prstGeom>
            <a:solidFill>
              <a:srgbClr val="00FF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M</a:t>
              </a:r>
            </a:p>
          </p:txBody>
        </p:sp>
        <p:sp>
          <p:nvSpPr>
            <p:cNvPr id="253967" name="Rectangle 9"/>
            <p:cNvSpPr>
              <a:spLocks noChangeArrowheads="1"/>
            </p:cNvSpPr>
            <p:nvPr/>
          </p:nvSpPr>
          <p:spPr bwMode="auto">
            <a:xfrm>
              <a:off x="2561" y="951"/>
              <a:ext cx="289" cy="239"/>
            </a:xfrm>
            <a:prstGeom prst="rect">
              <a:avLst/>
            </a:prstGeom>
            <a:solidFill>
              <a:srgbClr val="00FF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W</a:t>
              </a:r>
            </a:p>
          </p:txBody>
        </p:sp>
        <p:grpSp>
          <p:nvGrpSpPr>
            <p:cNvPr id="253968" name="Group 10"/>
            <p:cNvGrpSpPr>
              <a:grpSpLocks/>
            </p:cNvGrpSpPr>
            <p:nvPr/>
          </p:nvGrpSpPr>
          <p:grpSpPr bwMode="auto">
            <a:xfrm>
              <a:off x="1398" y="807"/>
              <a:ext cx="2615" cy="1199"/>
              <a:chOff x="1398" y="807"/>
              <a:chExt cx="2615" cy="1199"/>
            </a:xfrm>
          </p:grpSpPr>
          <p:sp>
            <p:nvSpPr>
              <p:cNvPr id="254022" name="Line 11"/>
              <p:cNvSpPr>
                <a:spLocks noChangeShapeType="1"/>
              </p:cNvSpPr>
              <p:nvPr/>
            </p:nvSpPr>
            <p:spPr bwMode="auto">
              <a:xfrm>
                <a:off x="1398" y="807"/>
                <a:ext cx="0" cy="1199"/>
              </a:xfrm>
              <a:prstGeom prst="line">
                <a:avLst/>
              </a:prstGeom>
              <a:noFill/>
              <a:ln w="25560" cap="sq">
                <a:solidFill>
                  <a:srgbClr val="000000"/>
                </a:solidFill>
                <a:prstDash val="sysDot"/>
                <a:miter lim="800000"/>
                <a:headEnd/>
                <a:tailEnd/>
              </a:ln>
            </p:spPr>
            <p:txBody>
              <a:bodyPr/>
              <a:lstStyle/>
              <a:p>
                <a:endParaRPr lang="zh-CN" altLang="en-US"/>
              </a:p>
            </p:txBody>
          </p:sp>
          <p:sp>
            <p:nvSpPr>
              <p:cNvPr id="254023" name="Line 12"/>
              <p:cNvSpPr>
                <a:spLocks noChangeShapeType="1"/>
              </p:cNvSpPr>
              <p:nvPr/>
            </p:nvSpPr>
            <p:spPr bwMode="auto">
              <a:xfrm>
                <a:off x="1689" y="807"/>
                <a:ext cx="0" cy="1199"/>
              </a:xfrm>
              <a:prstGeom prst="line">
                <a:avLst/>
              </a:prstGeom>
              <a:noFill/>
              <a:ln w="25560" cap="sq">
                <a:solidFill>
                  <a:srgbClr val="000000"/>
                </a:solidFill>
                <a:prstDash val="sysDot"/>
                <a:miter lim="800000"/>
                <a:headEnd/>
                <a:tailEnd/>
              </a:ln>
            </p:spPr>
            <p:txBody>
              <a:bodyPr/>
              <a:lstStyle/>
              <a:p>
                <a:endParaRPr lang="zh-CN" altLang="en-US"/>
              </a:p>
            </p:txBody>
          </p:sp>
          <p:sp>
            <p:nvSpPr>
              <p:cNvPr id="254024" name="Line 13"/>
              <p:cNvSpPr>
                <a:spLocks noChangeShapeType="1"/>
              </p:cNvSpPr>
              <p:nvPr/>
            </p:nvSpPr>
            <p:spPr bwMode="auto">
              <a:xfrm>
                <a:off x="1979" y="807"/>
                <a:ext cx="0" cy="1199"/>
              </a:xfrm>
              <a:prstGeom prst="line">
                <a:avLst/>
              </a:prstGeom>
              <a:noFill/>
              <a:ln w="25560" cap="sq">
                <a:solidFill>
                  <a:srgbClr val="000000"/>
                </a:solidFill>
                <a:prstDash val="sysDot"/>
                <a:miter lim="800000"/>
                <a:headEnd/>
                <a:tailEnd/>
              </a:ln>
            </p:spPr>
            <p:txBody>
              <a:bodyPr/>
              <a:lstStyle/>
              <a:p>
                <a:endParaRPr lang="zh-CN" altLang="en-US"/>
              </a:p>
            </p:txBody>
          </p:sp>
          <p:sp>
            <p:nvSpPr>
              <p:cNvPr id="254025" name="Line 14"/>
              <p:cNvSpPr>
                <a:spLocks noChangeShapeType="1"/>
              </p:cNvSpPr>
              <p:nvPr/>
            </p:nvSpPr>
            <p:spPr bwMode="auto">
              <a:xfrm>
                <a:off x="2270" y="807"/>
                <a:ext cx="0" cy="1199"/>
              </a:xfrm>
              <a:prstGeom prst="line">
                <a:avLst/>
              </a:prstGeom>
              <a:noFill/>
              <a:ln w="25560" cap="sq">
                <a:solidFill>
                  <a:srgbClr val="000000"/>
                </a:solidFill>
                <a:prstDash val="sysDot"/>
                <a:miter lim="800000"/>
                <a:headEnd/>
                <a:tailEnd/>
              </a:ln>
            </p:spPr>
            <p:txBody>
              <a:bodyPr/>
              <a:lstStyle/>
              <a:p>
                <a:endParaRPr lang="zh-CN" altLang="en-US"/>
              </a:p>
            </p:txBody>
          </p:sp>
          <p:sp>
            <p:nvSpPr>
              <p:cNvPr id="254026" name="Line 15"/>
              <p:cNvSpPr>
                <a:spLocks noChangeShapeType="1"/>
              </p:cNvSpPr>
              <p:nvPr/>
            </p:nvSpPr>
            <p:spPr bwMode="auto">
              <a:xfrm>
                <a:off x="2561" y="807"/>
                <a:ext cx="0" cy="1199"/>
              </a:xfrm>
              <a:prstGeom prst="line">
                <a:avLst/>
              </a:prstGeom>
              <a:noFill/>
              <a:ln w="25560" cap="sq">
                <a:solidFill>
                  <a:srgbClr val="000000"/>
                </a:solidFill>
                <a:prstDash val="sysDot"/>
                <a:miter lim="800000"/>
                <a:headEnd/>
                <a:tailEnd/>
              </a:ln>
            </p:spPr>
            <p:txBody>
              <a:bodyPr/>
              <a:lstStyle/>
              <a:p>
                <a:endParaRPr lang="zh-CN" altLang="en-US"/>
              </a:p>
            </p:txBody>
          </p:sp>
          <p:sp>
            <p:nvSpPr>
              <p:cNvPr id="254027" name="Line 16"/>
              <p:cNvSpPr>
                <a:spLocks noChangeShapeType="1"/>
              </p:cNvSpPr>
              <p:nvPr/>
            </p:nvSpPr>
            <p:spPr bwMode="auto">
              <a:xfrm>
                <a:off x="2852" y="807"/>
                <a:ext cx="0" cy="1199"/>
              </a:xfrm>
              <a:prstGeom prst="line">
                <a:avLst/>
              </a:prstGeom>
              <a:noFill/>
              <a:ln w="25560" cap="sq">
                <a:solidFill>
                  <a:srgbClr val="000000"/>
                </a:solidFill>
                <a:prstDash val="sysDot"/>
                <a:miter lim="800000"/>
                <a:headEnd/>
                <a:tailEnd/>
              </a:ln>
            </p:spPr>
            <p:txBody>
              <a:bodyPr/>
              <a:lstStyle/>
              <a:p>
                <a:endParaRPr lang="zh-CN" altLang="en-US"/>
              </a:p>
            </p:txBody>
          </p:sp>
          <p:sp>
            <p:nvSpPr>
              <p:cNvPr id="254028" name="Line 17"/>
              <p:cNvSpPr>
                <a:spLocks noChangeShapeType="1"/>
              </p:cNvSpPr>
              <p:nvPr/>
            </p:nvSpPr>
            <p:spPr bwMode="auto">
              <a:xfrm>
                <a:off x="3142" y="807"/>
                <a:ext cx="0" cy="1199"/>
              </a:xfrm>
              <a:prstGeom prst="line">
                <a:avLst/>
              </a:prstGeom>
              <a:noFill/>
              <a:ln w="25560" cap="sq">
                <a:solidFill>
                  <a:srgbClr val="000000"/>
                </a:solidFill>
                <a:prstDash val="sysDot"/>
                <a:miter lim="800000"/>
                <a:headEnd/>
                <a:tailEnd/>
              </a:ln>
            </p:spPr>
            <p:txBody>
              <a:bodyPr/>
              <a:lstStyle/>
              <a:p>
                <a:endParaRPr lang="zh-CN" altLang="en-US"/>
              </a:p>
            </p:txBody>
          </p:sp>
          <p:sp>
            <p:nvSpPr>
              <p:cNvPr id="254029" name="Line 18"/>
              <p:cNvSpPr>
                <a:spLocks noChangeShapeType="1"/>
              </p:cNvSpPr>
              <p:nvPr/>
            </p:nvSpPr>
            <p:spPr bwMode="auto">
              <a:xfrm>
                <a:off x="3433" y="807"/>
                <a:ext cx="0" cy="1199"/>
              </a:xfrm>
              <a:prstGeom prst="line">
                <a:avLst/>
              </a:prstGeom>
              <a:noFill/>
              <a:ln w="25560" cap="sq">
                <a:solidFill>
                  <a:srgbClr val="000000"/>
                </a:solidFill>
                <a:prstDash val="sysDot"/>
                <a:miter lim="800000"/>
                <a:headEnd/>
                <a:tailEnd/>
              </a:ln>
            </p:spPr>
            <p:txBody>
              <a:bodyPr/>
              <a:lstStyle/>
              <a:p>
                <a:endParaRPr lang="zh-CN" altLang="en-US"/>
              </a:p>
            </p:txBody>
          </p:sp>
          <p:sp>
            <p:nvSpPr>
              <p:cNvPr id="254030" name="Line 19"/>
              <p:cNvSpPr>
                <a:spLocks noChangeShapeType="1"/>
              </p:cNvSpPr>
              <p:nvPr/>
            </p:nvSpPr>
            <p:spPr bwMode="auto">
              <a:xfrm>
                <a:off x="3724" y="807"/>
                <a:ext cx="0" cy="1199"/>
              </a:xfrm>
              <a:prstGeom prst="line">
                <a:avLst/>
              </a:prstGeom>
              <a:noFill/>
              <a:ln w="25560" cap="sq">
                <a:solidFill>
                  <a:srgbClr val="000000"/>
                </a:solidFill>
                <a:prstDash val="sysDot"/>
                <a:miter lim="800000"/>
                <a:headEnd/>
                <a:tailEnd/>
              </a:ln>
            </p:spPr>
            <p:txBody>
              <a:bodyPr/>
              <a:lstStyle/>
              <a:p>
                <a:endParaRPr lang="zh-CN" altLang="en-US"/>
              </a:p>
            </p:txBody>
          </p:sp>
          <p:sp>
            <p:nvSpPr>
              <p:cNvPr id="254031" name="Line 20"/>
              <p:cNvSpPr>
                <a:spLocks noChangeShapeType="1"/>
              </p:cNvSpPr>
              <p:nvPr/>
            </p:nvSpPr>
            <p:spPr bwMode="auto">
              <a:xfrm>
                <a:off x="4014" y="807"/>
                <a:ext cx="0" cy="1199"/>
              </a:xfrm>
              <a:prstGeom prst="line">
                <a:avLst/>
              </a:prstGeom>
              <a:noFill/>
              <a:ln w="25560" cap="sq">
                <a:solidFill>
                  <a:srgbClr val="000000"/>
                </a:solidFill>
                <a:prstDash val="sysDot"/>
                <a:miter lim="800000"/>
                <a:headEnd/>
                <a:tailEnd/>
              </a:ln>
            </p:spPr>
            <p:txBody>
              <a:bodyPr/>
              <a:lstStyle/>
              <a:p>
                <a:endParaRPr lang="zh-CN" altLang="en-US"/>
              </a:p>
            </p:txBody>
          </p:sp>
        </p:grpSp>
        <p:sp>
          <p:nvSpPr>
            <p:cNvPr id="253969" name="Text Box 21"/>
            <p:cNvSpPr txBox="1">
              <a:spLocks noChangeArrowheads="1"/>
            </p:cNvSpPr>
            <p:nvPr/>
          </p:nvSpPr>
          <p:spPr bwMode="auto">
            <a:xfrm>
              <a:off x="1369" y="663"/>
              <a:ext cx="236" cy="231"/>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t0</a:t>
              </a:r>
            </a:p>
          </p:txBody>
        </p:sp>
        <p:sp>
          <p:nvSpPr>
            <p:cNvPr id="253970" name="Text Box 22"/>
            <p:cNvSpPr txBox="1">
              <a:spLocks noChangeArrowheads="1"/>
            </p:cNvSpPr>
            <p:nvPr/>
          </p:nvSpPr>
          <p:spPr bwMode="auto">
            <a:xfrm>
              <a:off x="1660" y="663"/>
              <a:ext cx="236" cy="231"/>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t1</a:t>
              </a:r>
            </a:p>
          </p:txBody>
        </p:sp>
        <p:sp>
          <p:nvSpPr>
            <p:cNvPr id="253971" name="Text Box 23"/>
            <p:cNvSpPr txBox="1">
              <a:spLocks noChangeArrowheads="1"/>
            </p:cNvSpPr>
            <p:nvPr/>
          </p:nvSpPr>
          <p:spPr bwMode="auto">
            <a:xfrm>
              <a:off x="1950" y="663"/>
              <a:ext cx="236" cy="231"/>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t2</a:t>
              </a:r>
            </a:p>
          </p:txBody>
        </p:sp>
        <p:sp>
          <p:nvSpPr>
            <p:cNvPr id="253972" name="Text Box 24"/>
            <p:cNvSpPr txBox="1">
              <a:spLocks noChangeArrowheads="1"/>
            </p:cNvSpPr>
            <p:nvPr/>
          </p:nvSpPr>
          <p:spPr bwMode="auto">
            <a:xfrm>
              <a:off x="2241" y="663"/>
              <a:ext cx="236" cy="231"/>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t3</a:t>
              </a:r>
            </a:p>
          </p:txBody>
        </p:sp>
        <p:sp>
          <p:nvSpPr>
            <p:cNvPr id="253973" name="Text Box 25"/>
            <p:cNvSpPr txBox="1">
              <a:spLocks noChangeArrowheads="1"/>
            </p:cNvSpPr>
            <p:nvPr/>
          </p:nvSpPr>
          <p:spPr bwMode="auto">
            <a:xfrm>
              <a:off x="2532" y="663"/>
              <a:ext cx="236" cy="231"/>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t4</a:t>
              </a:r>
            </a:p>
          </p:txBody>
        </p:sp>
        <p:sp>
          <p:nvSpPr>
            <p:cNvPr id="253974" name="Text Box 26"/>
            <p:cNvSpPr txBox="1">
              <a:spLocks noChangeArrowheads="1"/>
            </p:cNvSpPr>
            <p:nvPr/>
          </p:nvSpPr>
          <p:spPr bwMode="auto">
            <a:xfrm>
              <a:off x="2823" y="663"/>
              <a:ext cx="236" cy="231"/>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t5</a:t>
              </a:r>
            </a:p>
          </p:txBody>
        </p:sp>
        <p:sp>
          <p:nvSpPr>
            <p:cNvPr id="253975" name="Text Box 27"/>
            <p:cNvSpPr txBox="1">
              <a:spLocks noChangeArrowheads="1"/>
            </p:cNvSpPr>
            <p:nvPr/>
          </p:nvSpPr>
          <p:spPr bwMode="auto">
            <a:xfrm>
              <a:off x="3113" y="663"/>
              <a:ext cx="236" cy="231"/>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t6</a:t>
              </a:r>
            </a:p>
          </p:txBody>
        </p:sp>
        <p:sp>
          <p:nvSpPr>
            <p:cNvPr id="253976" name="Text Box 28"/>
            <p:cNvSpPr txBox="1">
              <a:spLocks noChangeArrowheads="1"/>
            </p:cNvSpPr>
            <p:nvPr/>
          </p:nvSpPr>
          <p:spPr bwMode="auto">
            <a:xfrm>
              <a:off x="3404" y="663"/>
              <a:ext cx="236" cy="231"/>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t7</a:t>
              </a:r>
            </a:p>
          </p:txBody>
        </p:sp>
        <p:sp>
          <p:nvSpPr>
            <p:cNvPr id="253977" name="Text Box 29"/>
            <p:cNvSpPr txBox="1">
              <a:spLocks noChangeArrowheads="1"/>
            </p:cNvSpPr>
            <p:nvPr/>
          </p:nvSpPr>
          <p:spPr bwMode="auto">
            <a:xfrm>
              <a:off x="3695" y="663"/>
              <a:ext cx="236" cy="231"/>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t8</a:t>
              </a:r>
            </a:p>
          </p:txBody>
        </p:sp>
        <p:sp>
          <p:nvSpPr>
            <p:cNvPr id="253978" name="Rectangle 30"/>
            <p:cNvSpPr>
              <a:spLocks noChangeArrowheads="1"/>
            </p:cNvSpPr>
            <p:nvPr/>
          </p:nvSpPr>
          <p:spPr bwMode="auto">
            <a:xfrm>
              <a:off x="1689" y="1191"/>
              <a:ext cx="289" cy="239"/>
            </a:xfrm>
            <a:prstGeom prst="rect">
              <a:avLst/>
            </a:prstGeom>
            <a:solidFill>
              <a:srgbClr val="00FF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F</a:t>
              </a:r>
            </a:p>
          </p:txBody>
        </p:sp>
        <p:sp>
          <p:nvSpPr>
            <p:cNvPr id="253979" name="Rectangle 31"/>
            <p:cNvSpPr>
              <a:spLocks noChangeArrowheads="1"/>
            </p:cNvSpPr>
            <p:nvPr/>
          </p:nvSpPr>
          <p:spPr bwMode="auto">
            <a:xfrm>
              <a:off x="2852" y="1191"/>
              <a:ext cx="289" cy="239"/>
            </a:xfrm>
            <a:prstGeom prst="rect">
              <a:avLst/>
            </a:prstGeom>
            <a:solidFill>
              <a:srgbClr val="00FF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D</a:t>
              </a:r>
            </a:p>
          </p:txBody>
        </p:sp>
        <p:sp>
          <p:nvSpPr>
            <p:cNvPr id="253980" name="Rectangle 32"/>
            <p:cNvSpPr>
              <a:spLocks noChangeArrowheads="1"/>
            </p:cNvSpPr>
            <p:nvPr/>
          </p:nvSpPr>
          <p:spPr bwMode="auto">
            <a:xfrm>
              <a:off x="3142" y="1191"/>
              <a:ext cx="290" cy="239"/>
            </a:xfrm>
            <a:prstGeom prst="rect">
              <a:avLst/>
            </a:prstGeom>
            <a:solidFill>
              <a:srgbClr val="00FF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X</a:t>
              </a:r>
            </a:p>
          </p:txBody>
        </p:sp>
        <p:sp>
          <p:nvSpPr>
            <p:cNvPr id="253981" name="Rectangle 33"/>
            <p:cNvSpPr>
              <a:spLocks noChangeArrowheads="1"/>
            </p:cNvSpPr>
            <p:nvPr/>
          </p:nvSpPr>
          <p:spPr bwMode="auto">
            <a:xfrm>
              <a:off x="3433" y="1191"/>
              <a:ext cx="289" cy="239"/>
            </a:xfrm>
            <a:prstGeom prst="rect">
              <a:avLst/>
            </a:prstGeom>
            <a:solidFill>
              <a:srgbClr val="00FF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M</a:t>
              </a:r>
            </a:p>
          </p:txBody>
        </p:sp>
        <p:sp>
          <p:nvSpPr>
            <p:cNvPr id="253982" name="Rectangle 34"/>
            <p:cNvSpPr>
              <a:spLocks noChangeArrowheads="1"/>
            </p:cNvSpPr>
            <p:nvPr/>
          </p:nvSpPr>
          <p:spPr bwMode="auto">
            <a:xfrm>
              <a:off x="3724" y="1191"/>
              <a:ext cx="289" cy="239"/>
            </a:xfrm>
            <a:prstGeom prst="rect">
              <a:avLst/>
            </a:prstGeom>
            <a:solidFill>
              <a:srgbClr val="00FF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W</a:t>
              </a:r>
            </a:p>
          </p:txBody>
        </p:sp>
        <p:sp>
          <p:nvSpPr>
            <p:cNvPr id="253983" name="Rectangle 35"/>
            <p:cNvSpPr>
              <a:spLocks noChangeArrowheads="1"/>
            </p:cNvSpPr>
            <p:nvPr/>
          </p:nvSpPr>
          <p:spPr bwMode="auto">
            <a:xfrm>
              <a:off x="1979" y="1191"/>
              <a:ext cx="289" cy="239"/>
            </a:xfrm>
            <a:prstGeom prst="rect">
              <a:avLst/>
            </a:prstGeom>
            <a:solidFill>
              <a:srgbClr val="954F72"/>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D</a:t>
              </a:r>
            </a:p>
          </p:txBody>
        </p:sp>
        <p:sp>
          <p:nvSpPr>
            <p:cNvPr id="253984" name="Rectangle 36"/>
            <p:cNvSpPr>
              <a:spLocks noChangeArrowheads="1"/>
            </p:cNvSpPr>
            <p:nvPr/>
          </p:nvSpPr>
          <p:spPr bwMode="auto">
            <a:xfrm>
              <a:off x="2270" y="1191"/>
              <a:ext cx="290" cy="239"/>
            </a:xfrm>
            <a:prstGeom prst="rect">
              <a:avLst/>
            </a:prstGeom>
            <a:solidFill>
              <a:srgbClr val="954F72"/>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D</a:t>
              </a:r>
            </a:p>
          </p:txBody>
        </p:sp>
        <p:sp>
          <p:nvSpPr>
            <p:cNvPr id="253985" name="Rectangle 37"/>
            <p:cNvSpPr>
              <a:spLocks noChangeArrowheads="1"/>
            </p:cNvSpPr>
            <p:nvPr/>
          </p:nvSpPr>
          <p:spPr bwMode="auto">
            <a:xfrm>
              <a:off x="2561" y="1191"/>
              <a:ext cx="289" cy="239"/>
            </a:xfrm>
            <a:prstGeom prst="rect">
              <a:avLst/>
            </a:prstGeom>
            <a:solidFill>
              <a:srgbClr val="954F72"/>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D</a:t>
              </a:r>
            </a:p>
          </p:txBody>
        </p:sp>
        <p:sp>
          <p:nvSpPr>
            <p:cNvPr id="253986" name="Rectangle 38"/>
            <p:cNvSpPr>
              <a:spLocks noChangeArrowheads="1"/>
            </p:cNvSpPr>
            <p:nvPr/>
          </p:nvSpPr>
          <p:spPr bwMode="auto">
            <a:xfrm>
              <a:off x="2852" y="1431"/>
              <a:ext cx="289" cy="239"/>
            </a:xfrm>
            <a:prstGeom prst="rect">
              <a:avLst/>
            </a:prstGeom>
            <a:solidFill>
              <a:srgbClr val="00FF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F</a:t>
              </a:r>
            </a:p>
          </p:txBody>
        </p:sp>
        <p:sp>
          <p:nvSpPr>
            <p:cNvPr id="253987" name="Rectangle 39"/>
            <p:cNvSpPr>
              <a:spLocks noChangeArrowheads="1"/>
            </p:cNvSpPr>
            <p:nvPr/>
          </p:nvSpPr>
          <p:spPr bwMode="auto">
            <a:xfrm>
              <a:off x="4015" y="1431"/>
              <a:ext cx="290" cy="239"/>
            </a:xfrm>
            <a:prstGeom prst="rect">
              <a:avLst/>
            </a:prstGeom>
            <a:solidFill>
              <a:srgbClr val="00FF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D</a:t>
              </a:r>
            </a:p>
          </p:txBody>
        </p:sp>
        <p:sp>
          <p:nvSpPr>
            <p:cNvPr id="253988" name="Rectangle 40"/>
            <p:cNvSpPr>
              <a:spLocks noChangeArrowheads="1"/>
            </p:cNvSpPr>
            <p:nvPr/>
          </p:nvSpPr>
          <p:spPr bwMode="auto">
            <a:xfrm>
              <a:off x="4305" y="1431"/>
              <a:ext cx="289" cy="239"/>
            </a:xfrm>
            <a:prstGeom prst="rect">
              <a:avLst/>
            </a:prstGeom>
            <a:solidFill>
              <a:srgbClr val="00FF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X</a:t>
              </a:r>
            </a:p>
          </p:txBody>
        </p:sp>
        <p:sp>
          <p:nvSpPr>
            <p:cNvPr id="253989" name="Rectangle 41"/>
            <p:cNvSpPr>
              <a:spLocks noChangeArrowheads="1"/>
            </p:cNvSpPr>
            <p:nvPr/>
          </p:nvSpPr>
          <p:spPr bwMode="auto">
            <a:xfrm>
              <a:off x="4596" y="1431"/>
              <a:ext cx="289" cy="239"/>
            </a:xfrm>
            <a:prstGeom prst="rect">
              <a:avLst/>
            </a:prstGeom>
            <a:solidFill>
              <a:srgbClr val="00FF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M</a:t>
              </a:r>
            </a:p>
          </p:txBody>
        </p:sp>
        <p:sp>
          <p:nvSpPr>
            <p:cNvPr id="253990" name="Rectangle 42"/>
            <p:cNvSpPr>
              <a:spLocks noChangeArrowheads="1"/>
            </p:cNvSpPr>
            <p:nvPr/>
          </p:nvSpPr>
          <p:spPr bwMode="auto">
            <a:xfrm>
              <a:off x="4887" y="1431"/>
              <a:ext cx="290" cy="239"/>
            </a:xfrm>
            <a:prstGeom prst="rect">
              <a:avLst/>
            </a:prstGeom>
            <a:solidFill>
              <a:srgbClr val="00FF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W</a:t>
              </a:r>
            </a:p>
          </p:txBody>
        </p:sp>
        <p:sp>
          <p:nvSpPr>
            <p:cNvPr id="253991" name="Rectangle 43"/>
            <p:cNvSpPr>
              <a:spLocks noChangeArrowheads="1"/>
            </p:cNvSpPr>
            <p:nvPr/>
          </p:nvSpPr>
          <p:spPr bwMode="auto">
            <a:xfrm>
              <a:off x="3142" y="1431"/>
              <a:ext cx="290" cy="239"/>
            </a:xfrm>
            <a:prstGeom prst="rect">
              <a:avLst/>
            </a:prstGeom>
            <a:solidFill>
              <a:srgbClr val="954F72"/>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D</a:t>
              </a:r>
            </a:p>
          </p:txBody>
        </p:sp>
        <p:sp>
          <p:nvSpPr>
            <p:cNvPr id="253992" name="Rectangle 44"/>
            <p:cNvSpPr>
              <a:spLocks noChangeArrowheads="1"/>
            </p:cNvSpPr>
            <p:nvPr/>
          </p:nvSpPr>
          <p:spPr bwMode="auto">
            <a:xfrm>
              <a:off x="3433" y="1431"/>
              <a:ext cx="289" cy="239"/>
            </a:xfrm>
            <a:prstGeom prst="rect">
              <a:avLst/>
            </a:prstGeom>
            <a:solidFill>
              <a:srgbClr val="954F72"/>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D</a:t>
              </a:r>
            </a:p>
          </p:txBody>
        </p:sp>
        <p:sp>
          <p:nvSpPr>
            <p:cNvPr id="253993" name="Rectangle 45"/>
            <p:cNvSpPr>
              <a:spLocks noChangeArrowheads="1"/>
            </p:cNvSpPr>
            <p:nvPr/>
          </p:nvSpPr>
          <p:spPr bwMode="auto">
            <a:xfrm>
              <a:off x="3724" y="1431"/>
              <a:ext cx="289" cy="239"/>
            </a:xfrm>
            <a:prstGeom prst="rect">
              <a:avLst/>
            </a:prstGeom>
            <a:solidFill>
              <a:srgbClr val="954F72"/>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D</a:t>
              </a:r>
            </a:p>
          </p:txBody>
        </p:sp>
        <p:sp>
          <p:nvSpPr>
            <p:cNvPr id="253994" name="Rectangle 46"/>
            <p:cNvSpPr>
              <a:spLocks noChangeArrowheads="1"/>
            </p:cNvSpPr>
            <p:nvPr/>
          </p:nvSpPr>
          <p:spPr bwMode="auto">
            <a:xfrm>
              <a:off x="1979" y="1431"/>
              <a:ext cx="289" cy="239"/>
            </a:xfrm>
            <a:prstGeom prst="rect">
              <a:avLst/>
            </a:prstGeom>
            <a:solidFill>
              <a:srgbClr val="954F72"/>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F</a:t>
              </a:r>
            </a:p>
          </p:txBody>
        </p:sp>
        <p:sp>
          <p:nvSpPr>
            <p:cNvPr id="253995" name="Rectangle 47"/>
            <p:cNvSpPr>
              <a:spLocks noChangeArrowheads="1"/>
            </p:cNvSpPr>
            <p:nvPr/>
          </p:nvSpPr>
          <p:spPr bwMode="auto">
            <a:xfrm>
              <a:off x="2270" y="1431"/>
              <a:ext cx="290" cy="239"/>
            </a:xfrm>
            <a:prstGeom prst="rect">
              <a:avLst/>
            </a:prstGeom>
            <a:solidFill>
              <a:srgbClr val="954F72"/>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F</a:t>
              </a:r>
            </a:p>
          </p:txBody>
        </p:sp>
        <p:sp>
          <p:nvSpPr>
            <p:cNvPr id="253996" name="Rectangle 48"/>
            <p:cNvSpPr>
              <a:spLocks noChangeArrowheads="1"/>
            </p:cNvSpPr>
            <p:nvPr/>
          </p:nvSpPr>
          <p:spPr bwMode="auto">
            <a:xfrm>
              <a:off x="2561" y="1431"/>
              <a:ext cx="289" cy="239"/>
            </a:xfrm>
            <a:prstGeom prst="rect">
              <a:avLst/>
            </a:prstGeom>
            <a:solidFill>
              <a:srgbClr val="954F72"/>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F</a:t>
              </a:r>
            </a:p>
          </p:txBody>
        </p:sp>
        <p:grpSp>
          <p:nvGrpSpPr>
            <p:cNvPr id="253997" name="Group 49"/>
            <p:cNvGrpSpPr>
              <a:grpSpLocks/>
            </p:cNvGrpSpPr>
            <p:nvPr/>
          </p:nvGrpSpPr>
          <p:grpSpPr bwMode="auto">
            <a:xfrm>
              <a:off x="3142" y="807"/>
              <a:ext cx="2615" cy="1199"/>
              <a:chOff x="3142" y="807"/>
              <a:chExt cx="2615" cy="1199"/>
            </a:xfrm>
          </p:grpSpPr>
          <p:sp>
            <p:nvSpPr>
              <p:cNvPr id="254012" name="Line 50"/>
              <p:cNvSpPr>
                <a:spLocks noChangeShapeType="1"/>
              </p:cNvSpPr>
              <p:nvPr/>
            </p:nvSpPr>
            <p:spPr bwMode="auto">
              <a:xfrm>
                <a:off x="3142" y="807"/>
                <a:ext cx="0" cy="1199"/>
              </a:xfrm>
              <a:prstGeom prst="line">
                <a:avLst/>
              </a:prstGeom>
              <a:noFill/>
              <a:ln w="25560" cap="sq">
                <a:solidFill>
                  <a:srgbClr val="000000"/>
                </a:solidFill>
                <a:prstDash val="sysDot"/>
                <a:miter lim="800000"/>
                <a:headEnd/>
                <a:tailEnd/>
              </a:ln>
            </p:spPr>
            <p:txBody>
              <a:bodyPr/>
              <a:lstStyle/>
              <a:p>
                <a:endParaRPr lang="zh-CN" altLang="en-US"/>
              </a:p>
            </p:txBody>
          </p:sp>
          <p:sp>
            <p:nvSpPr>
              <p:cNvPr id="254013" name="Line 51"/>
              <p:cNvSpPr>
                <a:spLocks noChangeShapeType="1"/>
              </p:cNvSpPr>
              <p:nvPr/>
            </p:nvSpPr>
            <p:spPr bwMode="auto">
              <a:xfrm>
                <a:off x="3433" y="807"/>
                <a:ext cx="0" cy="1199"/>
              </a:xfrm>
              <a:prstGeom prst="line">
                <a:avLst/>
              </a:prstGeom>
              <a:noFill/>
              <a:ln w="25560" cap="sq">
                <a:solidFill>
                  <a:srgbClr val="000000"/>
                </a:solidFill>
                <a:prstDash val="sysDot"/>
                <a:miter lim="800000"/>
                <a:headEnd/>
                <a:tailEnd/>
              </a:ln>
            </p:spPr>
            <p:txBody>
              <a:bodyPr/>
              <a:lstStyle/>
              <a:p>
                <a:endParaRPr lang="zh-CN" altLang="en-US"/>
              </a:p>
            </p:txBody>
          </p:sp>
          <p:sp>
            <p:nvSpPr>
              <p:cNvPr id="254014" name="Line 52"/>
              <p:cNvSpPr>
                <a:spLocks noChangeShapeType="1"/>
              </p:cNvSpPr>
              <p:nvPr/>
            </p:nvSpPr>
            <p:spPr bwMode="auto">
              <a:xfrm>
                <a:off x="3724" y="807"/>
                <a:ext cx="0" cy="1199"/>
              </a:xfrm>
              <a:prstGeom prst="line">
                <a:avLst/>
              </a:prstGeom>
              <a:noFill/>
              <a:ln w="25560" cap="sq">
                <a:solidFill>
                  <a:srgbClr val="000000"/>
                </a:solidFill>
                <a:prstDash val="sysDot"/>
                <a:miter lim="800000"/>
                <a:headEnd/>
                <a:tailEnd/>
              </a:ln>
            </p:spPr>
            <p:txBody>
              <a:bodyPr/>
              <a:lstStyle/>
              <a:p>
                <a:endParaRPr lang="zh-CN" altLang="en-US"/>
              </a:p>
            </p:txBody>
          </p:sp>
          <p:sp>
            <p:nvSpPr>
              <p:cNvPr id="254015" name="Line 53"/>
              <p:cNvSpPr>
                <a:spLocks noChangeShapeType="1"/>
              </p:cNvSpPr>
              <p:nvPr/>
            </p:nvSpPr>
            <p:spPr bwMode="auto">
              <a:xfrm>
                <a:off x="4014" y="807"/>
                <a:ext cx="0" cy="1199"/>
              </a:xfrm>
              <a:prstGeom prst="line">
                <a:avLst/>
              </a:prstGeom>
              <a:noFill/>
              <a:ln w="25560" cap="sq">
                <a:solidFill>
                  <a:srgbClr val="000000"/>
                </a:solidFill>
                <a:prstDash val="sysDot"/>
                <a:miter lim="800000"/>
                <a:headEnd/>
                <a:tailEnd/>
              </a:ln>
            </p:spPr>
            <p:txBody>
              <a:bodyPr/>
              <a:lstStyle/>
              <a:p>
                <a:endParaRPr lang="zh-CN" altLang="en-US"/>
              </a:p>
            </p:txBody>
          </p:sp>
          <p:sp>
            <p:nvSpPr>
              <p:cNvPr id="254016" name="Line 54"/>
              <p:cNvSpPr>
                <a:spLocks noChangeShapeType="1"/>
              </p:cNvSpPr>
              <p:nvPr/>
            </p:nvSpPr>
            <p:spPr bwMode="auto">
              <a:xfrm>
                <a:off x="4305" y="807"/>
                <a:ext cx="0" cy="1199"/>
              </a:xfrm>
              <a:prstGeom prst="line">
                <a:avLst/>
              </a:prstGeom>
              <a:noFill/>
              <a:ln w="25560" cap="sq">
                <a:solidFill>
                  <a:srgbClr val="000000"/>
                </a:solidFill>
                <a:prstDash val="sysDot"/>
                <a:miter lim="800000"/>
                <a:headEnd/>
                <a:tailEnd/>
              </a:ln>
            </p:spPr>
            <p:txBody>
              <a:bodyPr/>
              <a:lstStyle/>
              <a:p>
                <a:endParaRPr lang="zh-CN" altLang="en-US"/>
              </a:p>
            </p:txBody>
          </p:sp>
          <p:sp>
            <p:nvSpPr>
              <p:cNvPr id="254017" name="Line 55"/>
              <p:cNvSpPr>
                <a:spLocks noChangeShapeType="1"/>
              </p:cNvSpPr>
              <p:nvPr/>
            </p:nvSpPr>
            <p:spPr bwMode="auto">
              <a:xfrm>
                <a:off x="4596" y="807"/>
                <a:ext cx="0" cy="1199"/>
              </a:xfrm>
              <a:prstGeom prst="line">
                <a:avLst/>
              </a:prstGeom>
              <a:noFill/>
              <a:ln w="25560" cap="sq">
                <a:solidFill>
                  <a:srgbClr val="000000"/>
                </a:solidFill>
                <a:prstDash val="sysDot"/>
                <a:miter lim="800000"/>
                <a:headEnd/>
                <a:tailEnd/>
              </a:ln>
            </p:spPr>
            <p:txBody>
              <a:bodyPr/>
              <a:lstStyle/>
              <a:p>
                <a:endParaRPr lang="zh-CN" altLang="en-US"/>
              </a:p>
            </p:txBody>
          </p:sp>
          <p:sp>
            <p:nvSpPr>
              <p:cNvPr id="254018" name="Line 56"/>
              <p:cNvSpPr>
                <a:spLocks noChangeShapeType="1"/>
              </p:cNvSpPr>
              <p:nvPr/>
            </p:nvSpPr>
            <p:spPr bwMode="auto">
              <a:xfrm>
                <a:off x="4886" y="807"/>
                <a:ext cx="0" cy="1199"/>
              </a:xfrm>
              <a:prstGeom prst="line">
                <a:avLst/>
              </a:prstGeom>
              <a:noFill/>
              <a:ln w="25560" cap="sq">
                <a:solidFill>
                  <a:srgbClr val="000000"/>
                </a:solidFill>
                <a:prstDash val="sysDot"/>
                <a:miter lim="800000"/>
                <a:headEnd/>
                <a:tailEnd/>
              </a:ln>
            </p:spPr>
            <p:txBody>
              <a:bodyPr/>
              <a:lstStyle/>
              <a:p>
                <a:endParaRPr lang="zh-CN" altLang="en-US"/>
              </a:p>
            </p:txBody>
          </p:sp>
          <p:sp>
            <p:nvSpPr>
              <p:cNvPr id="254019" name="Line 57"/>
              <p:cNvSpPr>
                <a:spLocks noChangeShapeType="1"/>
              </p:cNvSpPr>
              <p:nvPr/>
            </p:nvSpPr>
            <p:spPr bwMode="auto">
              <a:xfrm>
                <a:off x="5177" y="807"/>
                <a:ext cx="0" cy="1199"/>
              </a:xfrm>
              <a:prstGeom prst="line">
                <a:avLst/>
              </a:prstGeom>
              <a:noFill/>
              <a:ln w="25560" cap="sq">
                <a:solidFill>
                  <a:srgbClr val="000000"/>
                </a:solidFill>
                <a:prstDash val="sysDot"/>
                <a:miter lim="800000"/>
                <a:headEnd/>
                <a:tailEnd/>
              </a:ln>
            </p:spPr>
            <p:txBody>
              <a:bodyPr/>
              <a:lstStyle/>
              <a:p>
                <a:endParaRPr lang="zh-CN" altLang="en-US"/>
              </a:p>
            </p:txBody>
          </p:sp>
          <p:sp>
            <p:nvSpPr>
              <p:cNvPr id="254020" name="Line 58"/>
              <p:cNvSpPr>
                <a:spLocks noChangeShapeType="1"/>
              </p:cNvSpPr>
              <p:nvPr/>
            </p:nvSpPr>
            <p:spPr bwMode="auto">
              <a:xfrm>
                <a:off x="5468" y="807"/>
                <a:ext cx="0" cy="1199"/>
              </a:xfrm>
              <a:prstGeom prst="line">
                <a:avLst/>
              </a:prstGeom>
              <a:noFill/>
              <a:ln w="25560" cap="sq">
                <a:solidFill>
                  <a:srgbClr val="000000"/>
                </a:solidFill>
                <a:prstDash val="sysDot"/>
                <a:miter lim="800000"/>
                <a:headEnd/>
                <a:tailEnd/>
              </a:ln>
            </p:spPr>
            <p:txBody>
              <a:bodyPr/>
              <a:lstStyle/>
              <a:p>
                <a:endParaRPr lang="zh-CN" altLang="en-US"/>
              </a:p>
            </p:txBody>
          </p:sp>
          <p:sp>
            <p:nvSpPr>
              <p:cNvPr id="254021" name="Line 59"/>
              <p:cNvSpPr>
                <a:spLocks noChangeShapeType="1"/>
              </p:cNvSpPr>
              <p:nvPr/>
            </p:nvSpPr>
            <p:spPr bwMode="auto">
              <a:xfrm>
                <a:off x="5759" y="807"/>
                <a:ext cx="0" cy="1199"/>
              </a:xfrm>
              <a:prstGeom prst="line">
                <a:avLst/>
              </a:prstGeom>
              <a:noFill/>
              <a:ln w="25560" cap="sq">
                <a:solidFill>
                  <a:srgbClr val="000000"/>
                </a:solidFill>
                <a:prstDash val="sysDot"/>
                <a:miter lim="800000"/>
                <a:headEnd/>
                <a:tailEnd/>
              </a:ln>
            </p:spPr>
            <p:txBody>
              <a:bodyPr/>
              <a:lstStyle/>
              <a:p>
                <a:endParaRPr lang="zh-CN" altLang="en-US"/>
              </a:p>
            </p:txBody>
          </p:sp>
        </p:grpSp>
        <p:sp>
          <p:nvSpPr>
            <p:cNvPr id="253998" name="Rectangle 60"/>
            <p:cNvSpPr>
              <a:spLocks noChangeArrowheads="1"/>
            </p:cNvSpPr>
            <p:nvPr/>
          </p:nvSpPr>
          <p:spPr bwMode="auto">
            <a:xfrm>
              <a:off x="4015" y="1671"/>
              <a:ext cx="290" cy="239"/>
            </a:xfrm>
            <a:prstGeom prst="rect">
              <a:avLst/>
            </a:prstGeom>
            <a:solidFill>
              <a:srgbClr val="00FF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F</a:t>
              </a:r>
            </a:p>
          </p:txBody>
        </p:sp>
        <p:sp>
          <p:nvSpPr>
            <p:cNvPr id="253999" name="Rectangle 61"/>
            <p:cNvSpPr>
              <a:spLocks noChangeArrowheads="1"/>
            </p:cNvSpPr>
            <p:nvPr/>
          </p:nvSpPr>
          <p:spPr bwMode="auto">
            <a:xfrm>
              <a:off x="5178" y="1671"/>
              <a:ext cx="289" cy="239"/>
            </a:xfrm>
            <a:prstGeom prst="rect">
              <a:avLst/>
            </a:prstGeom>
            <a:solidFill>
              <a:srgbClr val="00FF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D</a:t>
              </a:r>
            </a:p>
          </p:txBody>
        </p:sp>
        <p:sp>
          <p:nvSpPr>
            <p:cNvPr id="254000" name="Rectangle 62"/>
            <p:cNvSpPr>
              <a:spLocks noChangeArrowheads="1"/>
            </p:cNvSpPr>
            <p:nvPr/>
          </p:nvSpPr>
          <p:spPr bwMode="auto">
            <a:xfrm>
              <a:off x="4305" y="1671"/>
              <a:ext cx="289" cy="239"/>
            </a:xfrm>
            <a:prstGeom prst="rect">
              <a:avLst/>
            </a:prstGeom>
            <a:solidFill>
              <a:srgbClr val="954F72"/>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D</a:t>
              </a:r>
            </a:p>
          </p:txBody>
        </p:sp>
        <p:sp>
          <p:nvSpPr>
            <p:cNvPr id="254001" name="Rectangle 63"/>
            <p:cNvSpPr>
              <a:spLocks noChangeArrowheads="1"/>
            </p:cNvSpPr>
            <p:nvPr/>
          </p:nvSpPr>
          <p:spPr bwMode="auto">
            <a:xfrm>
              <a:off x="4596" y="1671"/>
              <a:ext cx="289" cy="239"/>
            </a:xfrm>
            <a:prstGeom prst="rect">
              <a:avLst/>
            </a:prstGeom>
            <a:solidFill>
              <a:srgbClr val="954F72"/>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D</a:t>
              </a:r>
            </a:p>
          </p:txBody>
        </p:sp>
        <p:sp>
          <p:nvSpPr>
            <p:cNvPr id="254002" name="Rectangle 64"/>
            <p:cNvSpPr>
              <a:spLocks noChangeArrowheads="1"/>
            </p:cNvSpPr>
            <p:nvPr/>
          </p:nvSpPr>
          <p:spPr bwMode="auto">
            <a:xfrm>
              <a:off x="4887" y="1671"/>
              <a:ext cx="290" cy="239"/>
            </a:xfrm>
            <a:prstGeom prst="rect">
              <a:avLst/>
            </a:prstGeom>
            <a:solidFill>
              <a:srgbClr val="954F72"/>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D</a:t>
              </a:r>
            </a:p>
          </p:txBody>
        </p:sp>
        <p:sp>
          <p:nvSpPr>
            <p:cNvPr id="254003" name="Rectangle 65"/>
            <p:cNvSpPr>
              <a:spLocks noChangeArrowheads="1"/>
            </p:cNvSpPr>
            <p:nvPr/>
          </p:nvSpPr>
          <p:spPr bwMode="auto">
            <a:xfrm>
              <a:off x="3142" y="1671"/>
              <a:ext cx="290" cy="239"/>
            </a:xfrm>
            <a:prstGeom prst="rect">
              <a:avLst/>
            </a:prstGeom>
            <a:solidFill>
              <a:srgbClr val="954F72"/>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F</a:t>
              </a:r>
            </a:p>
          </p:txBody>
        </p:sp>
        <p:sp>
          <p:nvSpPr>
            <p:cNvPr id="254004" name="Rectangle 66"/>
            <p:cNvSpPr>
              <a:spLocks noChangeArrowheads="1"/>
            </p:cNvSpPr>
            <p:nvPr/>
          </p:nvSpPr>
          <p:spPr bwMode="auto">
            <a:xfrm>
              <a:off x="3433" y="1671"/>
              <a:ext cx="289" cy="239"/>
            </a:xfrm>
            <a:prstGeom prst="rect">
              <a:avLst/>
            </a:prstGeom>
            <a:solidFill>
              <a:srgbClr val="954F72"/>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F</a:t>
              </a:r>
            </a:p>
          </p:txBody>
        </p:sp>
        <p:sp>
          <p:nvSpPr>
            <p:cNvPr id="254005" name="Rectangle 67"/>
            <p:cNvSpPr>
              <a:spLocks noChangeArrowheads="1"/>
            </p:cNvSpPr>
            <p:nvPr/>
          </p:nvSpPr>
          <p:spPr bwMode="auto">
            <a:xfrm>
              <a:off x="3724" y="1671"/>
              <a:ext cx="289" cy="239"/>
            </a:xfrm>
            <a:prstGeom prst="rect">
              <a:avLst/>
            </a:prstGeom>
            <a:solidFill>
              <a:srgbClr val="954F72"/>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F</a:t>
              </a:r>
            </a:p>
          </p:txBody>
        </p:sp>
        <p:sp>
          <p:nvSpPr>
            <p:cNvPr id="254006" name="Text Box 68"/>
            <p:cNvSpPr txBox="1">
              <a:spLocks noChangeArrowheads="1"/>
            </p:cNvSpPr>
            <p:nvPr/>
          </p:nvSpPr>
          <p:spPr bwMode="auto">
            <a:xfrm>
              <a:off x="4015" y="663"/>
              <a:ext cx="236" cy="231"/>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t9</a:t>
              </a:r>
            </a:p>
          </p:txBody>
        </p:sp>
        <p:sp>
          <p:nvSpPr>
            <p:cNvPr id="254007" name="Text Box 69"/>
            <p:cNvSpPr txBox="1">
              <a:spLocks noChangeArrowheads="1"/>
            </p:cNvSpPr>
            <p:nvPr/>
          </p:nvSpPr>
          <p:spPr bwMode="auto">
            <a:xfrm>
              <a:off x="4247" y="663"/>
              <a:ext cx="309" cy="231"/>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t10</a:t>
              </a:r>
            </a:p>
          </p:txBody>
        </p:sp>
        <p:sp>
          <p:nvSpPr>
            <p:cNvPr id="254008" name="Text Box 70"/>
            <p:cNvSpPr txBox="1">
              <a:spLocks noChangeArrowheads="1"/>
            </p:cNvSpPr>
            <p:nvPr/>
          </p:nvSpPr>
          <p:spPr bwMode="auto">
            <a:xfrm>
              <a:off x="4538" y="663"/>
              <a:ext cx="309" cy="231"/>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t11</a:t>
              </a:r>
            </a:p>
          </p:txBody>
        </p:sp>
        <p:sp>
          <p:nvSpPr>
            <p:cNvPr id="254009" name="Text Box 71"/>
            <p:cNvSpPr txBox="1">
              <a:spLocks noChangeArrowheads="1"/>
            </p:cNvSpPr>
            <p:nvPr/>
          </p:nvSpPr>
          <p:spPr bwMode="auto">
            <a:xfrm>
              <a:off x="4829" y="663"/>
              <a:ext cx="309" cy="231"/>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t12</a:t>
              </a:r>
            </a:p>
          </p:txBody>
        </p:sp>
        <p:sp>
          <p:nvSpPr>
            <p:cNvPr id="254010" name="Text Box 72"/>
            <p:cNvSpPr txBox="1">
              <a:spLocks noChangeArrowheads="1"/>
            </p:cNvSpPr>
            <p:nvPr/>
          </p:nvSpPr>
          <p:spPr bwMode="auto">
            <a:xfrm>
              <a:off x="5119" y="663"/>
              <a:ext cx="309" cy="231"/>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t13</a:t>
              </a:r>
            </a:p>
          </p:txBody>
        </p:sp>
        <p:sp>
          <p:nvSpPr>
            <p:cNvPr id="254011" name="Text Box 73"/>
            <p:cNvSpPr txBox="1">
              <a:spLocks noChangeArrowheads="1"/>
            </p:cNvSpPr>
            <p:nvPr/>
          </p:nvSpPr>
          <p:spPr bwMode="auto">
            <a:xfrm>
              <a:off x="5410" y="663"/>
              <a:ext cx="309" cy="231"/>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t14</a:t>
              </a:r>
            </a:p>
          </p:txBody>
        </p:sp>
      </p:grpSp>
      <p:sp>
        <p:nvSpPr>
          <p:cNvPr id="222282" name="Rectangle 74"/>
          <p:cNvSpPr>
            <a:spLocks noChangeArrowheads="1"/>
          </p:cNvSpPr>
          <p:nvPr/>
        </p:nvSpPr>
        <p:spPr bwMode="auto">
          <a:xfrm>
            <a:off x="257175" y="4105275"/>
            <a:ext cx="8885238" cy="2085975"/>
          </a:xfrm>
          <a:prstGeom prst="rect">
            <a:avLst/>
          </a:prstGeom>
          <a:noFill/>
          <a:ln>
            <a:noFill/>
          </a:ln>
          <a:effectLst/>
          <a:extLst/>
        </p:spPr>
        <p:txBody>
          <a:bodyPr lIns="90000" tIns="46800" rIns="90000" bIns="46800"/>
          <a:lstStyle>
            <a:lvl1pPr marL="285750" indent="-284163">
              <a:lnSpc>
                <a:spcPct val="90000"/>
              </a:lnSpc>
              <a:spcBef>
                <a:spcPts val="1000"/>
              </a:spcBef>
              <a:buClr>
                <a:srgbClr val="000000"/>
              </a:buClr>
              <a:buSzPct val="100000"/>
              <a:buFont typeface="Times New Roman" panose="02020603050405020304" pitchFamily="18" charset="0"/>
              <a:tabLst>
                <a:tab pos="285750" algn="l"/>
                <a:tab pos="1200150" algn="l"/>
                <a:tab pos="2114550" algn="l"/>
                <a:tab pos="3028950" algn="l"/>
                <a:tab pos="3943350" algn="l"/>
                <a:tab pos="4857750" algn="l"/>
                <a:tab pos="5772150" algn="l"/>
                <a:tab pos="6686550" algn="l"/>
                <a:tab pos="7600950" algn="l"/>
                <a:tab pos="8515350" algn="l"/>
                <a:tab pos="9429750" algn="l"/>
                <a:tab pos="10344150" algn="l"/>
              </a:tabLst>
              <a:defRPr sz="2800">
                <a:solidFill>
                  <a:srgbClr val="000000"/>
                </a:solidFill>
                <a:latin typeface="Calibri" panose="020F0502020204030204" pitchFamily="34" charset="0"/>
                <a:ea typeface="宋体" panose="02010600030101010101" pitchFamily="2" charset="-122"/>
              </a:defRPr>
            </a:lvl1pPr>
            <a:lvl2pPr marL="685800" indent="-228600">
              <a:lnSpc>
                <a:spcPct val="90000"/>
              </a:lnSpc>
              <a:spcBef>
                <a:spcPts val="500"/>
              </a:spcBef>
              <a:buClr>
                <a:srgbClr val="000000"/>
              </a:buClr>
              <a:buSzPct val="100000"/>
              <a:buFont typeface="Times New Roman" panose="02020603050405020304" pitchFamily="18" charset="0"/>
              <a:tabLst>
                <a:tab pos="285750" algn="l"/>
                <a:tab pos="1200150" algn="l"/>
                <a:tab pos="2114550" algn="l"/>
                <a:tab pos="3028950" algn="l"/>
                <a:tab pos="3943350" algn="l"/>
                <a:tab pos="4857750" algn="l"/>
                <a:tab pos="5772150" algn="l"/>
                <a:tab pos="6686550" algn="l"/>
                <a:tab pos="7600950" algn="l"/>
                <a:tab pos="8515350" algn="l"/>
                <a:tab pos="9429750" algn="l"/>
                <a:tab pos="10344150" algn="l"/>
              </a:tabLst>
              <a:defRPr sz="2400">
                <a:solidFill>
                  <a:srgbClr val="000000"/>
                </a:solidFill>
                <a:latin typeface="Calibri" panose="020F0502020204030204" pitchFamily="34" charset="0"/>
                <a:ea typeface="宋体" panose="02010600030101010101" pitchFamily="2" charset="-122"/>
              </a:defRPr>
            </a:lvl2pPr>
            <a:lvl3pPr>
              <a:lnSpc>
                <a:spcPct val="90000"/>
              </a:lnSpc>
              <a:spcBef>
                <a:spcPts val="500"/>
              </a:spcBef>
              <a:buClr>
                <a:srgbClr val="000000"/>
              </a:buClr>
              <a:buSzPct val="100000"/>
              <a:buFont typeface="Times New Roman" panose="02020603050405020304" pitchFamily="18" charset="0"/>
              <a:tabLst>
                <a:tab pos="285750" algn="l"/>
                <a:tab pos="1200150" algn="l"/>
                <a:tab pos="2114550" algn="l"/>
                <a:tab pos="3028950" algn="l"/>
                <a:tab pos="3943350" algn="l"/>
                <a:tab pos="4857750" algn="l"/>
                <a:tab pos="5772150" algn="l"/>
                <a:tab pos="6686550" algn="l"/>
                <a:tab pos="7600950" algn="l"/>
                <a:tab pos="8515350" algn="l"/>
                <a:tab pos="9429750" algn="l"/>
                <a:tab pos="10344150" algn="l"/>
              </a:tabLst>
              <a:defRPr sz="2000">
                <a:solidFill>
                  <a:srgbClr val="000000"/>
                </a:solidFill>
                <a:latin typeface="Calibri" panose="020F0502020204030204" pitchFamily="34" charset="0"/>
                <a:ea typeface="宋体" panose="02010600030101010101" pitchFamily="2" charset="-122"/>
              </a:defRPr>
            </a:lvl3pPr>
            <a:lvl4pPr>
              <a:lnSpc>
                <a:spcPct val="90000"/>
              </a:lnSpc>
              <a:spcBef>
                <a:spcPts val="500"/>
              </a:spcBef>
              <a:buClr>
                <a:srgbClr val="000000"/>
              </a:buClr>
              <a:buSzPct val="100000"/>
              <a:buFont typeface="Times New Roman" panose="02020603050405020304" pitchFamily="18" charset="0"/>
              <a:tabLst>
                <a:tab pos="285750" algn="l"/>
                <a:tab pos="1200150" algn="l"/>
                <a:tab pos="2114550" algn="l"/>
                <a:tab pos="3028950" algn="l"/>
                <a:tab pos="3943350" algn="l"/>
                <a:tab pos="4857750" algn="l"/>
                <a:tab pos="5772150" algn="l"/>
                <a:tab pos="6686550" algn="l"/>
                <a:tab pos="7600950" algn="l"/>
                <a:tab pos="8515350" algn="l"/>
                <a:tab pos="9429750" algn="l"/>
                <a:tab pos="10344150" algn="l"/>
              </a:tabLst>
              <a:defRPr>
                <a:solidFill>
                  <a:srgbClr val="000000"/>
                </a:solidFill>
                <a:latin typeface="Calibri" panose="020F0502020204030204" pitchFamily="34" charset="0"/>
                <a:ea typeface="宋体" panose="02010600030101010101" pitchFamily="2" charset="-122"/>
              </a:defRPr>
            </a:lvl4pPr>
            <a:lvl5pPr>
              <a:lnSpc>
                <a:spcPct val="90000"/>
              </a:lnSpc>
              <a:spcBef>
                <a:spcPts val="500"/>
              </a:spcBef>
              <a:buClr>
                <a:srgbClr val="000000"/>
              </a:buClr>
              <a:buSzPct val="100000"/>
              <a:buFont typeface="Times New Roman" panose="02020603050405020304" pitchFamily="18" charset="0"/>
              <a:tabLst>
                <a:tab pos="285750" algn="l"/>
                <a:tab pos="1200150" algn="l"/>
                <a:tab pos="2114550" algn="l"/>
                <a:tab pos="3028950" algn="l"/>
                <a:tab pos="3943350" algn="l"/>
                <a:tab pos="4857750" algn="l"/>
                <a:tab pos="5772150" algn="l"/>
                <a:tab pos="6686550" algn="l"/>
                <a:tab pos="7600950" algn="l"/>
                <a:tab pos="8515350" algn="l"/>
                <a:tab pos="9429750" algn="l"/>
                <a:tab pos="10344150" algn="l"/>
              </a:tabLst>
              <a:defRPr>
                <a:solidFill>
                  <a:srgbClr val="000000"/>
                </a:solidFill>
                <a:latin typeface="Calibri" panose="020F0502020204030204" pitchFamily="34" charset="0"/>
                <a:ea typeface="宋体" panose="02010600030101010101" pitchFamily="2" charset="-122"/>
              </a:defRPr>
            </a:lvl5pPr>
            <a:lvl6pPr marL="2514600" indent="-228600" defTabSz="449263" eaLnBrk="0" fontAlgn="base" hangingPunct="0">
              <a:lnSpc>
                <a:spcPct val="90000"/>
              </a:lnSpc>
              <a:spcBef>
                <a:spcPts val="500"/>
              </a:spcBef>
              <a:spcAft>
                <a:spcPct val="0"/>
              </a:spcAft>
              <a:buClr>
                <a:srgbClr val="000000"/>
              </a:buClr>
              <a:buSzPct val="100000"/>
              <a:buFont typeface="Times New Roman" panose="02020603050405020304" pitchFamily="18" charset="0"/>
              <a:tabLst>
                <a:tab pos="285750" algn="l"/>
                <a:tab pos="1200150" algn="l"/>
                <a:tab pos="2114550" algn="l"/>
                <a:tab pos="3028950" algn="l"/>
                <a:tab pos="3943350" algn="l"/>
                <a:tab pos="4857750" algn="l"/>
                <a:tab pos="5772150" algn="l"/>
                <a:tab pos="6686550" algn="l"/>
                <a:tab pos="7600950" algn="l"/>
                <a:tab pos="8515350" algn="l"/>
                <a:tab pos="9429750" algn="l"/>
                <a:tab pos="10344150" algn="l"/>
              </a:tabLst>
              <a:defRPr>
                <a:solidFill>
                  <a:srgbClr val="000000"/>
                </a:solidFill>
                <a:latin typeface="Calibri" panose="020F0502020204030204" pitchFamily="34" charset="0"/>
                <a:ea typeface="宋体" panose="02010600030101010101" pitchFamily="2" charset="-122"/>
              </a:defRPr>
            </a:lvl6pPr>
            <a:lvl7pPr marL="2971800" indent="-228600" defTabSz="449263" eaLnBrk="0" fontAlgn="base" hangingPunct="0">
              <a:lnSpc>
                <a:spcPct val="90000"/>
              </a:lnSpc>
              <a:spcBef>
                <a:spcPts val="500"/>
              </a:spcBef>
              <a:spcAft>
                <a:spcPct val="0"/>
              </a:spcAft>
              <a:buClr>
                <a:srgbClr val="000000"/>
              </a:buClr>
              <a:buSzPct val="100000"/>
              <a:buFont typeface="Times New Roman" panose="02020603050405020304" pitchFamily="18" charset="0"/>
              <a:tabLst>
                <a:tab pos="285750" algn="l"/>
                <a:tab pos="1200150" algn="l"/>
                <a:tab pos="2114550" algn="l"/>
                <a:tab pos="3028950" algn="l"/>
                <a:tab pos="3943350" algn="l"/>
                <a:tab pos="4857750" algn="l"/>
                <a:tab pos="5772150" algn="l"/>
                <a:tab pos="6686550" algn="l"/>
                <a:tab pos="7600950" algn="l"/>
                <a:tab pos="8515350" algn="l"/>
                <a:tab pos="9429750" algn="l"/>
                <a:tab pos="10344150" algn="l"/>
              </a:tabLst>
              <a:defRPr>
                <a:solidFill>
                  <a:srgbClr val="000000"/>
                </a:solidFill>
                <a:latin typeface="Calibri" panose="020F0502020204030204" pitchFamily="34" charset="0"/>
                <a:ea typeface="宋体" panose="02010600030101010101" pitchFamily="2" charset="-122"/>
              </a:defRPr>
            </a:lvl7pPr>
            <a:lvl8pPr marL="3429000" indent="-228600" defTabSz="449263" eaLnBrk="0" fontAlgn="base" hangingPunct="0">
              <a:lnSpc>
                <a:spcPct val="90000"/>
              </a:lnSpc>
              <a:spcBef>
                <a:spcPts val="500"/>
              </a:spcBef>
              <a:spcAft>
                <a:spcPct val="0"/>
              </a:spcAft>
              <a:buClr>
                <a:srgbClr val="000000"/>
              </a:buClr>
              <a:buSzPct val="100000"/>
              <a:buFont typeface="Times New Roman" panose="02020603050405020304" pitchFamily="18" charset="0"/>
              <a:tabLst>
                <a:tab pos="285750" algn="l"/>
                <a:tab pos="1200150" algn="l"/>
                <a:tab pos="2114550" algn="l"/>
                <a:tab pos="3028950" algn="l"/>
                <a:tab pos="3943350" algn="l"/>
                <a:tab pos="4857750" algn="l"/>
                <a:tab pos="5772150" algn="l"/>
                <a:tab pos="6686550" algn="l"/>
                <a:tab pos="7600950" algn="l"/>
                <a:tab pos="8515350" algn="l"/>
                <a:tab pos="9429750" algn="l"/>
                <a:tab pos="10344150" algn="l"/>
              </a:tabLst>
              <a:defRPr>
                <a:solidFill>
                  <a:srgbClr val="000000"/>
                </a:solidFill>
                <a:latin typeface="Calibri" panose="020F0502020204030204" pitchFamily="34" charset="0"/>
                <a:ea typeface="宋体" panose="02010600030101010101" pitchFamily="2" charset="-122"/>
              </a:defRPr>
            </a:lvl8pPr>
            <a:lvl9pPr marL="3886200" indent="-228600" defTabSz="449263" eaLnBrk="0" fontAlgn="base" hangingPunct="0">
              <a:lnSpc>
                <a:spcPct val="90000"/>
              </a:lnSpc>
              <a:spcBef>
                <a:spcPts val="500"/>
              </a:spcBef>
              <a:spcAft>
                <a:spcPct val="0"/>
              </a:spcAft>
              <a:buClr>
                <a:srgbClr val="000000"/>
              </a:buClr>
              <a:buSzPct val="100000"/>
              <a:buFont typeface="Times New Roman" panose="02020603050405020304" pitchFamily="18" charset="0"/>
              <a:tabLst>
                <a:tab pos="285750" algn="l"/>
                <a:tab pos="1200150" algn="l"/>
                <a:tab pos="2114550" algn="l"/>
                <a:tab pos="3028950" algn="l"/>
                <a:tab pos="3943350" algn="l"/>
                <a:tab pos="4857750" algn="l"/>
                <a:tab pos="5772150" algn="l"/>
                <a:tab pos="6686550" algn="l"/>
                <a:tab pos="7600950" algn="l"/>
                <a:tab pos="8515350" algn="l"/>
                <a:tab pos="9429750" algn="l"/>
                <a:tab pos="10344150" algn="l"/>
              </a:tabLst>
              <a:defRPr>
                <a:solidFill>
                  <a:srgbClr val="000000"/>
                </a:solidFill>
                <a:latin typeface="Calibri" panose="020F0502020204030204" pitchFamily="34" charset="0"/>
                <a:ea typeface="宋体" panose="02010600030101010101" pitchFamily="2" charset="-122"/>
              </a:defRPr>
            </a:lvl9pPr>
          </a:lstStyle>
          <a:p>
            <a:pPr eaLnBrk="1" hangingPunct="1">
              <a:spcBef>
                <a:spcPts val="1200"/>
              </a:spcBef>
              <a:buClrTx/>
              <a:buFontTx/>
              <a:buNone/>
              <a:defRPr/>
            </a:pPr>
            <a:endParaRPr lang="en-US" altLang="zh-CN" sz="3200" dirty="0" smtClean="0">
              <a:solidFill>
                <a:srgbClr val="0563C1"/>
              </a:solidFill>
              <a:latin typeface="+mn-ea"/>
              <a:ea typeface="+mn-ea"/>
            </a:endParaRPr>
          </a:p>
        </p:txBody>
      </p:sp>
      <p:sp>
        <p:nvSpPr>
          <p:cNvPr id="253958" name="Text Box 75"/>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AC5745ED-D57E-4D53-AE34-06106553E6CD}"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53959" name="Text Box 76"/>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53960" name="Text Box 77"/>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6AB1CE9-081A-4397-83B4-7BEEBC14F171}"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249</a:t>
            </a:fld>
            <a:endParaRPr lang="zh-CN" altLang="zh-CN" sz="1200">
              <a:solidFill>
                <a:srgbClr val="898989"/>
              </a:solidFill>
            </a:endParaRPr>
          </a:p>
        </p:txBody>
      </p:sp>
      <p:sp>
        <p:nvSpPr>
          <p:cNvPr id="253961" name="标题 1"/>
          <p:cNvSpPr>
            <a:spLocks noGrp="1"/>
          </p:cNvSpPr>
          <p:nvPr>
            <p:ph type="title"/>
          </p:nvPr>
        </p:nvSpPr>
        <p:spPr/>
        <p:txBody>
          <a:bodyPr>
            <a:normAutofit/>
          </a:bodyPr>
          <a:lstStyle/>
          <a:p>
            <a:r>
              <a:rPr lang="en-US" altLang="zh-CN" smtClean="0"/>
              <a:t>Pipeline Hazards</a:t>
            </a:r>
            <a:endParaRPr lang="zh-CN" altLang="en-US" smtClean="0"/>
          </a:p>
        </p:txBody>
      </p:sp>
      <p:sp>
        <p:nvSpPr>
          <p:cNvPr id="253962" name="内容占位符 2"/>
          <p:cNvSpPr>
            <a:spLocks noGrp="1"/>
          </p:cNvSpPr>
          <p:nvPr>
            <p:ph idx="4294967295"/>
          </p:nvPr>
        </p:nvSpPr>
        <p:spPr>
          <a:xfrm>
            <a:off x="201613" y="4401526"/>
            <a:ext cx="8280400" cy="1811337"/>
          </a:xfrm>
        </p:spPr>
        <p:txBody>
          <a:bodyPr/>
          <a:lstStyle/>
          <a:p>
            <a:r>
              <a:rPr lang="zh-CN" altLang="zh-CN" dirty="0" smtClean="0"/>
              <a:t>如何处理相关</a:t>
            </a:r>
            <a:r>
              <a:rPr lang="en-US" altLang="zh-CN" dirty="0" smtClean="0"/>
              <a:t>?</a:t>
            </a:r>
          </a:p>
          <a:p>
            <a:pPr lvl="1"/>
            <a:r>
              <a:rPr lang="zh-CN" altLang="zh-CN" dirty="0" smtClean="0"/>
              <a:t>使用</a:t>
            </a:r>
            <a:r>
              <a:rPr lang="en-US" altLang="zh-CN" dirty="0" smtClean="0"/>
              <a:t>interlock</a:t>
            </a:r>
            <a:r>
              <a:rPr lang="zh-CN" altLang="zh-CN" dirty="0" smtClean="0"/>
              <a:t>机制</a:t>
            </a:r>
            <a:r>
              <a:rPr lang="en-US" altLang="zh-CN" dirty="0" smtClean="0"/>
              <a:t>(slow)</a:t>
            </a:r>
          </a:p>
          <a:p>
            <a:pPr lvl="1"/>
            <a:r>
              <a:rPr lang="zh-CN" altLang="zh-CN" dirty="0" smtClean="0"/>
              <a:t>或定向</a:t>
            </a:r>
            <a:r>
              <a:rPr lang="zh-CN" altLang="en-US" dirty="0" smtClean="0"/>
              <a:t>路径</a:t>
            </a:r>
          </a:p>
        </p:txBody>
      </p:sp>
    </p:spTree>
    <p:extLst>
      <p:ext uri="{BB962C8B-B14F-4D97-AF65-F5344CB8AC3E}">
        <p14:creationId xmlns:p14="http://schemas.microsoft.com/office/powerpoint/2010/main" val="467751595"/>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nodePh="1">
                                  <p:stCondLst>
                                    <p:cond delay="0"/>
                                  </p:stCondLst>
                                  <p:endCondLst>
                                    <p:cond evt="begin" delay="0">
                                      <p:tn val="5"/>
                                    </p:cond>
                                  </p:endCondLst>
                                  <p:childTnLst>
                                    <p:set>
                                      <p:cBhvr additive="repl">
                                        <p:cTn id="6" dur="1" fill="hold">
                                          <p:stCondLst>
                                            <p:cond delay="499"/>
                                          </p:stCondLst>
                                        </p:cTn>
                                        <p:tgtEl>
                                          <p:spTgt spid="22228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Text Box 2"/>
          <p:cNvSpPr txBox="1">
            <a:spLocks noChangeArrowheads="1"/>
          </p:cNvSpPr>
          <p:nvPr/>
        </p:nvSpPr>
        <p:spPr bwMode="auto">
          <a:xfrm>
            <a:off x="754063" y="1309688"/>
            <a:ext cx="5057775" cy="5229225"/>
          </a:xfrm>
          <a:prstGeom prst="rect">
            <a:avLst/>
          </a:prstGeom>
          <a:noFill/>
          <a:ln w="9525">
            <a:noFill/>
            <a:round/>
            <a:headEnd/>
            <a:tailEnd/>
          </a:ln>
        </p:spPr>
        <p:txBody>
          <a:bodyPr/>
          <a:lstStyle/>
          <a:p>
            <a:pPr eaLnBrk="1" hangingPunct="1">
              <a:lnSpc>
                <a:spcPct val="90000"/>
              </a:lnSpc>
              <a:spcBef>
                <a:spcPts val="10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400" b="1" dirty="0">
                <a:solidFill>
                  <a:srgbClr val="000000"/>
                </a:solidFill>
              </a:rPr>
              <a:t> 1 Loop:     LD           F0,0(R1)</a:t>
            </a:r>
          </a:p>
          <a:p>
            <a:pPr eaLnBrk="1" hangingPunct="1">
              <a:lnSpc>
                <a:spcPct val="90000"/>
              </a:lnSpc>
              <a:spcBef>
                <a:spcPts val="10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400" b="1" dirty="0">
                <a:solidFill>
                  <a:srgbClr val="000000"/>
                </a:solidFill>
              </a:rPr>
              <a:t> 2	        ADDD     F4,F0,F2</a:t>
            </a:r>
          </a:p>
          <a:p>
            <a:pPr eaLnBrk="1" hangingPunct="1">
              <a:lnSpc>
                <a:spcPct val="90000"/>
              </a:lnSpc>
              <a:spcBef>
                <a:spcPts val="10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400" b="1" dirty="0">
                <a:solidFill>
                  <a:srgbClr val="000000"/>
                </a:solidFill>
              </a:rPr>
              <a:t> 3                SD           0(R1),F4 	</a:t>
            </a:r>
          </a:p>
          <a:p>
            <a:pPr eaLnBrk="1" hangingPunct="1">
              <a:lnSpc>
                <a:spcPct val="90000"/>
              </a:lnSpc>
              <a:spcBef>
                <a:spcPts val="105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400" b="1" dirty="0">
                <a:solidFill>
                  <a:srgbClr val="000000"/>
                </a:solidFill>
              </a:rPr>
              <a:t> 4                SUBI       R1,R1,8	</a:t>
            </a:r>
          </a:p>
          <a:p>
            <a:pPr eaLnBrk="1" hangingPunct="1">
              <a:lnSpc>
                <a:spcPct val="90000"/>
              </a:lnSpc>
              <a:spcBef>
                <a:spcPts val="105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400" b="1" dirty="0">
                <a:solidFill>
                  <a:srgbClr val="000000"/>
                </a:solidFill>
              </a:rPr>
              <a:t> 5                </a:t>
            </a:r>
            <a:r>
              <a:rPr lang="en-US" altLang="zh-CN" sz="2400" b="1" dirty="0">
                <a:solidFill>
                  <a:srgbClr val="0070C0"/>
                </a:solidFill>
              </a:rPr>
              <a:t>BEQZ</a:t>
            </a:r>
            <a:r>
              <a:rPr lang="en-US" altLang="zh-CN" sz="2400" b="1" dirty="0">
                <a:solidFill>
                  <a:srgbClr val="000000"/>
                </a:solidFill>
              </a:rPr>
              <a:t>      R1,exit</a:t>
            </a:r>
          </a:p>
          <a:p>
            <a:pPr eaLnBrk="1" hangingPunct="1">
              <a:lnSpc>
                <a:spcPct val="90000"/>
              </a:lnSpc>
              <a:spcBef>
                <a:spcPts val="10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400" b="1" dirty="0">
                <a:solidFill>
                  <a:srgbClr val="000000"/>
                </a:solidFill>
              </a:rPr>
              <a:t> 6                LD           F0,0(R1)</a:t>
            </a:r>
          </a:p>
          <a:p>
            <a:pPr eaLnBrk="1" hangingPunct="1">
              <a:lnSpc>
                <a:spcPct val="90000"/>
              </a:lnSpc>
              <a:spcBef>
                <a:spcPts val="10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400" b="1" dirty="0">
                <a:solidFill>
                  <a:srgbClr val="000000"/>
                </a:solidFill>
              </a:rPr>
              <a:t> 7                ADDD     F4,F0,F2</a:t>
            </a:r>
          </a:p>
          <a:p>
            <a:pPr eaLnBrk="1" hangingPunct="1">
              <a:lnSpc>
                <a:spcPct val="90000"/>
              </a:lnSpc>
              <a:spcBef>
                <a:spcPts val="10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400" b="1" dirty="0">
                <a:solidFill>
                  <a:srgbClr val="000000"/>
                </a:solidFill>
              </a:rPr>
              <a:t> 8                SD           0(R1),F4 	</a:t>
            </a:r>
          </a:p>
          <a:p>
            <a:pPr eaLnBrk="1" hangingPunct="1">
              <a:lnSpc>
                <a:spcPct val="90000"/>
              </a:lnSpc>
              <a:spcBef>
                <a:spcPts val="105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400" b="1" dirty="0">
                <a:solidFill>
                  <a:srgbClr val="000000"/>
                </a:solidFill>
              </a:rPr>
              <a:t> 9                SUBI       R1,R1,8	</a:t>
            </a:r>
          </a:p>
          <a:p>
            <a:pPr eaLnBrk="1" hangingPunct="1">
              <a:lnSpc>
                <a:spcPct val="90000"/>
              </a:lnSpc>
              <a:spcBef>
                <a:spcPts val="105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400" b="1" dirty="0">
                <a:solidFill>
                  <a:srgbClr val="000000"/>
                </a:solidFill>
              </a:rPr>
              <a:t> 10              </a:t>
            </a:r>
            <a:r>
              <a:rPr lang="en-US" altLang="zh-CN" sz="2400" b="1" dirty="0">
                <a:solidFill>
                  <a:srgbClr val="0070C0"/>
                </a:solidFill>
              </a:rPr>
              <a:t>BEQZ</a:t>
            </a:r>
            <a:r>
              <a:rPr lang="en-US" altLang="zh-CN" sz="2400" b="1" dirty="0">
                <a:solidFill>
                  <a:srgbClr val="000000"/>
                </a:solidFill>
              </a:rPr>
              <a:t>      R1,exit</a:t>
            </a:r>
          </a:p>
          <a:p>
            <a:pPr eaLnBrk="1" hangingPunct="1">
              <a:lnSpc>
                <a:spcPct val="90000"/>
              </a:lnSpc>
              <a:spcBef>
                <a:spcPts val="10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endParaRPr lang="en-US" altLang="zh-CN" sz="2400" b="1" dirty="0">
              <a:solidFill>
                <a:srgbClr val="000000"/>
              </a:solidFill>
            </a:endParaRPr>
          </a:p>
        </p:txBody>
      </p:sp>
      <p:sp>
        <p:nvSpPr>
          <p:cNvPr id="82948" name="Text Box 3"/>
          <p:cNvSpPr txBox="1">
            <a:spLocks noChangeArrowheads="1"/>
          </p:cNvSpPr>
          <p:nvPr/>
        </p:nvSpPr>
        <p:spPr bwMode="auto">
          <a:xfrm>
            <a:off x="5214938" y="1357313"/>
            <a:ext cx="3946525" cy="5543550"/>
          </a:xfrm>
          <a:prstGeom prst="rect">
            <a:avLst/>
          </a:prstGeom>
          <a:noFill/>
          <a:ln w="9525">
            <a:noFill/>
            <a:round/>
            <a:headEnd/>
            <a:tailEnd/>
          </a:ln>
        </p:spPr>
        <p:txBody>
          <a:bodyPr lIns="90000" tIns="46800" rIns="90000" bIns="46800"/>
          <a:lstStyle/>
          <a:p>
            <a:pPr eaLnBrk="1" hangingPunct="1">
              <a:lnSpc>
                <a:spcPct val="90000"/>
              </a:lnSpc>
              <a:spcBef>
                <a:spcPts val="1000"/>
              </a:spcBef>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dirty="0">
                <a:solidFill>
                  <a:srgbClr val="000000"/>
                </a:solidFill>
              </a:rPr>
              <a:t> 11      LD        F0,0(R1)</a:t>
            </a:r>
          </a:p>
          <a:p>
            <a:pPr eaLnBrk="1" hangingPunct="1">
              <a:lnSpc>
                <a:spcPct val="90000"/>
              </a:lnSpc>
              <a:spcBef>
                <a:spcPts val="1000"/>
              </a:spcBef>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dirty="0">
                <a:solidFill>
                  <a:srgbClr val="000000"/>
                </a:solidFill>
              </a:rPr>
              <a:t> 12     ADDD  F4,F0,F2</a:t>
            </a:r>
          </a:p>
          <a:p>
            <a:pPr eaLnBrk="1" hangingPunct="1">
              <a:lnSpc>
                <a:spcPct val="90000"/>
              </a:lnSpc>
              <a:spcBef>
                <a:spcPts val="1000"/>
              </a:spcBef>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dirty="0">
                <a:solidFill>
                  <a:srgbClr val="000000"/>
                </a:solidFill>
              </a:rPr>
              <a:t> 13     SD        0(R1),F4 	</a:t>
            </a:r>
          </a:p>
          <a:p>
            <a:pPr eaLnBrk="1" hangingPunct="1">
              <a:lnSpc>
                <a:spcPct val="90000"/>
              </a:lnSpc>
              <a:spcBef>
                <a:spcPts val="1050"/>
              </a:spcBef>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dirty="0">
                <a:solidFill>
                  <a:srgbClr val="000000"/>
                </a:solidFill>
              </a:rPr>
              <a:t> 14     SUBI    R1,R1,8	</a:t>
            </a:r>
          </a:p>
          <a:p>
            <a:pPr eaLnBrk="1" hangingPunct="1">
              <a:lnSpc>
                <a:spcPct val="90000"/>
              </a:lnSpc>
              <a:spcBef>
                <a:spcPts val="1050"/>
              </a:spcBef>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dirty="0">
                <a:solidFill>
                  <a:srgbClr val="000000"/>
                </a:solidFill>
              </a:rPr>
              <a:t> 15     </a:t>
            </a:r>
            <a:r>
              <a:rPr lang="en-US" altLang="zh-CN" sz="2400" b="1" dirty="0">
                <a:solidFill>
                  <a:srgbClr val="0070C0"/>
                </a:solidFill>
              </a:rPr>
              <a:t>BEQZ   R1,exit</a:t>
            </a:r>
          </a:p>
          <a:p>
            <a:pPr eaLnBrk="1" hangingPunct="1">
              <a:lnSpc>
                <a:spcPct val="90000"/>
              </a:lnSpc>
              <a:spcBef>
                <a:spcPts val="1000"/>
              </a:spcBef>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dirty="0">
                <a:solidFill>
                  <a:srgbClr val="000000"/>
                </a:solidFill>
              </a:rPr>
              <a:t>....</a:t>
            </a:r>
          </a:p>
        </p:txBody>
      </p:sp>
      <p:sp>
        <p:nvSpPr>
          <p:cNvPr id="82949" name="Text Box 4"/>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96781E3-A71F-49DB-8469-22F78632A574}"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82951" name="Text Box 6"/>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2CFF3A9-0A28-420A-AEA1-54FDB3E350AE}"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25</a:t>
            </a:fld>
            <a:endParaRPr lang="zh-CN" altLang="zh-CN" sz="1200">
              <a:solidFill>
                <a:srgbClr val="898989"/>
              </a:solidFill>
            </a:endParaRPr>
          </a:p>
        </p:txBody>
      </p:sp>
      <p:sp>
        <p:nvSpPr>
          <p:cNvPr id="2" name="标题 1"/>
          <p:cNvSpPr>
            <a:spLocks noGrp="1"/>
          </p:cNvSpPr>
          <p:nvPr>
            <p:ph type="title"/>
          </p:nvPr>
        </p:nvSpPr>
        <p:spPr/>
        <p:txBody>
          <a:bodyPr/>
          <a:lstStyle/>
          <a:p>
            <a:r>
              <a:rPr lang="zh-CN" altLang="zh-CN" smtClean="0"/>
              <a:t>下列程序段的控制相关</a:t>
            </a:r>
            <a:endParaRPr lang="zh-CN" altLang="en-US" dirty="0"/>
          </a:p>
        </p:txBody>
      </p:sp>
    </p:spTree>
    <p:extLst>
      <p:ext uri="{BB962C8B-B14F-4D97-AF65-F5344CB8AC3E}">
        <p14:creationId xmlns:p14="http://schemas.microsoft.com/office/powerpoint/2010/main" val="3855609015"/>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222250" y="3011488"/>
            <a:ext cx="7859713" cy="3079750"/>
            <a:chOff x="96" y="1824"/>
            <a:chExt cx="4951" cy="1940"/>
          </a:xfrm>
        </p:grpSpPr>
        <p:grpSp>
          <p:nvGrpSpPr>
            <p:cNvPr id="254988" name="Group 4"/>
            <p:cNvGrpSpPr>
              <a:grpSpLocks/>
            </p:cNvGrpSpPr>
            <p:nvPr/>
          </p:nvGrpSpPr>
          <p:grpSpPr bwMode="auto">
            <a:xfrm>
              <a:off x="1968" y="2373"/>
              <a:ext cx="2183" cy="1391"/>
              <a:chOff x="1968" y="2373"/>
              <a:chExt cx="2183" cy="1391"/>
            </a:xfrm>
          </p:grpSpPr>
          <p:sp>
            <p:nvSpPr>
              <p:cNvPr id="255026" name="Line 5"/>
              <p:cNvSpPr>
                <a:spLocks noChangeShapeType="1"/>
              </p:cNvSpPr>
              <p:nvPr/>
            </p:nvSpPr>
            <p:spPr bwMode="auto">
              <a:xfrm>
                <a:off x="1968" y="2373"/>
                <a:ext cx="0" cy="1391"/>
              </a:xfrm>
              <a:prstGeom prst="line">
                <a:avLst/>
              </a:prstGeom>
              <a:noFill/>
              <a:ln w="25560" cap="sq">
                <a:solidFill>
                  <a:srgbClr val="000000"/>
                </a:solidFill>
                <a:prstDash val="sysDot"/>
                <a:miter lim="800000"/>
                <a:headEnd/>
                <a:tailEnd/>
              </a:ln>
            </p:spPr>
            <p:txBody>
              <a:bodyPr/>
              <a:lstStyle/>
              <a:p>
                <a:endParaRPr lang="zh-CN" altLang="en-US"/>
              </a:p>
            </p:txBody>
          </p:sp>
          <p:sp>
            <p:nvSpPr>
              <p:cNvPr id="255027" name="Line 6"/>
              <p:cNvSpPr>
                <a:spLocks noChangeShapeType="1"/>
              </p:cNvSpPr>
              <p:nvPr/>
            </p:nvSpPr>
            <p:spPr bwMode="auto">
              <a:xfrm>
                <a:off x="2211" y="2373"/>
                <a:ext cx="0" cy="1391"/>
              </a:xfrm>
              <a:prstGeom prst="line">
                <a:avLst/>
              </a:prstGeom>
              <a:noFill/>
              <a:ln w="25560" cap="sq">
                <a:solidFill>
                  <a:srgbClr val="000000"/>
                </a:solidFill>
                <a:prstDash val="sysDot"/>
                <a:miter lim="800000"/>
                <a:headEnd/>
                <a:tailEnd/>
              </a:ln>
            </p:spPr>
            <p:txBody>
              <a:bodyPr/>
              <a:lstStyle/>
              <a:p>
                <a:endParaRPr lang="zh-CN" altLang="en-US"/>
              </a:p>
            </p:txBody>
          </p:sp>
          <p:sp>
            <p:nvSpPr>
              <p:cNvPr id="255028" name="Line 7"/>
              <p:cNvSpPr>
                <a:spLocks noChangeShapeType="1"/>
              </p:cNvSpPr>
              <p:nvPr/>
            </p:nvSpPr>
            <p:spPr bwMode="auto">
              <a:xfrm>
                <a:off x="2453" y="2373"/>
                <a:ext cx="0" cy="1391"/>
              </a:xfrm>
              <a:prstGeom prst="line">
                <a:avLst/>
              </a:prstGeom>
              <a:noFill/>
              <a:ln w="25560" cap="sq">
                <a:solidFill>
                  <a:srgbClr val="000000"/>
                </a:solidFill>
                <a:prstDash val="sysDot"/>
                <a:miter lim="800000"/>
                <a:headEnd/>
                <a:tailEnd/>
              </a:ln>
            </p:spPr>
            <p:txBody>
              <a:bodyPr/>
              <a:lstStyle/>
              <a:p>
                <a:endParaRPr lang="zh-CN" altLang="en-US"/>
              </a:p>
            </p:txBody>
          </p:sp>
          <p:sp>
            <p:nvSpPr>
              <p:cNvPr id="255029" name="Line 8"/>
              <p:cNvSpPr>
                <a:spLocks noChangeShapeType="1"/>
              </p:cNvSpPr>
              <p:nvPr/>
            </p:nvSpPr>
            <p:spPr bwMode="auto">
              <a:xfrm>
                <a:off x="2696" y="2373"/>
                <a:ext cx="0" cy="1391"/>
              </a:xfrm>
              <a:prstGeom prst="line">
                <a:avLst/>
              </a:prstGeom>
              <a:noFill/>
              <a:ln w="25560" cap="sq">
                <a:solidFill>
                  <a:srgbClr val="000000"/>
                </a:solidFill>
                <a:prstDash val="sysDot"/>
                <a:miter lim="800000"/>
                <a:headEnd/>
                <a:tailEnd/>
              </a:ln>
            </p:spPr>
            <p:txBody>
              <a:bodyPr/>
              <a:lstStyle/>
              <a:p>
                <a:endParaRPr lang="zh-CN" altLang="en-US"/>
              </a:p>
            </p:txBody>
          </p:sp>
          <p:sp>
            <p:nvSpPr>
              <p:cNvPr id="255030" name="Line 9"/>
              <p:cNvSpPr>
                <a:spLocks noChangeShapeType="1"/>
              </p:cNvSpPr>
              <p:nvPr/>
            </p:nvSpPr>
            <p:spPr bwMode="auto">
              <a:xfrm>
                <a:off x="2939" y="2373"/>
                <a:ext cx="0" cy="1391"/>
              </a:xfrm>
              <a:prstGeom prst="line">
                <a:avLst/>
              </a:prstGeom>
              <a:noFill/>
              <a:ln w="25560" cap="sq">
                <a:solidFill>
                  <a:srgbClr val="000000"/>
                </a:solidFill>
                <a:prstDash val="sysDot"/>
                <a:miter lim="800000"/>
                <a:headEnd/>
                <a:tailEnd/>
              </a:ln>
            </p:spPr>
            <p:txBody>
              <a:bodyPr/>
              <a:lstStyle/>
              <a:p>
                <a:endParaRPr lang="zh-CN" altLang="en-US"/>
              </a:p>
            </p:txBody>
          </p:sp>
          <p:sp>
            <p:nvSpPr>
              <p:cNvPr id="255031" name="Line 10"/>
              <p:cNvSpPr>
                <a:spLocks noChangeShapeType="1"/>
              </p:cNvSpPr>
              <p:nvPr/>
            </p:nvSpPr>
            <p:spPr bwMode="auto">
              <a:xfrm>
                <a:off x="3181" y="2373"/>
                <a:ext cx="0" cy="1391"/>
              </a:xfrm>
              <a:prstGeom prst="line">
                <a:avLst/>
              </a:prstGeom>
              <a:noFill/>
              <a:ln w="25560" cap="sq">
                <a:solidFill>
                  <a:srgbClr val="000000"/>
                </a:solidFill>
                <a:prstDash val="sysDot"/>
                <a:miter lim="800000"/>
                <a:headEnd/>
                <a:tailEnd/>
              </a:ln>
            </p:spPr>
            <p:txBody>
              <a:bodyPr/>
              <a:lstStyle/>
              <a:p>
                <a:endParaRPr lang="zh-CN" altLang="en-US"/>
              </a:p>
            </p:txBody>
          </p:sp>
          <p:sp>
            <p:nvSpPr>
              <p:cNvPr id="255032" name="Line 11"/>
              <p:cNvSpPr>
                <a:spLocks noChangeShapeType="1"/>
              </p:cNvSpPr>
              <p:nvPr/>
            </p:nvSpPr>
            <p:spPr bwMode="auto">
              <a:xfrm>
                <a:off x="3424" y="2373"/>
                <a:ext cx="0" cy="1391"/>
              </a:xfrm>
              <a:prstGeom prst="line">
                <a:avLst/>
              </a:prstGeom>
              <a:noFill/>
              <a:ln w="25560" cap="sq">
                <a:solidFill>
                  <a:srgbClr val="000000"/>
                </a:solidFill>
                <a:prstDash val="sysDot"/>
                <a:miter lim="800000"/>
                <a:headEnd/>
                <a:tailEnd/>
              </a:ln>
            </p:spPr>
            <p:txBody>
              <a:bodyPr/>
              <a:lstStyle/>
              <a:p>
                <a:endParaRPr lang="zh-CN" altLang="en-US"/>
              </a:p>
            </p:txBody>
          </p:sp>
          <p:sp>
            <p:nvSpPr>
              <p:cNvPr id="255033" name="Line 12"/>
              <p:cNvSpPr>
                <a:spLocks noChangeShapeType="1"/>
              </p:cNvSpPr>
              <p:nvPr/>
            </p:nvSpPr>
            <p:spPr bwMode="auto">
              <a:xfrm>
                <a:off x="3667" y="2373"/>
                <a:ext cx="0" cy="1391"/>
              </a:xfrm>
              <a:prstGeom prst="line">
                <a:avLst/>
              </a:prstGeom>
              <a:noFill/>
              <a:ln w="25560" cap="sq">
                <a:solidFill>
                  <a:srgbClr val="000000"/>
                </a:solidFill>
                <a:prstDash val="sysDot"/>
                <a:miter lim="800000"/>
                <a:headEnd/>
                <a:tailEnd/>
              </a:ln>
            </p:spPr>
            <p:txBody>
              <a:bodyPr/>
              <a:lstStyle/>
              <a:p>
                <a:endParaRPr lang="zh-CN" altLang="en-US"/>
              </a:p>
            </p:txBody>
          </p:sp>
          <p:sp>
            <p:nvSpPr>
              <p:cNvPr id="255034" name="Line 13"/>
              <p:cNvSpPr>
                <a:spLocks noChangeShapeType="1"/>
              </p:cNvSpPr>
              <p:nvPr/>
            </p:nvSpPr>
            <p:spPr bwMode="auto">
              <a:xfrm>
                <a:off x="3909" y="2373"/>
                <a:ext cx="0" cy="1391"/>
              </a:xfrm>
              <a:prstGeom prst="line">
                <a:avLst/>
              </a:prstGeom>
              <a:noFill/>
              <a:ln w="25560" cap="sq">
                <a:solidFill>
                  <a:srgbClr val="000000"/>
                </a:solidFill>
                <a:prstDash val="sysDot"/>
                <a:miter lim="800000"/>
                <a:headEnd/>
                <a:tailEnd/>
              </a:ln>
            </p:spPr>
            <p:txBody>
              <a:bodyPr/>
              <a:lstStyle/>
              <a:p>
                <a:endParaRPr lang="zh-CN" altLang="en-US"/>
              </a:p>
            </p:txBody>
          </p:sp>
          <p:sp>
            <p:nvSpPr>
              <p:cNvPr id="255035" name="Line 14"/>
              <p:cNvSpPr>
                <a:spLocks noChangeShapeType="1"/>
              </p:cNvSpPr>
              <p:nvPr/>
            </p:nvSpPr>
            <p:spPr bwMode="auto">
              <a:xfrm>
                <a:off x="4152" y="2373"/>
                <a:ext cx="0" cy="1391"/>
              </a:xfrm>
              <a:prstGeom prst="line">
                <a:avLst/>
              </a:prstGeom>
              <a:noFill/>
              <a:ln w="25560" cap="sq">
                <a:solidFill>
                  <a:srgbClr val="000000"/>
                </a:solidFill>
                <a:prstDash val="sysDot"/>
                <a:miter lim="800000"/>
                <a:headEnd/>
                <a:tailEnd/>
              </a:ln>
            </p:spPr>
            <p:txBody>
              <a:bodyPr/>
              <a:lstStyle/>
              <a:p>
                <a:endParaRPr lang="zh-CN" altLang="en-US"/>
              </a:p>
            </p:txBody>
          </p:sp>
        </p:grpSp>
        <p:sp>
          <p:nvSpPr>
            <p:cNvPr id="254989" name="Rectangle 15"/>
            <p:cNvSpPr>
              <a:spLocks noChangeArrowheads="1"/>
            </p:cNvSpPr>
            <p:nvPr/>
          </p:nvSpPr>
          <p:spPr bwMode="auto">
            <a:xfrm>
              <a:off x="1968" y="2517"/>
              <a:ext cx="239" cy="239"/>
            </a:xfrm>
            <a:prstGeom prst="rect">
              <a:avLst/>
            </a:prstGeom>
            <a:solidFill>
              <a:srgbClr val="00FF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F</a:t>
              </a:r>
            </a:p>
          </p:txBody>
        </p:sp>
        <p:sp>
          <p:nvSpPr>
            <p:cNvPr id="254990" name="Rectangle 16"/>
            <p:cNvSpPr>
              <a:spLocks noChangeArrowheads="1"/>
            </p:cNvSpPr>
            <p:nvPr/>
          </p:nvSpPr>
          <p:spPr bwMode="auto">
            <a:xfrm>
              <a:off x="2208" y="2517"/>
              <a:ext cx="239" cy="239"/>
            </a:xfrm>
            <a:prstGeom prst="rect">
              <a:avLst/>
            </a:prstGeom>
            <a:solidFill>
              <a:srgbClr val="00FF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D</a:t>
              </a:r>
            </a:p>
          </p:txBody>
        </p:sp>
        <p:sp>
          <p:nvSpPr>
            <p:cNvPr id="254991" name="Rectangle 17"/>
            <p:cNvSpPr>
              <a:spLocks noChangeArrowheads="1"/>
            </p:cNvSpPr>
            <p:nvPr/>
          </p:nvSpPr>
          <p:spPr bwMode="auto">
            <a:xfrm>
              <a:off x="2448" y="2517"/>
              <a:ext cx="239" cy="239"/>
            </a:xfrm>
            <a:prstGeom prst="rect">
              <a:avLst/>
            </a:prstGeom>
            <a:solidFill>
              <a:srgbClr val="00FF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X</a:t>
              </a:r>
            </a:p>
          </p:txBody>
        </p:sp>
        <p:sp>
          <p:nvSpPr>
            <p:cNvPr id="254992" name="Rectangle 18"/>
            <p:cNvSpPr>
              <a:spLocks noChangeArrowheads="1"/>
            </p:cNvSpPr>
            <p:nvPr/>
          </p:nvSpPr>
          <p:spPr bwMode="auto">
            <a:xfrm>
              <a:off x="2688" y="2517"/>
              <a:ext cx="239" cy="239"/>
            </a:xfrm>
            <a:prstGeom prst="rect">
              <a:avLst/>
            </a:prstGeom>
            <a:solidFill>
              <a:srgbClr val="00FF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M</a:t>
              </a:r>
            </a:p>
          </p:txBody>
        </p:sp>
        <p:sp>
          <p:nvSpPr>
            <p:cNvPr id="254993" name="Rectangle 19"/>
            <p:cNvSpPr>
              <a:spLocks noChangeArrowheads="1"/>
            </p:cNvSpPr>
            <p:nvPr/>
          </p:nvSpPr>
          <p:spPr bwMode="auto">
            <a:xfrm>
              <a:off x="2928" y="2517"/>
              <a:ext cx="239" cy="239"/>
            </a:xfrm>
            <a:prstGeom prst="rect">
              <a:avLst/>
            </a:prstGeom>
            <a:solidFill>
              <a:srgbClr val="00FF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W</a:t>
              </a:r>
            </a:p>
          </p:txBody>
        </p:sp>
        <p:sp>
          <p:nvSpPr>
            <p:cNvPr id="254994" name="Text Box 20"/>
            <p:cNvSpPr txBox="1">
              <a:spLocks noChangeArrowheads="1"/>
            </p:cNvSpPr>
            <p:nvPr/>
          </p:nvSpPr>
          <p:spPr bwMode="auto">
            <a:xfrm>
              <a:off x="1920" y="2229"/>
              <a:ext cx="236" cy="231"/>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t0</a:t>
              </a:r>
            </a:p>
          </p:txBody>
        </p:sp>
        <p:sp>
          <p:nvSpPr>
            <p:cNvPr id="254995" name="Text Box 21"/>
            <p:cNvSpPr txBox="1">
              <a:spLocks noChangeArrowheads="1"/>
            </p:cNvSpPr>
            <p:nvPr/>
          </p:nvSpPr>
          <p:spPr bwMode="auto">
            <a:xfrm>
              <a:off x="2160" y="2229"/>
              <a:ext cx="236" cy="231"/>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t1</a:t>
              </a:r>
            </a:p>
          </p:txBody>
        </p:sp>
        <p:sp>
          <p:nvSpPr>
            <p:cNvPr id="254996" name="Text Box 22"/>
            <p:cNvSpPr txBox="1">
              <a:spLocks noChangeArrowheads="1"/>
            </p:cNvSpPr>
            <p:nvPr/>
          </p:nvSpPr>
          <p:spPr bwMode="auto">
            <a:xfrm>
              <a:off x="2400" y="2229"/>
              <a:ext cx="236" cy="231"/>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t2</a:t>
              </a:r>
            </a:p>
          </p:txBody>
        </p:sp>
        <p:sp>
          <p:nvSpPr>
            <p:cNvPr id="254997" name="Text Box 23"/>
            <p:cNvSpPr txBox="1">
              <a:spLocks noChangeArrowheads="1"/>
            </p:cNvSpPr>
            <p:nvPr/>
          </p:nvSpPr>
          <p:spPr bwMode="auto">
            <a:xfrm>
              <a:off x="2640" y="2229"/>
              <a:ext cx="236" cy="231"/>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t3</a:t>
              </a:r>
            </a:p>
          </p:txBody>
        </p:sp>
        <p:sp>
          <p:nvSpPr>
            <p:cNvPr id="254998" name="Text Box 24"/>
            <p:cNvSpPr txBox="1">
              <a:spLocks noChangeArrowheads="1"/>
            </p:cNvSpPr>
            <p:nvPr/>
          </p:nvSpPr>
          <p:spPr bwMode="auto">
            <a:xfrm>
              <a:off x="2880" y="2229"/>
              <a:ext cx="236" cy="231"/>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t4</a:t>
              </a:r>
            </a:p>
          </p:txBody>
        </p:sp>
        <p:sp>
          <p:nvSpPr>
            <p:cNvPr id="254999" name="Text Box 25"/>
            <p:cNvSpPr txBox="1">
              <a:spLocks noChangeArrowheads="1"/>
            </p:cNvSpPr>
            <p:nvPr/>
          </p:nvSpPr>
          <p:spPr bwMode="auto">
            <a:xfrm>
              <a:off x="3120" y="2229"/>
              <a:ext cx="236" cy="231"/>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t5</a:t>
              </a:r>
            </a:p>
          </p:txBody>
        </p:sp>
        <p:sp>
          <p:nvSpPr>
            <p:cNvPr id="255000" name="Text Box 26"/>
            <p:cNvSpPr txBox="1">
              <a:spLocks noChangeArrowheads="1"/>
            </p:cNvSpPr>
            <p:nvPr/>
          </p:nvSpPr>
          <p:spPr bwMode="auto">
            <a:xfrm>
              <a:off x="3360" y="2229"/>
              <a:ext cx="236" cy="231"/>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t6</a:t>
              </a:r>
            </a:p>
          </p:txBody>
        </p:sp>
        <p:sp>
          <p:nvSpPr>
            <p:cNvPr id="255001" name="Text Box 27"/>
            <p:cNvSpPr txBox="1">
              <a:spLocks noChangeArrowheads="1"/>
            </p:cNvSpPr>
            <p:nvPr/>
          </p:nvSpPr>
          <p:spPr bwMode="auto">
            <a:xfrm>
              <a:off x="3600" y="2229"/>
              <a:ext cx="236" cy="231"/>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t7</a:t>
              </a:r>
            </a:p>
          </p:txBody>
        </p:sp>
        <p:sp>
          <p:nvSpPr>
            <p:cNvPr id="255002" name="Text Box 28"/>
            <p:cNvSpPr txBox="1">
              <a:spLocks noChangeArrowheads="1"/>
            </p:cNvSpPr>
            <p:nvPr/>
          </p:nvSpPr>
          <p:spPr bwMode="auto">
            <a:xfrm>
              <a:off x="3888" y="2229"/>
              <a:ext cx="236" cy="231"/>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t8</a:t>
              </a:r>
            </a:p>
          </p:txBody>
        </p:sp>
        <p:sp>
          <p:nvSpPr>
            <p:cNvPr id="255003" name="Text Box 29"/>
            <p:cNvSpPr txBox="1">
              <a:spLocks noChangeArrowheads="1"/>
            </p:cNvSpPr>
            <p:nvPr/>
          </p:nvSpPr>
          <p:spPr bwMode="auto">
            <a:xfrm>
              <a:off x="96" y="2517"/>
              <a:ext cx="1621" cy="1210"/>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a:solidFill>
                    <a:srgbClr val="000000"/>
                  </a:solidFill>
                </a:rPr>
                <a:t>T1: LW r1, 0(r2)</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a:solidFill>
                    <a:srgbClr val="000000"/>
                  </a:solidFill>
                </a:rPr>
                <a:t>T2: ADD r7, r1, r4</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a:solidFill>
                    <a:srgbClr val="000000"/>
                  </a:solidFill>
                </a:rPr>
                <a:t>T3: XORI r5, r4, #12</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a:solidFill>
                    <a:srgbClr val="000000"/>
                  </a:solidFill>
                </a:rPr>
                <a:t>T4: SW 0(r7),  r5</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a:solidFill>
                    <a:srgbClr val="000000"/>
                  </a:solidFill>
                </a:rPr>
                <a:t>T1: LW r5, 12(r1)</a:t>
              </a:r>
            </a:p>
          </p:txBody>
        </p:sp>
        <p:sp>
          <p:nvSpPr>
            <p:cNvPr id="255004" name="Text Box 30"/>
            <p:cNvSpPr txBox="1">
              <a:spLocks noChangeArrowheads="1"/>
            </p:cNvSpPr>
            <p:nvPr/>
          </p:nvSpPr>
          <p:spPr bwMode="auto">
            <a:xfrm>
              <a:off x="4176" y="2229"/>
              <a:ext cx="236" cy="231"/>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t9</a:t>
              </a:r>
            </a:p>
          </p:txBody>
        </p:sp>
        <p:sp>
          <p:nvSpPr>
            <p:cNvPr id="255005" name="Rectangle 31"/>
            <p:cNvSpPr>
              <a:spLocks noChangeArrowheads="1"/>
            </p:cNvSpPr>
            <p:nvPr/>
          </p:nvSpPr>
          <p:spPr bwMode="auto">
            <a:xfrm>
              <a:off x="2208" y="2757"/>
              <a:ext cx="239" cy="239"/>
            </a:xfrm>
            <a:prstGeom prst="rect">
              <a:avLst/>
            </a:prstGeom>
            <a:solidFill>
              <a:srgbClr val="FF9933"/>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F</a:t>
              </a:r>
            </a:p>
          </p:txBody>
        </p:sp>
        <p:sp>
          <p:nvSpPr>
            <p:cNvPr id="255006" name="Rectangle 32"/>
            <p:cNvSpPr>
              <a:spLocks noChangeArrowheads="1"/>
            </p:cNvSpPr>
            <p:nvPr/>
          </p:nvSpPr>
          <p:spPr bwMode="auto">
            <a:xfrm>
              <a:off x="2448" y="2757"/>
              <a:ext cx="239" cy="239"/>
            </a:xfrm>
            <a:prstGeom prst="rect">
              <a:avLst/>
            </a:prstGeom>
            <a:solidFill>
              <a:srgbClr val="FF9933"/>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D</a:t>
              </a:r>
            </a:p>
          </p:txBody>
        </p:sp>
        <p:sp>
          <p:nvSpPr>
            <p:cNvPr id="255007" name="Rectangle 33"/>
            <p:cNvSpPr>
              <a:spLocks noChangeArrowheads="1"/>
            </p:cNvSpPr>
            <p:nvPr/>
          </p:nvSpPr>
          <p:spPr bwMode="auto">
            <a:xfrm>
              <a:off x="2688" y="2757"/>
              <a:ext cx="239" cy="239"/>
            </a:xfrm>
            <a:prstGeom prst="rect">
              <a:avLst/>
            </a:prstGeom>
            <a:solidFill>
              <a:srgbClr val="FF9933"/>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X</a:t>
              </a:r>
            </a:p>
          </p:txBody>
        </p:sp>
        <p:sp>
          <p:nvSpPr>
            <p:cNvPr id="255008" name="Rectangle 34"/>
            <p:cNvSpPr>
              <a:spLocks noChangeArrowheads="1"/>
            </p:cNvSpPr>
            <p:nvPr/>
          </p:nvSpPr>
          <p:spPr bwMode="auto">
            <a:xfrm>
              <a:off x="2928" y="2757"/>
              <a:ext cx="239" cy="239"/>
            </a:xfrm>
            <a:prstGeom prst="rect">
              <a:avLst/>
            </a:prstGeom>
            <a:solidFill>
              <a:srgbClr val="FF9933"/>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M</a:t>
              </a:r>
            </a:p>
          </p:txBody>
        </p:sp>
        <p:sp>
          <p:nvSpPr>
            <p:cNvPr id="255009" name="Rectangle 35"/>
            <p:cNvSpPr>
              <a:spLocks noChangeArrowheads="1"/>
            </p:cNvSpPr>
            <p:nvPr/>
          </p:nvSpPr>
          <p:spPr bwMode="auto">
            <a:xfrm>
              <a:off x="3168" y="2757"/>
              <a:ext cx="239" cy="239"/>
            </a:xfrm>
            <a:prstGeom prst="rect">
              <a:avLst/>
            </a:prstGeom>
            <a:solidFill>
              <a:srgbClr val="FF9933"/>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W</a:t>
              </a:r>
            </a:p>
          </p:txBody>
        </p:sp>
        <p:sp>
          <p:nvSpPr>
            <p:cNvPr id="255010" name="Rectangle 36"/>
            <p:cNvSpPr>
              <a:spLocks noChangeArrowheads="1"/>
            </p:cNvSpPr>
            <p:nvPr/>
          </p:nvSpPr>
          <p:spPr bwMode="auto">
            <a:xfrm>
              <a:off x="2448" y="2997"/>
              <a:ext cx="239" cy="239"/>
            </a:xfrm>
            <a:prstGeom prst="rect">
              <a:avLst/>
            </a:prstGeom>
            <a:solidFill>
              <a:srgbClr val="9999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F</a:t>
              </a:r>
            </a:p>
          </p:txBody>
        </p:sp>
        <p:sp>
          <p:nvSpPr>
            <p:cNvPr id="255011" name="Rectangle 37"/>
            <p:cNvSpPr>
              <a:spLocks noChangeArrowheads="1"/>
            </p:cNvSpPr>
            <p:nvPr/>
          </p:nvSpPr>
          <p:spPr bwMode="auto">
            <a:xfrm>
              <a:off x="2688" y="2997"/>
              <a:ext cx="239" cy="239"/>
            </a:xfrm>
            <a:prstGeom prst="rect">
              <a:avLst/>
            </a:prstGeom>
            <a:solidFill>
              <a:srgbClr val="9999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D</a:t>
              </a:r>
            </a:p>
          </p:txBody>
        </p:sp>
        <p:sp>
          <p:nvSpPr>
            <p:cNvPr id="255012" name="Rectangle 38"/>
            <p:cNvSpPr>
              <a:spLocks noChangeArrowheads="1"/>
            </p:cNvSpPr>
            <p:nvPr/>
          </p:nvSpPr>
          <p:spPr bwMode="auto">
            <a:xfrm>
              <a:off x="2928" y="2997"/>
              <a:ext cx="239" cy="239"/>
            </a:xfrm>
            <a:prstGeom prst="rect">
              <a:avLst/>
            </a:prstGeom>
            <a:solidFill>
              <a:srgbClr val="9999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X</a:t>
              </a:r>
            </a:p>
          </p:txBody>
        </p:sp>
        <p:sp>
          <p:nvSpPr>
            <p:cNvPr id="255013" name="Rectangle 39"/>
            <p:cNvSpPr>
              <a:spLocks noChangeArrowheads="1"/>
            </p:cNvSpPr>
            <p:nvPr/>
          </p:nvSpPr>
          <p:spPr bwMode="auto">
            <a:xfrm>
              <a:off x="3168" y="2997"/>
              <a:ext cx="239" cy="239"/>
            </a:xfrm>
            <a:prstGeom prst="rect">
              <a:avLst/>
            </a:prstGeom>
            <a:solidFill>
              <a:srgbClr val="9999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M</a:t>
              </a:r>
            </a:p>
          </p:txBody>
        </p:sp>
        <p:sp>
          <p:nvSpPr>
            <p:cNvPr id="255014" name="Rectangle 40"/>
            <p:cNvSpPr>
              <a:spLocks noChangeArrowheads="1"/>
            </p:cNvSpPr>
            <p:nvPr/>
          </p:nvSpPr>
          <p:spPr bwMode="auto">
            <a:xfrm>
              <a:off x="3408" y="2997"/>
              <a:ext cx="239" cy="239"/>
            </a:xfrm>
            <a:prstGeom prst="rect">
              <a:avLst/>
            </a:prstGeom>
            <a:solidFill>
              <a:srgbClr val="9999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W</a:t>
              </a:r>
            </a:p>
          </p:txBody>
        </p:sp>
        <p:sp>
          <p:nvSpPr>
            <p:cNvPr id="255015" name="Rectangle 41"/>
            <p:cNvSpPr>
              <a:spLocks noChangeArrowheads="1"/>
            </p:cNvSpPr>
            <p:nvPr/>
          </p:nvSpPr>
          <p:spPr bwMode="auto">
            <a:xfrm>
              <a:off x="2688" y="3237"/>
              <a:ext cx="239" cy="239"/>
            </a:xfrm>
            <a:prstGeom prst="rect">
              <a:avLst/>
            </a:prstGeom>
            <a:solidFill>
              <a:srgbClr val="FFFF00"/>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F</a:t>
              </a:r>
            </a:p>
          </p:txBody>
        </p:sp>
        <p:sp>
          <p:nvSpPr>
            <p:cNvPr id="255016" name="Rectangle 42"/>
            <p:cNvSpPr>
              <a:spLocks noChangeArrowheads="1"/>
            </p:cNvSpPr>
            <p:nvPr/>
          </p:nvSpPr>
          <p:spPr bwMode="auto">
            <a:xfrm>
              <a:off x="2928" y="3237"/>
              <a:ext cx="239" cy="239"/>
            </a:xfrm>
            <a:prstGeom prst="rect">
              <a:avLst/>
            </a:prstGeom>
            <a:solidFill>
              <a:srgbClr val="FFFF00"/>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D</a:t>
              </a:r>
            </a:p>
          </p:txBody>
        </p:sp>
        <p:sp>
          <p:nvSpPr>
            <p:cNvPr id="255017" name="Rectangle 43"/>
            <p:cNvSpPr>
              <a:spLocks noChangeArrowheads="1"/>
            </p:cNvSpPr>
            <p:nvPr/>
          </p:nvSpPr>
          <p:spPr bwMode="auto">
            <a:xfrm>
              <a:off x="3168" y="3237"/>
              <a:ext cx="239" cy="239"/>
            </a:xfrm>
            <a:prstGeom prst="rect">
              <a:avLst/>
            </a:prstGeom>
            <a:solidFill>
              <a:srgbClr val="FFFF00"/>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X</a:t>
              </a:r>
            </a:p>
          </p:txBody>
        </p:sp>
        <p:sp>
          <p:nvSpPr>
            <p:cNvPr id="255018" name="Rectangle 44"/>
            <p:cNvSpPr>
              <a:spLocks noChangeArrowheads="1"/>
            </p:cNvSpPr>
            <p:nvPr/>
          </p:nvSpPr>
          <p:spPr bwMode="auto">
            <a:xfrm>
              <a:off x="3408" y="3237"/>
              <a:ext cx="239" cy="239"/>
            </a:xfrm>
            <a:prstGeom prst="rect">
              <a:avLst/>
            </a:prstGeom>
            <a:solidFill>
              <a:srgbClr val="FFFF00"/>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M</a:t>
              </a:r>
            </a:p>
          </p:txBody>
        </p:sp>
        <p:sp>
          <p:nvSpPr>
            <p:cNvPr id="255019" name="Rectangle 45"/>
            <p:cNvSpPr>
              <a:spLocks noChangeArrowheads="1"/>
            </p:cNvSpPr>
            <p:nvPr/>
          </p:nvSpPr>
          <p:spPr bwMode="auto">
            <a:xfrm>
              <a:off x="3648" y="3237"/>
              <a:ext cx="239" cy="239"/>
            </a:xfrm>
            <a:prstGeom prst="rect">
              <a:avLst/>
            </a:prstGeom>
            <a:solidFill>
              <a:srgbClr val="FFFF00"/>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W</a:t>
              </a:r>
            </a:p>
          </p:txBody>
        </p:sp>
        <p:sp>
          <p:nvSpPr>
            <p:cNvPr id="255020" name="Rectangle 46"/>
            <p:cNvSpPr>
              <a:spLocks noChangeArrowheads="1"/>
            </p:cNvSpPr>
            <p:nvPr/>
          </p:nvSpPr>
          <p:spPr bwMode="auto">
            <a:xfrm>
              <a:off x="2928" y="3477"/>
              <a:ext cx="239" cy="239"/>
            </a:xfrm>
            <a:prstGeom prst="rect">
              <a:avLst/>
            </a:prstGeom>
            <a:solidFill>
              <a:srgbClr val="00FF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F</a:t>
              </a:r>
            </a:p>
          </p:txBody>
        </p:sp>
        <p:sp>
          <p:nvSpPr>
            <p:cNvPr id="255021" name="Rectangle 47"/>
            <p:cNvSpPr>
              <a:spLocks noChangeArrowheads="1"/>
            </p:cNvSpPr>
            <p:nvPr/>
          </p:nvSpPr>
          <p:spPr bwMode="auto">
            <a:xfrm>
              <a:off x="3168" y="3477"/>
              <a:ext cx="239" cy="239"/>
            </a:xfrm>
            <a:prstGeom prst="rect">
              <a:avLst/>
            </a:prstGeom>
            <a:solidFill>
              <a:srgbClr val="00FF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D</a:t>
              </a:r>
            </a:p>
          </p:txBody>
        </p:sp>
        <p:sp>
          <p:nvSpPr>
            <p:cNvPr id="255022" name="Rectangle 48"/>
            <p:cNvSpPr>
              <a:spLocks noChangeArrowheads="1"/>
            </p:cNvSpPr>
            <p:nvPr/>
          </p:nvSpPr>
          <p:spPr bwMode="auto">
            <a:xfrm>
              <a:off x="3408" y="3477"/>
              <a:ext cx="239" cy="239"/>
            </a:xfrm>
            <a:prstGeom prst="rect">
              <a:avLst/>
            </a:prstGeom>
            <a:solidFill>
              <a:srgbClr val="00FF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X</a:t>
              </a:r>
            </a:p>
          </p:txBody>
        </p:sp>
        <p:sp>
          <p:nvSpPr>
            <p:cNvPr id="255023" name="Rectangle 49"/>
            <p:cNvSpPr>
              <a:spLocks noChangeArrowheads="1"/>
            </p:cNvSpPr>
            <p:nvPr/>
          </p:nvSpPr>
          <p:spPr bwMode="auto">
            <a:xfrm>
              <a:off x="3648" y="3477"/>
              <a:ext cx="239" cy="239"/>
            </a:xfrm>
            <a:prstGeom prst="rect">
              <a:avLst/>
            </a:prstGeom>
            <a:solidFill>
              <a:srgbClr val="00FF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M</a:t>
              </a:r>
            </a:p>
          </p:txBody>
        </p:sp>
        <p:sp>
          <p:nvSpPr>
            <p:cNvPr id="255024" name="Rectangle 50"/>
            <p:cNvSpPr>
              <a:spLocks noChangeArrowheads="1"/>
            </p:cNvSpPr>
            <p:nvPr/>
          </p:nvSpPr>
          <p:spPr bwMode="auto">
            <a:xfrm>
              <a:off x="3888" y="3477"/>
              <a:ext cx="239" cy="239"/>
            </a:xfrm>
            <a:prstGeom prst="rect">
              <a:avLst/>
            </a:prstGeom>
            <a:solidFill>
              <a:srgbClr val="00FF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W</a:t>
              </a:r>
            </a:p>
          </p:txBody>
        </p:sp>
        <p:sp>
          <p:nvSpPr>
            <p:cNvPr id="255025" name="Text Box 51"/>
            <p:cNvSpPr txBox="1">
              <a:spLocks noChangeArrowheads="1"/>
            </p:cNvSpPr>
            <p:nvPr/>
          </p:nvSpPr>
          <p:spPr bwMode="auto">
            <a:xfrm>
              <a:off x="140" y="1824"/>
              <a:ext cx="4907" cy="250"/>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i="1">
                  <a:solidFill>
                    <a:srgbClr val="000000"/>
                  </a:solidFill>
                  <a:latin typeface="Verdana" pitchFamily="34" charset="0"/>
                </a:rPr>
                <a:t>Interleave 4 threads, T1-T4, on non-bypassed 5-stage pipe</a:t>
              </a:r>
            </a:p>
          </p:txBody>
        </p:sp>
      </p:grpSp>
      <p:grpSp>
        <p:nvGrpSpPr>
          <p:cNvPr id="4" name="Group 52"/>
          <p:cNvGrpSpPr>
            <a:grpSpLocks/>
          </p:cNvGrpSpPr>
          <p:nvPr/>
        </p:nvGrpSpPr>
        <p:grpSpPr bwMode="auto">
          <a:xfrm>
            <a:off x="5105400" y="4038600"/>
            <a:ext cx="4037013" cy="2012950"/>
            <a:chOff x="3216" y="2544"/>
            <a:chExt cx="2543" cy="1268"/>
          </a:xfrm>
        </p:grpSpPr>
        <p:sp>
          <p:nvSpPr>
            <p:cNvPr id="254985" name="Text Box 53"/>
            <p:cNvSpPr txBox="1">
              <a:spLocks noChangeArrowheads="1"/>
            </p:cNvSpPr>
            <p:nvPr/>
          </p:nvSpPr>
          <p:spPr bwMode="auto">
            <a:xfrm>
              <a:off x="4272" y="2544"/>
              <a:ext cx="1487" cy="1268"/>
            </a:xfrm>
            <a:prstGeom prst="rect">
              <a:avLst/>
            </a:prstGeom>
            <a:noFill/>
            <a:ln w="9525">
              <a:noFill/>
              <a:round/>
              <a:headEnd/>
              <a:tailEnd/>
            </a:ln>
          </p:spPr>
          <p:txBody>
            <a:bodyPr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i="1">
                  <a:solidFill>
                    <a:srgbClr val="000000"/>
                  </a:solidFill>
                  <a:latin typeface="Verdana" pitchFamily="34" charset="0"/>
                </a:rPr>
                <a:t>Prior instruction in a thread always completes write-back before next instruction in same thread reads register file</a:t>
              </a:r>
            </a:p>
          </p:txBody>
        </p:sp>
        <p:sp>
          <p:nvSpPr>
            <p:cNvPr id="254986" name="Line 54"/>
            <p:cNvSpPr>
              <a:spLocks noChangeShapeType="1"/>
            </p:cNvSpPr>
            <p:nvPr/>
          </p:nvSpPr>
          <p:spPr bwMode="auto">
            <a:xfrm flipH="1">
              <a:off x="3215" y="2688"/>
              <a:ext cx="1057" cy="47"/>
            </a:xfrm>
            <a:prstGeom prst="line">
              <a:avLst/>
            </a:prstGeom>
            <a:noFill/>
            <a:ln w="25560" cap="sq">
              <a:solidFill>
                <a:srgbClr val="000000"/>
              </a:solidFill>
              <a:miter lim="800000"/>
              <a:headEnd/>
              <a:tailEnd type="triangle" w="med" len="med"/>
            </a:ln>
          </p:spPr>
          <p:txBody>
            <a:bodyPr/>
            <a:lstStyle/>
            <a:p>
              <a:endParaRPr lang="zh-CN" altLang="en-US"/>
            </a:p>
          </p:txBody>
        </p:sp>
        <p:sp>
          <p:nvSpPr>
            <p:cNvPr id="254987" name="Line 55"/>
            <p:cNvSpPr>
              <a:spLocks noChangeShapeType="1"/>
            </p:cNvSpPr>
            <p:nvPr/>
          </p:nvSpPr>
          <p:spPr bwMode="auto">
            <a:xfrm flipH="1">
              <a:off x="3311" y="3456"/>
              <a:ext cx="1009" cy="143"/>
            </a:xfrm>
            <a:prstGeom prst="line">
              <a:avLst/>
            </a:prstGeom>
            <a:noFill/>
            <a:ln w="25560" cap="sq">
              <a:solidFill>
                <a:srgbClr val="000000"/>
              </a:solidFill>
              <a:miter lim="800000"/>
              <a:headEnd/>
              <a:tailEnd type="triangle" w="med" len="med"/>
            </a:ln>
          </p:spPr>
          <p:txBody>
            <a:bodyPr/>
            <a:lstStyle/>
            <a:p>
              <a:endParaRPr lang="zh-CN" altLang="en-US"/>
            </a:p>
          </p:txBody>
        </p:sp>
      </p:grpSp>
      <p:sp>
        <p:nvSpPr>
          <p:cNvPr id="254980" name="Text Box 56"/>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BF3389F-C310-438F-81C3-C7E9B91E821C}"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54981" name="Text Box 57"/>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54982" name="Text Box 58"/>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BB26813-8F00-40FF-B8F0-997E8DCC984A}"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250</a:t>
            </a:fld>
            <a:endParaRPr lang="zh-CN" altLang="zh-CN" sz="1200">
              <a:solidFill>
                <a:srgbClr val="898989"/>
              </a:solidFill>
            </a:endParaRPr>
          </a:p>
        </p:txBody>
      </p:sp>
      <p:sp>
        <p:nvSpPr>
          <p:cNvPr id="254983" name="标题 1"/>
          <p:cNvSpPr>
            <a:spLocks noGrp="1"/>
          </p:cNvSpPr>
          <p:nvPr>
            <p:ph type="title"/>
          </p:nvPr>
        </p:nvSpPr>
        <p:spPr/>
        <p:txBody>
          <a:bodyPr/>
          <a:lstStyle/>
          <a:p>
            <a:r>
              <a:rPr lang="en-US" altLang="zh-CN" smtClean="0"/>
              <a:t>Multithreading</a:t>
            </a:r>
            <a:endParaRPr lang="zh-CN" altLang="en-US" smtClean="0"/>
          </a:p>
        </p:txBody>
      </p:sp>
      <p:sp>
        <p:nvSpPr>
          <p:cNvPr id="254984" name="内容占位符 2"/>
          <p:cNvSpPr>
            <a:spLocks noGrp="1"/>
          </p:cNvSpPr>
          <p:nvPr>
            <p:ph idx="1"/>
          </p:nvPr>
        </p:nvSpPr>
        <p:spPr/>
        <p:txBody>
          <a:bodyPr/>
          <a:lstStyle/>
          <a:p>
            <a:r>
              <a:rPr lang="zh-CN" altLang="zh-CN" smtClean="0"/>
              <a:t>如何保证流水线中指令间无数据依赖关系？</a:t>
            </a:r>
          </a:p>
          <a:p>
            <a:r>
              <a:rPr lang="zh-CN" altLang="zh-CN" smtClean="0"/>
              <a:t>一种办法：在相同的流水线中交叉执行来自不同线程的指令</a:t>
            </a:r>
          </a:p>
          <a:p>
            <a:endParaRPr lang="zh-CN" altLang="en-US" dirty="0" smtClean="0"/>
          </a:p>
        </p:txBody>
      </p:sp>
    </p:spTree>
    <p:extLst>
      <p:ext uri="{BB962C8B-B14F-4D97-AF65-F5344CB8AC3E}">
        <p14:creationId xmlns:p14="http://schemas.microsoft.com/office/powerpoint/2010/main" val="200352927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fill="hold" nodeType="clickEffect">
                                  <p:stCondLst>
                                    <p:cond delay="0"/>
                                  </p:stCondLst>
                                  <p:childTnLst>
                                    <p:set>
                                      <p:cBhvr additive="repl">
                                        <p:cTn id="10"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256004" name="图片 3"/>
          <p:cNvPicPr>
            <a:picLocks noChangeAspect="1"/>
          </p:cNvPicPr>
          <p:nvPr/>
        </p:nvPicPr>
        <p:blipFill>
          <a:blip r:embed="rId3"/>
          <a:srcRect/>
          <a:stretch>
            <a:fillRect/>
          </a:stretch>
        </p:blipFill>
        <p:spPr bwMode="auto">
          <a:xfrm>
            <a:off x="827088" y="1052513"/>
            <a:ext cx="7058025" cy="3619500"/>
          </a:xfrm>
          <a:prstGeom prst="rect">
            <a:avLst/>
          </a:prstGeom>
          <a:noFill/>
          <a:ln w="9525">
            <a:noFill/>
            <a:miter lim="800000"/>
            <a:headEnd/>
            <a:tailEnd/>
          </a:ln>
        </p:spPr>
      </p:pic>
      <p:sp>
        <p:nvSpPr>
          <p:cNvPr id="256005" name="矩形 4"/>
          <p:cNvSpPr>
            <a:spLocks noChangeArrowheads="1"/>
          </p:cNvSpPr>
          <p:nvPr/>
        </p:nvSpPr>
        <p:spPr bwMode="auto">
          <a:xfrm>
            <a:off x="568411" y="5321561"/>
            <a:ext cx="8217244" cy="954107"/>
          </a:xfrm>
          <a:prstGeom prst="rect">
            <a:avLst/>
          </a:prstGeom>
          <a:noFill/>
          <a:ln w="9525">
            <a:noFill/>
            <a:miter lim="800000"/>
            <a:headEnd/>
            <a:tailEnd/>
          </a:ln>
        </p:spPr>
        <p:txBody>
          <a:bodyPr wrap="square">
            <a:spAutoFit/>
          </a:bodyPr>
          <a:lstStyle/>
          <a:p>
            <a:r>
              <a:rPr lang="en-US" altLang="zh-CN" sz="2800" dirty="0">
                <a:solidFill>
                  <a:srgbClr val="FF0000"/>
                </a:solidFill>
              </a:rPr>
              <a:t>A conventional processor compared with a multithreaded processor.</a:t>
            </a:r>
            <a:endParaRPr lang="zh-CN" altLang="en-US" sz="2800" dirty="0">
              <a:solidFill>
                <a:srgbClr val="FF0000"/>
              </a:solidFill>
            </a:endParaRPr>
          </a:p>
        </p:txBody>
      </p:sp>
    </p:spTree>
    <p:extLst>
      <p:ext uri="{BB962C8B-B14F-4D97-AF65-F5344CB8AC3E}">
        <p14:creationId xmlns:p14="http://schemas.microsoft.com/office/powerpoint/2010/main" val="3995855405"/>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7" name="Text Box 4"/>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D9FF324-DCAD-4BFD-AD5E-5048A14780C1}"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57028" name="Text Box 5"/>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57029" name="Text Box 6"/>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247637D-F965-422D-928F-F5E96DA84626}"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252</a:t>
            </a:fld>
            <a:endParaRPr lang="zh-CN" altLang="zh-CN" sz="1200">
              <a:solidFill>
                <a:srgbClr val="898989"/>
              </a:solidFill>
            </a:endParaRPr>
          </a:p>
        </p:txBody>
      </p:sp>
      <p:sp>
        <p:nvSpPr>
          <p:cNvPr id="257030" name="标题 1"/>
          <p:cNvSpPr>
            <a:spLocks noGrp="1"/>
          </p:cNvSpPr>
          <p:nvPr>
            <p:ph type="title"/>
          </p:nvPr>
        </p:nvSpPr>
        <p:spPr/>
        <p:txBody>
          <a:bodyPr>
            <a:normAutofit fontScale="90000"/>
          </a:bodyPr>
          <a:lstStyle/>
          <a:p>
            <a:r>
              <a:rPr lang="en-US" altLang="zh-CN" smtClean="0"/>
              <a:t>CDC 6600 Peripheral Processors (Cray, 1964)</a:t>
            </a:r>
            <a:endParaRPr lang="zh-CN" altLang="en-US" dirty="0" smtClean="0"/>
          </a:p>
        </p:txBody>
      </p:sp>
      <p:sp>
        <p:nvSpPr>
          <p:cNvPr id="257031" name="内容占位符 2"/>
          <p:cNvSpPr>
            <a:spLocks noGrp="1"/>
          </p:cNvSpPr>
          <p:nvPr>
            <p:ph idx="1"/>
          </p:nvPr>
        </p:nvSpPr>
        <p:spPr/>
        <p:txBody>
          <a:bodyPr>
            <a:normAutofit fontScale="92500" lnSpcReduction="10000"/>
          </a:bodyPr>
          <a:lstStyle/>
          <a:p>
            <a:r>
              <a:rPr lang="zh-CN" altLang="en-US" dirty="0" smtClean="0"/>
              <a:t>容忍延时：</a:t>
            </a:r>
            <a:endParaRPr lang="en-US" altLang="zh-CN" dirty="0" smtClean="0"/>
          </a:p>
          <a:p>
            <a:pPr lvl="1"/>
            <a:r>
              <a:rPr lang="zh-CN" altLang="en-US" dirty="0"/>
              <a:t>当一个线程遇到长延时操作时，处理器可以从另一个线程执行有用的</a:t>
            </a:r>
            <a:r>
              <a:rPr lang="zh-CN" altLang="en-US" dirty="0" smtClean="0"/>
              <a:t>操作</a:t>
            </a:r>
            <a:endParaRPr lang="en-US" altLang="zh-CN" dirty="0" smtClean="0"/>
          </a:p>
          <a:p>
            <a:r>
              <a:rPr lang="en-US" altLang="zh-CN" dirty="0" smtClean="0"/>
              <a:t>CDC 6600 I/O</a:t>
            </a:r>
            <a:r>
              <a:rPr lang="zh-CN" altLang="en-US" dirty="0" smtClean="0"/>
              <a:t>处理器</a:t>
            </a:r>
            <a:endParaRPr lang="en-US" altLang="zh-CN" dirty="0" smtClean="0"/>
          </a:p>
          <a:p>
            <a:pPr lvl="1"/>
            <a:r>
              <a:rPr lang="en-US" altLang="zh-CN" dirty="0" err="1" smtClean="0"/>
              <a:t>第一个支持多线程模式的硬件系统</a:t>
            </a:r>
            <a:endParaRPr lang="en-US" altLang="zh-CN" dirty="0" smtClean="0"/>
          </a:p>
          <a:p>
            <a:pPr lvl="1"/>
            <a:r>
              <a:rPr lang="en-US" altLang="zh-CN" dirty="0" smtClean="0"/>
              <a:t>10</a:t>
            </a:r>
            <a:r>
              <a:rPr lang="zh-CN" altLang="en-US" dirty="0" smtClean="0"/>
              <a:t>个</a:t>
            </a:r>
            <a:r>
              <a:rPr lang="en-US" altLang="zh-CN" dirty="0" smtClean="0"/>
              <a:t>I/O</a:t>
            </a:r>
            <a:r>
              <a:rPr lang="zh-CN" altLang="en-US" dirty="0" smtClean="0"/>
              <a:t>线程交替执行</a:t>
            </a:r>
            <a:endParaRPr lang="en-US" altLang="zh-CN" dirty="0" smtClean="0"/>
          </a:p>
          <a:p>
            <a:pPr lvl="1"/>
            <a:r>
              <a:rPr lang="en-US" altLang="zh-CN" dirty="0" smtClean="0"/>
              <a:t>10 </a:t>
            </a:r>
            <a:r>
              <a:rPr lang="en-US" altLang="zh-CN" dirty="0" err="1" smtClean="0"/>
              <a:t>个“virtual</a:t>
            </a:r>
            <a:r>
              <a:rPr lang="en-US" altLang="zh-CN" dirty="0" smtClean="0"/>
              <a:t>” I/O </a:t>
            </a:r>
            <a:r>
              <a:rPr lang="en-US" altLang="zh-CN" dirty="0" err="1" smtClean="0"/>
              <a:t>处理器</a:t>
            </a:r>
            <a:endParaRPr lang="en-US" altLang="zh-CN" dirty="0" smtClean="0"/>
          </a:p>
          <a:p>
            <a:pPr lvl="1"/>
            <a:r>
              <a:rPr lang="en-US" altLang="zh-CN" dirty="0" err="1" smtClean="0"/>
              <a:t>流水线控制采用固定交叉方式</a:t>
            </a:r>
            <a:endParaRPr lang="en-US" altLang="zh-CN" dirty="0" smtClean="0"/>
          </a:p>
          <a:p>
            <a:pPr lvl="1"/>
            <a:r>
              <a:rPr lang="en-US" altLang="zh-CN" dirty="0" smtClean="0"/>
              <a:t>流水线每段100ns</a:t>
            </a:r>
          </a:p>
          <a:p>
            <a:pPr lvl="1"/>
            <a:r>
              <a:rPr lang="en-US" altLang="zh-CN" dirty="0" err="1" smtClean="0"/>
              <a:t>每个虚拟处理器每</a:t>
            </a:r>
            <a:r>
              <a:rPr lang="zh-CN" altLang="en-US" dirty="0" smtClean="0"/>
              <a:t>隔</a:t>
            </a:r>
            <a:r>
              <a:rPr lang="en-US" altLang="zh-CN" dirty="0" smtClean="0"/>
              <a:t>1000ns执行一条指令</a:t>
            </a:r>
          </a:p>
          <a:p>
            <a:pPr lvl="1"/>
            <a:r>
              <a:rPr lang="en-US" altLang="zh-CN" dirty="0" err="1" smtClean="0"/>
              <a:t>累加器型ISA有利于保存处理器状态</a:t>
            </a:r>
            <a:endParaRPr lang="en-US" altLang="zh-CN" dirty="0" smtClean="0"/>
          </a:p>
          <a:p>
            <a:endParaRPr lang="zh-CN" altLang="en-US" dirty="0" smtClean="0"/>
          </a:p>
        </p:txBody>
      </p:sp>
      <p:pic>
        <p:nvPicPr>
          <p:cNvPr id="257026" name="Picture 3"/>
          <p:cNvPicPr>
            <a:picLocks noChangeAspect="1" noChangeArrowheads="1"/>
          </p:cNvPicPr>
          <p:nvPr/>
        </p:nvPicPr>
        <p:blipFill>
          <a:blip r:embed="rId3"/>
          <a:srcRect/>
          <a:stretch>
            <a:fillRect/>
          </a:stretch>
        </p:blipFill>
        <p:spPr bwMode="auto">
          <a:xfrm>
            <a:off x="6457950" y="3168242"/>
            <a:ext cx="2505988" cy="1823447"/>
          </a:xfrm>
          <a:prstGeom prst="rect">
            <a:avLst/>
          </a:prstGeom>
          <a:noFill/>
          <a:ln w="9525">
            <a:noFill/>
            <a:round/>
            <a:headEnd/>
            <a:tailEnd/>
          </a:ln>
        </p:spPr>
      </p:pic>
    </p:spTree>
    <p:extLst>
      <p:ext uri="{BB962C8B-B14F-4D97-AF65-F5344CB8AC3E}">
        <p14:creationId xmlns:p14="http://schemas.microsoft.com/office/powerpoint/2010/main" val="380851854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t>CDC 6600 Architecture</a:t>
            </a:r>
            <a:endParaRPr lang="zh-CN" altLang="en-US" dirty="0"/>
          </a:p>
        </p:txBody>
      </p:sp>
      <p:pic>
        <p:nvPicPr>
          <p:cNvPr id="5" name="图片 4"/>
          <p:cNvPicPr>
            <a:picLocks noChangeAspect="1"/>
          </p:cNvPicPr>
          <p:nvPr/>
        </p:nvPicPr>
        <p:blipFill>
          <a:blip r:embed="rId2"/>
          <a:stretch>
            <a:fillRect/>
          </a:stretch>
        </p:blipFill>
        <p:spPr>
          <a:xfrm>
            <a:off x="1062847" y="1223318"/>
            <a:ext cx="7018306" cy="1668164"/>
          </a:xfrm>
          <a:prstGeom prst="rect">
            <a:avLst/>
          </a:prstGeom>
        </p:spPr>
      </p:pic>
      <p:pic>
        <p:nvPicPr>
          <p:cNvPr id="6" name="图片 5"/>
          <p:cNvPicPr>
            <a:picLocks noChangeAspect="1"/>
          </p:cNvPicPr>
          <p:nvPr/>
        </p:nvPicPr>
        <p:blipFill>
          <a:blip r:embed="rId3"/>
          <a:stretch>
            <a:fillRect/>
          </a:stretch>
        </p:blipFill>
        <p:spPr>
          <a:xfrm>
            <a:off x="1062847" y="2518956"/>
            <a:ext cx="6560244" cy="3349617"/>
          </a:xfrm>
          <a:prstGeom prst="rect">
            <a:avLst/>
          </a:prstGeom>
        </p:spPr>
      </p:pic>
      <p:sp>
        <p:nvSpPr>
          <p:cNvPr id="2" name="矩形 1"/>
          <p:cNvSpPr/>
          <p:nvPr/>
        </p:nvSpPr>
        <p:spPr>
          <a:xfrm>
            <a:off x="465909" y="6041460"/>
            <a:ext cx="8530046" cy="307777"/>
          </a:xfrm>
          <a:prstGeom prst="rect">
            <a:avLst/>
          </a:prstGeom>
        </p:spPr>
        <p:txBody>
          <a:bodyPr wrap="square">
            <a:spAutoFit/>
          </a:bodyPr>
          <a:lstStyle/>
          <a:p>
            <a:r>
              <a:rPr lang="en-US" altLang="zh-CN" sz="1400" b="1" dirty="0"/>
              <a:t>J. E. </a:t>
            </a:r>
            <a:r>
              <a:rPr lang="en-US" altLang="zh-CN" sz="1400" b="1" dirty="0" smtClean="0"/>
              <a:t>Thornton</a:t>
            </a:r>
            <a:r>
              <a:rPr lang="zh-CN" altLang="en-US" sz="1400" b="1" dirty="0"/>
              <a:t>，</a:t>
            </a:r>
            <a:r>
              <a:rPr lang="en-US" altLang="zh-CN" sz="1400" b="1" dirty="0" smtClean="0"/>
              <a:t>Design </a:t>
            </a:r>
            <a:r>
              <a:rPr lang="en-US" altLang="zh-CN" sz="1400" b="1" dirty="0"/>
              <a:t>of a Computer_ The Control Data 6600   (1970, Scott, </a:t>
            </a:r>
            <a:r>
              <a:rPr lang="en-US" altLang="zh-CN" sz="1400" b="1" dirty="0" err="1"/>
              <a:t>Foresman</a:t>
            </a:r>
            <a:r>
              <a:rPr lang="en-US" altLang="zh-CN" sz="1400" b="1" dirty="0"/>
              <a:t> and Company)</a:t>
            </a:r>
            <a:endParaRPr lang="zh-CN" altLang="en-US" sz="1400" b="1" dirty="0"/>
          </a:p>
        </p:txBody>
      </p:sp>
    </p:spTree>
    <p:extLst>
      <p:ext uri="{BB962C8B-B14F-4D97-AF65-F5344CB8AC3E}">
        <p14:creationId xmlns:p14="http://schemas.microsoft.com/office/powerpoint/2010/main" val="74109592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 name="图片 2"/>
          <p:cNvPicPr>
            <a:picLocks noChangeAspect="1"/>
          </p:cNvPicPr>
          <p:nvPr/>
        </p:nvPicPr>
        <p:blipFill>
          <a:blip r:embed="rId2"/>
          <a:stretch>
            <a:fillRect/>
          </a:stretch>
        </p:blipFill>
        <p:spPr>
          <a:xfrm>
            <a:off x="2738952" y="142236"/>
            <a:ext cx="5379437" cy="6434831"/>
          </a:xfrm>
          <a:prstGeom prst="rect">
            <a:avLst/>
          </a:prstGeom>
        </p:spPr>
      </p:pic>
      <p:sp>
        <p:nvSpPr>
          <p:cNvPr id="4" name="文本框 3"/>
          <p:cNvSpPr txBox="1"/>
          <p:nvPr/>
        </p:nvSpPr>
        <p:spPr>
          <a:xfrm>
            <a:off x="247135" y="1556952"/>
            <a:ext cx="3126260" cy="2585323"/>
          </a:xfrm>
          <a:prstGeom prst="rect">
            <a:avLst/>
          </a:prstGeom>
          <a:noFill/>
        </p:spPr>
        <p:txBody>
          <a:bodyPr wrap="square" rtlCol="0">
            <a:spAutoFit/>
          </a:bodyPr>
          <a:lstStyle/>
          <a:p>
            <a:r>
              <a:rPr lang="en-US" altLang="zh-CN" dirty="0" smtClean="0"/>
              <a:t>MAJOR CYCLE</a:t>
            </a:r>
            <a:r>
              <a:rPr lang="zh-CN" altLang="en-US" dirty="0" smtClean="0"/>
              <a:t>：</a:t>
            </a:r>
            <a:r>
              <a:rPr lang="en-US" altLang="zh-CN" dirty="0" smtClean="0"/>
              <a:t>1000 ns</a:t>
            </a:r>
          </a:p>
          <a:p>
            <a:r>
              <a:rPr lang="en-US" altLang="zh-CN" dirty="0"/>
              <a:t> </a:t>
            </a:r>
            <a:r>
              <a:rPr lang="en-US" altLang="zh-CN" dirty="0" smtClean="0"/>
              <a:t>     Storage </a:t>
            </a:r>
            <a:r>
              <a:rPr lang="zh-CN" altLang="en-US" dirty="0" smtClean="0"/>
              <a:t>读和写</a:t>
            </a:r>
            <a:endParaRPr lang="en-US" altLang="zh-CN" dirty="0" smtClean="0"/>
          </a:p>
          <a:p>
            <a:r>
              <a:rPr lang="en-US" altLang="zh-CN" dirty="0" smtClean="0"/>
              <a:t>MINOR CYCLE</a:t>
            </a:r>
            <a:r>
              <a:rPr lang="zh-CN" altLang="en-US" dirty="0" smtClean="0"/>
              <a:t>： </a:t>
            </a:r>
            <a:r>
              <a:rPr lang="en-US" altLang="zh-CN" dirty="0" smtClean="0"/>
              <a:t>100ns </a:t>
            </a:r>
          </a:p>
          <a:p>
            <a:r>
              <a:rPr lang="en-US" altLang="zh-CN" dirty="0" smtClean="0"/>
              <a:t>      ALU</a:t>
            </a:r>
            <a:r>
              <a:rPr lang="zh-CN" altLang="en-US" dirty="0" smtClean="0"/>
              <a:t>运算</a:t>
            </a:r>
            <a:r>
              <a:rPr lang="en-US" altLang="zh-CN" dirty="0" smtClean="0"/>
              <a:t>, </a:t>
            </a:r>
            <a:r>
              <a:rPr lang="zh-CN" altLang="en-US" dirty="0" smtClean="0"/>
              <a:t>以及传输一个字的时间 （字长</a:t>
            </a:r>
            <a:r>
              <a:rPr lang="en-US" altLang="zh-CN" dirty="0" smtClean="0"/>
              <a:t>12bit</a:t>
            </a:r>
            <a:r>
              <a:rPr lang="zh-CN" altLang="en-US" dirty="0" smtClean="0"/>
              <a:t>）</a:t>
            </a:r>
            <a:endParaRPr lang="en-US" altLang="zh-CN" dirty="0" smtClean="0"/>
          </a:p>
          <a:p>
            <a:endParaRPr lang="en-US" altLang="zh-CN" dirty="0"/>
          </a:p>
          <a:p>
            <a:r>
              <a:rPr lang="zh-CN" altLang="en-US" dirty="0" smtClean="0"/>
              <a:t>例如：</a:t>
            </a:r>
            <a:r>
              <a:rPr lang="en-US" altLang="zh-CN" dirty="0" smtClean="0"/>
              <a:t>Load </a:t>
            </a:r>
            <a:r>
              <a:rPr lang="en-US" altLang="zh-CN" dirty="0"/>
              <a:t>(</a:t>
            </a:r>
            <a:r>
              <a:rPr lang="en-US" altLang="zh-CN" dirty="0" smtClean="0"/>
              <a:t>d)</a:t>
            </a:r>
            <a:r>
              <a:rPr lang="zh-CN" altLang="en-US" dirty="0" smtClean="0"/>
              <a:t>； </a:t>
            </a:r>
            <a:r>
              <a:rPr lang="en-US" altLang="zh-CN" dirty="0" smtClean="0"/>
              <a:t>A &lt;- mem[d]</a:t>
            </a:r>
          </a:p>
          <a:p>
            <a:r>
              <a:rPr lang="en-US" altLang="zh-CN" dirty="0"/>
              <a:t> </a:t>
            </a:r>
            <a:r>
              <a:rPr lang="en-US" altLang="zh-CN" dirty="0" smtClean="0"/>
              <a:t>           Add  X</a:t>
            </a:r>
            <a:r>
              <a:rPr lang="zh-CN" altLang="en-US" dirty="0" smtClean="0"/>
              <a:t>；</a:t>
            </a:r>
            <a:endParaRPr lang="en-US" altLang="zh-CN" dirty="0" smtClean="0"/>
          </a:p>
          <a:p>
            <a:endParaRPr lang="zh-CN" altLang="en-US" dirty="0"/>
          </a:p>
        </p:txBody>
      </p:sp>
    </p:spTree>
    <p:extLst>
      <p:ext uri="{BB962C8B-B14F-4D97-AF65-F5344CB8AC3E}">
        <p14:creationId xmlns:p14="http://schemas.microsoft.com/office/powerpoint/2010/main" val="45151690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24246" y="2524488"/>
            <a:ext cx="8839200" cy="3721100"/>
            <a:chOff x="76200" y="1219200"/>
            <a:chExt cx="8839200" cy="3721100"/>
          </a:xfrm>
        </p:grpSpPr>
        <p:sp>
          <p:nvSpPr>
            <p:cNvPr id="258050" name="Rectangle 3"/>
            <p:cNvSpPr>
              <a:spLocks noChangeArrowheads="1"/>
            </p:cNvSpPr>
            <p:nvPr/>
          </p:nvSpPr>
          <p:spPr bwMode="auto">
            <a:xfrm>
              <a:off x="3962400" y="1752600"/>
              <a:ext cx="1600200" cy="1295400"/>
            </a:xfrm>
            <a:prstGeom prst="rect">
              <a:avLst/>
            </a:prstGeom>
            <a:solidFill>
              <a:srgbClr val="FFFF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grpSp>
          <p:nvGrpSpPr>
            <p:cNvPr id="258051" name="Group 4"/>
            <p:cNvGrpSpPr>
              <a:grpSpLocks/>
            </p:cNvGrpSpPr>
            <p:nvPr/>
          </p:nvGrpSpPr>
          <p:grpSpPr bwMode="auto">
            <a:xfrm>
              <a:off x="457200" y="3810000"/>
              <a:ext cx="150813" cy="608013"/>
              <a:chOff x="288" y="2400"/>
              <a:chExt cx="95" cy="383"/>
            </a:xfrm>
          </p:grpSpPr>
          <p:sp>
            <p:nvSpPr>
              <p:cNvPr id="258136" name="Rectangle 5"/>
              <p:cNvSpPr>
                <a:spLocks noChangeArrowheads="1"/>
              </p:cNvSpPr>
              <p:nvPr/>
            </p:nvSpPr>
            <p:spPr bwMode="auto">
              <a:xfrm>
                <a:off x="288" y="2400"/>
                <a:ext cx="95" cy="383"/>
              </a:xfrm>
              <a:prstGeom prst="rect">
                <a:avLst/>
              </a:prstGeom>
              <a:solidFill>
                <a:srgbClr val="FFFF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58137" name="Freeform 6"/>
              <p:cNvSpPr>
                <a:spLocks noChangeArrowheads="1"/>
              </p:cNvSpPr>
              <p:nvPr/>
            </p:nvSpPr>
            <p:spPr bwMode="auto">
              <a:xfrm>
                <a:off x="288" y="2688"/>
                <a:ext cx="95" cy="95"/>
              </a:xfrm>
              <a:custGeom>
                <a:avLst/>
                <a:gdLst>
                  <a:gd name="T0" fmla="*/ 0 w 96"/>
                  <a:gd name="T1" fmla="*/ 2147483647 h 48"/>
                  <a:gd name="T2" fmla="*/ 48 w 96"/>
                  <a:gd name="T3" fmla="*/ 0 h 48"/>
                  <a:gd name="T4" fmla="*/ 48 w 96"/>
                  <a:gd name="T5" fmla="*/ 2147483647 h 48"/>
                  <a:gd name="T6" fmla="*/ 0 60000 65536"/>
                  <a:gd name="T7" fmla="*/ 0 60000 65536"/>
                  <a:gd name="T8" fmla="*/ 0 60000 65536"/>
                  <a:gd name="T9" fmla="*/ 0 w 96"/>
                  <a:gd name="T10" fmla="*/ 0 h 48"/>
                  <a:gd name="T11" fmla="*/ 96 w 96"/>
                  <a:gd name="T12" fmla="*/ 48 h 48"/>
                </a:gdLst>
                <a:ahLst/>
                <a:cxnLst>
                  <a:cxn ang="T6">
                    <a:pos x="T0" y="T1"/>
                  </a:cxn>
                  <a:cxn ang="T7">
                    <a:pos x="T2" y="T3"/>
                  </a:cxn>
                  <a:cxn ang="T8">
                    <a:pos x="T4" y="T5"/>
                  </a:cxn>
                </a:cxnLst>
                <a:rect l="T9" t="T10" r="T11" b="T12"/>
                <a:pathLst>
                  <a:path w="96" h="48">
                    <a:moveTo>
                      <a:pt x="0" y="48"/>
                    </a:moveTo>
                    <a:lnTo>
                      <a:pt x="48" y="0"/>
                    </a:lnTo>
                    <a:lnTo>
                      <a:pt x="96" y="48"/>
                    </a:lnTo>
                  </a:path>
                </a:pathLst>
              </a:custGeom>
              <a:noFill/>
              <a:ln w="25560">
                <a:solidFill>
                  <a:srgbClr val="000000"/>
                </a:solidFill>
                <a:round/>
                <a:headEnd/>
                <a:tailEnd/>
              </a:ln>
            </p:spPr>
            <p:txBody>
              <a:bodyPr wrap="none" anchor="ctr"/>
              <a:lstStyle/>
              <a:p>
                <a:endParaRPr lang="zh-CN" altLang="en-US"/>
              </a:p>
            </p:txBody>
          </p:sp>
        </p:grpSp>
        <p:sp>
          <p:nvSpPr>
            <p:cNvPr id="258052" name="Rectangle 7"/>
            <p:cNvSpPr>
              <a:spLocks noChangeArrowheads="1"/>
            </p:cNvSpPr>
            <p:nvPr/>
          </p:nvSpPr>
          <p:spPr bwMode="auto">
            <a:xfrm>
              <a:off x="304800" y="3352800"/>
              <a:ext cx="457200" cy="381000"/>
            </a:xfrm>
            <a:prstGeom prst="rect">
              <a:avLst/>
            </a:prstGeom>
            <a:solidFill>
              <a:srgbClr val="FFFF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+1</a:t>
              </a:r>
            </a:p>
          </p:txBody>
        </p:sp>
        <p:sp>
          <p:nvSpPr>
            <p:cNvPr id="258053" name="Freeform 8"/>
            <p:cNvSpPr>
              <a:spLocks/>
            </p:cNvSpPr>
            <p:nvPr/>
          </p:nvSpPr>
          <p:spPr bwMode="auto">
            <a:xfrm>
              <a:off x="609600" y="3505200"/>
              <a:ext cx="457200" cy="609600"/>
            </a:xfrm>
            <a:custGeom>
              <a:avLst/>
              <a:gdLst>
                <a:gd name="T0" fmla="*/ 0 w 288"/>
                <a:gd name="T1" fmla="*/ 2147483647 h 384"/>
                <a:gd name="T2" fmla="*/ 2147483647 w 288"/>
                <a:gd name="T3" fmla="*/ 2147483647 h 384"/>
                <a:gd name="T4" fmla="*/ 2147483647 w 288"/>
                <a:gd name="T5" fmla="*/ 0 h 384"/>
                <a:gd name="T6" fmla="*/ 2147483647 w 288"/>
                <a:gd name="T7" fmla="*/ 0 h 384"/>
                <a:gd name="T8" fmla="*/ 0 60000 65536"/>
                <a:gd name="T9" fmla="*/ 0 60000 65536"/>
                <a:gd name="T10" fmla="*/ 0 60000 65536"/>
                <a:gd name="T11" fmla="*/ 0 60000 65536"/>
                <a:gd name="T12" fmla="*/ 0 w 288"/>
                <a:gd name="T13" fmla="*/ 0 h 384"/>
                <a:gd name="T14" fmla="*/ 288 w 288"/>
                <a:gd name="T15" fmla="*/ 384 h 384"/>
              </a:gdLst>
              <a:ahLst/>
              <a:cxnLst>
                <a:cxn ang="T8">
                  <a:pos x="T0" y="T1"/>
                </a:cxn>
                <a:cxn ang="T9">
                  <a:pos x="T2" y="T3"/>
                </a:cxn>
                <a:cxn ang="T10">
                  <a:pos x="T4" y="T5"/>
                </a:cxn>
                <a:cxn ang="T11">
                  <a:pos x="T6" y="T7"/>
                </a:cxn>
              </a:cxnLst>
              <a:rect l="T12" t="T13" r="T14" b="T15"/>
              <a:pathLst>
                <a:path w="288" h="384">
                  <a:moveTo>
                    <a:pt x="0" y="384"/>
                  </a:moveTo>
                  <a:lnTo>
                    <a:pt x="288" y="384"/>
                  </a:lnTo>
                  <a:lnTo>
                    <a:pt x="288" y="0"/>
                  </a:lnTo>
                  <a:lnTo>
                    <a:pt x="96" y="0"/>
                  </a:lnTo>
                </a:path>
              </a:pathLst>
            </a:custGeom>
            <a:noFill/>
            <a:ln w="25560">
              <a:solidFill>
                <a:srgbClr val="000000"/>
              </a:solidFill>
              <a:round/>
              <a:headEnd/>
              <a:tailEnd type="triangle" w="med" len="med"/>
            </a:ln>
          </p:spPr>
          <p:txBody>
            <a:bodyPr wrap="none" anchor="ctr"/>
            <a:lstStyle/>
            <a:p>
              <a:endParaRPr lang="zh-CN" altLang="en-US"/>
            </a:p>
          </p:txBody>
        </p:sp>
        <p:sp>
          <p:nvSpPr>
            <p:cNvPr id="258054" name="Freeform 9"/>
            <p:cNvSpPr>
              <a:spLocks/>
            </p:cNvSpPr>
            <p:nvPr/>
          </p:nvSpPr>
          <p:spPr bwMode="auto">
            <a:xfrm>
              <a:off x="76200" y="3505200"/>
              <a:ext cx="381000" cy="609600"/>
            </a:xfrm>
            <a:custGeom>
              <a:avLst/>
              <a:gdLst>
                <a:gd name="T0" fmla="*/ 2147483647 w 240"/>
                <a:gd name="T1" fmla="*/ 0 h 384"/>
                <a:gd name="T2" fmla="*/ 0 w 240"/>
                <a:gd name="T3" fmla="*/ 0 h 384"/>
                <a:gd name="T4" fmla="*/ 0 w 240"/>
                <a:gd name="T5" fmla="*/ 2147483647 h 384"/>
                <a:gd name="T6" fmla="*/ 2147483647 w 240"/>
                <a:gd name="T7" fmla="*/ 2147483647 h 384"/>
                <a:gd name="T8" fmla="*/ 0 60000 65536"/>
                <a:gd name="T9" fmla="*/ 0 60000 65536"/>
                <a:gd name="T10" fmla="*/ 0 60000 65536"/>
                <a:gd name="T11" fmla="*/ 0 60000 65536"/>
                <a:gd name="T12" fmla="*/ 0 w 240"/>
                <a:gd name="T13" fmla="*/ 0 h 384"/>
                <a:gd name="T14" fmla="*/ 240 w 240"/>
                <a:gd name="T15" fmla="*/ 384 h 384"/>
              </a:gdLst>
              <a:ahLst/>
              <a:cxnLst>
                <a:cxn ang="T8">
                  <a:pos x="T0" y="T1"/>
                </a:cxn>
                <a:cxn ang="T9">
                  <a:pos x="T2" y="T3"/>
                </a:cxn>
                <a:cxn ang="T10">
                  <a:pos x="T4" y="T5"/>
                </a:cxn>
                <a:cxn ang="T11">
                  <a:pos x="T6" y="T7"/>
                </a:cxn>
              </a:cxnLst>
              <a:rect l="T12" t="T13" r="T14" b="T15"/>
              <a:pathLst>
                <a:path w="240" h="384">
                  <a:moveTo>
                    <a:pt x="144" y="0"/>
                  </a:moveTo>
                  <a:lnTo>
                    <a:pt x="0" y="0"/>
                  </a:lnTo>
                  <a:lnTo>
                    <a:pt x="0" y="384"/>
                  </a:lnTo>
                  <a:lnTo>
                    <a:pt x="240" y="384"/>
                  </a:lnTo>
                </a:path>
              </a:pathLst>
            </a:custGeom>
            <a:noFill/>
            <a:ln w="25560">
              <a:solidFill>
                <a:srgbClr val="000000"/>
              </a:solidFill>
              <a:round/>
              <a:headEnd/>
              <a:tailEnd type="triangle" w="med" len="med"/>
            </a:ln>
          </p:spPr>
          <p:txBody>
            <a:bodyPr wrap="none" anchor="ctr"/>
            <a:lstStyle/>
            <a:p>
              <a:endParaRPr lang="zh-CN" altLang="en-US"/>
            </a:p>
          </p:txBody>
        </p:sp>
        <p:grpSp>
          <p:nvGrpSpPr>
            <p:cNvPr id="258055" name="Group 10"/>
            <p:cNvGrpSpPr>
              <a:grpSpLocks/>
            </p:cNvGrpSpPr>
            <p:nvPr/>
          </p:nvGrpSpPr>
          <p:grpSpPr bwMode="auto">
            <a:xfrm>
              <a:off x="762000" y="4038600"/>
              <a:ext cx="333375" cy="458788"/>
              <a:chOff x="480" y="2544"/>
              <a:chExt cx="210" cy="289"/>
            </a:xfrm>
          </p:grpSpPr>
          <p:sp>
            <p:nvSpPr>
              <p:cNvPr id="258134" name="Line 11"/>
              <p:cNvSpPr>
                <a:spLocks noChangeShapeType="1"/>
              </p:cNvSpPr>
              <p:nvPr/>
            </p:nvSpPr>
            <p:spPr bwMode="auto">
              <a:xfrm flipV="1">
                <a:off x="480" y="2543"/>
                <a:ext cx="47" cy="97"/>
              </a:xfrm>
              <a:prstGeom prst="line">
                <a:avLst/>
              </a:prstGeom>
              <a:noFill/>
              <a:ln w="25560" cap="sq">
                <a:solidFill>
                  <a:srgbClr val="000000"/>
                </a:solidFill>
                <a:miter lim="800000"/>
                <a:headEnd/>
                <a:tailEnd/>
              </a:ln>
            </p:spPr>
            <p:txBody>
              <a:bodyPr/>
              <a:lstStyle/>
              <a:p>
                <a:endParaRPr lang="zh-CN" altLang="en-US"/>
              </a:p>
            </p:txBody>
          </p:sp>
          <p:sp>
            <p:nvSpPr>
              <p:cNvPr id="258135" name="Text Box 12"/>
              <p:cNvSpPr txBox="1">
                <a:spLocks noChangeArrowheads="1"/>
              </p:cNvSpPr>
              <p:nvPr/>
            </p:nvSpPr>
            <p:spPr bwMode="auto">
              <a:xfrm>
                <a:off x="480" y="2544"/>
                <a:ext cx="210" cy="289"/>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2</a:t>
                </a:r>
              </a:p>
            </p:txBody>
          </p:sp>
        </p:grpSp>
        <p:sp>
          <p:nvSpPr>
            <p:cNvPr id="258056" name="Line 13"/>
            <p:cNvSpPr>
              <a:spLocks noChangeShapeType="1"/>
            </p:cNvSpPr>
            <p:nvPr/>
          </p:nvSpPr>
          <p:spPr bwMode="auto">
            <a:xfrm>
              <a:off x="1066800" y="4114800"/>
              <a:ext cx="2286000" cy="1588"/>
            </a:xfrm>
            <a:prstGeom prst="line">
              <a:avLst/>
            </a:prstGeom>
            <a:noFill/>
            <a:ln w="25560" cap="sq">
              <a:solidFill>
                <a:srgbClr val="000000"/>
              </a:solidFill>
              <a:miter lim="800000"/>
              <a:headEnd/>
              <a:tailEnd type="triangle" w="med" len="med"/>
            </a:ln>
          </p:spPr>
          <p:txBody>
            <a:bodyPr/>
            <a:lstStyle/>
            <a:p>
              <a:endParaRPr lang="zh-CN" altLang="en-US"/>
            </a:p>
          </p:txBody>
        </p:sp>
        <p:sp>
          <p:nvSpPr>
            <p:cNvPr id="258057" name="Text Box 14"/>
            <p:cNvSpPr txBox="1">
              <a:spLocks noChangeArrowheads="1"/>
            </p:cNvSpPr>
            <p:nvPr/>
          </p:nvSpPr>
          <p:spPr bwMode="auto">
            <a:xfrm>
              <a:off x="1143000" y="4114800"/>
              <a:ext cx="1219200" cy="825500"/>
            </a:xfrm>
            <a:prstGeom prst="rect">
              <a:avLst/>
            </a:prstGeom>
            <a:noFill/>
            <a:ln w="9525">
              <a:noFill/>
              <a:round/>
              <a:headEnd/>
              <a:tailEnd/>
            </a:ln>
          </p:spPr>
          <p:txBody>
            <a:bodyPr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i="1">
                  <a:solidFill>
                    <a:srgbClr val="000000"/>
                  </a:solidFill>
                </a:rPr>
                <a:t>Thread select</a:t>
              </a:r>
            </a:p>
          </p:txBody>
        </p:sp>
        <p:grpSp>
          <p:nvGrpSpPr>
            <p:cNvPr id="258058" name="Group 15"/>
            <p:cNvGrpSpPr>
              <a:grpSpLocks/>
            </p:cNvGrpSpPr>
            <p:nvPr/>
          </p:nvGrpSpPr>
          <p:grpSpPr bwMode="auto">
            <a:xfrm>
              <a:off x="914400" y="1752600"/>
              <a:ext cx="303213" cy="836613"/>
              <a:chOff x="576" y="1104"/>
              <a:chExt cx="191" cy="527"/>
            </a:xfrm>
          </p:grpSpPr>
          <p:sp>
            <p:nvSpPr>
              <p:cNvPr id="258132" name="Rectangle 16"/>
              <p:cNvSpPr>
                <a:spLocks noChangeArrowheads="1"/>
              </p:cNvSpPr>
              <p:nvPr/>
            </p:nvSpPr>
            <p:spPr bwMode="auto">
              <a:xfrm>
                <a:off x="576" y="1104"/>
                <a:ext cx="191" cy="527"/>
              </a:xfrm>
              <a:prstGeom prst="rect">
                <a:avLst/>
              </a:prstGeom>
              <a:solidFill>
                <a:srgbClr val="FFFF00"/>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PC</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1</a:t>
                </a:r>
              </a:p>
            </p:txBody>
          </p:sp>
          <p:sp>
            <p:nvSpPr>
              <p:cNvPr id="258133" name="Freeform 17"/>
              <p:cNvSpPr>
                <a:spLocks noChangeArrowheads="1"/>
              </p:cNvSpPr>
              <p:nvPr/>
            </p:nvSpPr>
            <p:spPr bwMode="auto">
              <a:xfrm>
                <a:off x="576" y="1536"/>
                <a:ext cx="191" cy="95"/>
              </a:xfrm>
              <a:custGeom>
                <a:avLst/>
                <a:gdLst>
                  <a:gd name="T0" fmla="*/ 0 w 192"/>
                  <a:gd name="T1" fmla="*/ 48 h 96"/>
                  <a:gd name="T2" fmla="*/ 96 w 192"/>
                  <a:gd name="T3" fmla="*/ 0 h 96"/>
                  <a:gd name="T4" fmla="*/ 138 w 192"/>
                  <a:gd name="T5" fmla="*/ 48 h 96"/>
                  <a:gd name="T6" fmla="*/ 0 60000 65536"/>
                  <a:gd name="T7" fmla="*/ 0 60000 65536"/>
                  <a:gd name="T8" fmla="*/ 0 60000 65536"/>
                  <a:gd name="T9" fmla="*/ 0 w 192"/>
                  <a:gd name="T10" fmla="*/ 0 h 96"/>
                  <a:gd name="T11" fmla="*/ 192 w 192"/>
                  <a:gd name="T12" fmla="*/ 96 h 96"/>
                </a:gdLst>
                <a:ahLst/>
                <a:cxnLst>
                  <a:cxn ang="T6">
                    <a:pos x="T0" y="T1"/>
                  </a:cxn>
                  <a:cxn ang="T7">
                    <a:pos x="T2" y="T3"/>
                  </a:cxn>
                  <a:cxn ang="T8">
                    <a:pos x="T4" y="T5"/>
                  </a:cxn>
                </a:cxnLst>
                <a:rect l="T9" t="T10" r="T11" b="T12"/>
                <a:pathLst>
                  <a:path w="192" h="96">
                    <a:moveTo>
                      <a:pt x="0" y="96"/>
                    </a:moveTo>
                    <a:lnTo>
                      <a:pt x="96" y="0"/>
                    </a:lnTo>
                    <a:lnTo>
                      <a:pt x="192" y="96"/>
                    </a:lnTo>
                  </a:path>
                </a:pathLst>
              </a:custGeom>
              <a:solidFill>
                <a:srgbClr val="FFFF00"/>
              </a:solidFill>
              <a:ln w="25560">
                <a:solidFill>
                  <a:srgbClr val="000000"/>
                </a:solidFill>
                <a:round/>
                <a:headEnd/>
                <a:tailEnd/>
              </a:ln>
            </p:spPr>
            <p:txBody>
              <a:bodyPr wrap="none" anchor="ctr"/>
              <a:lstStyle/>
              <a:p>
                <a:endParaRPr lang="zh-CN" altLang="en-US"/>
              </a:p>
            </p:txBody>
          </p:sp>
        </p:grpSp>
        <p:grpSp>
          <p:nvGrpSpPr>
            <p:cNvPr id="258059" name="Group 18"/>
            <p:cNvGrpSpPr>
              <a:grpSpLocks/>
            </p:cNvGrpSpPr>
            <p:nvPr/>
          </p:nvGrpSpPr>
          <p:grpSpPr bwMode="auto">
            <a:xfrm>
              <a:off x="762000" y="1905000"/>
              <a:ext cx="303213" cy="836613"/>
              <a:chOff x="480" y="1200"/>
              <a:chExt cx="191" cy="527"/>
            </a:xfrm>
          </p:grpSpPr>
          <p:sp>
            <p:nvSpPr>
              <p:cNvPr id="258130" name="Rectangle 19"/>
              <p:cNvSpPr>
                <a:spLocks noChangeArrowheads="1"/>
              </p:cNvSpPr>
              <p:nvPr/>
            </p:nvSpPr>
            <p:spPr bwMode="auto">
              <a:xfrm>
                <a:off x="480" y="1200"/>
                <a:ext cx="191" cy="527"/>
              </a:xfrm>
              <a:prstGeom prst="rect">
                <a:avLst/>
              </a:prstGeom>
              <a:solidFill>
                <a:srgbClr val="9999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PC</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1</a:t>
                </a:r>
              </a:p>
            </p:txBody>
          </p:sp>
          <p:sp>
            <p:nvSpPr>
              <p:cNvPr id="258131" name="Freeform 20"/>
              <p:cNvSpPr>
                <a:spLocks noChangeArrowheads="1"/>
              </p:cNvSpPr>
              <p:nvPr/>
            </p:nvSpPr>
            <p:spPr bwMode="auto">
              <a:xfrm>
                <a:off x="480" y="1632"/>
                <a:ext cx="191" cy="95"/>
              </a:xfrm>
              <a:custGeom>
                <a:avLst/>
                <a:gdLst>
                  <a:gd name="T0" fmla="*/ 0 w 192"/>
                  <a:gd name="T1" fmla="*/ 48 h 96"/>
                  <a:gd name="T2" fmla="*/ 96 w 192"/>
                  <a:gd name="T3" fmla="*/ 0 h 96"/>
                  <a:gd name="T4" fmla="*/ 138 w 192"/>
                  <a:gd name="T5" fmla="*/ 48 h 96"/>
                  <a:gd name="T6" fmla="*/ 0 60000 65536"/>
                  <a:gd name="T7" fmla="*/ 0 60000 65536"/>
                  <a:gd name="T8" fmla="*/ 0 60000 65536"/>
                  <a:gd name="T9" fmla="*/ 0 w 192"/>
                  <a:gd name="T10" fmla="*/ 0 h 96"/>
                  <a:gd name="T11" fmla="*/ 192 w 192"/>
                  <a:gd name="T12" fmla="*/ 96 h 96"/>
                </a:gdLst>
                <a:ahLst/>
                <a:cxnLst>
                  <a:cxn ang="T6">
                    <a:pos x="T0" y="T1"/>
                  </a:cxn>
                  <a:cxn ang="T7">
                    <a:pos x="T2" y="T3"/>
                  </a:cxn>
                  <a:cxn ang="T8">
                    <a:pos x="T4" y="T5"/>
                  </a:cxn>
                </a:cxnLst>
                <a:rect l="T9" t="T10" r="T11" b="T12"/>
                <a:pathLst>
                  <a:path w="192" h="96">
                    <a:moveTo>
                      <a:pt x="0" y="96"/>
                    </a:moveTo>
                    <a:lnTo>
                      <a:pt x="96" y="0"/>
                    </a:lnTo>
                    <a:lnTo>
                      <a:pt x="192" y="96"/>
                    </a:lnTo>
                  </a:path>
                </a:pathLst>
              </a:custGeom>
              <a:solidFill>
                <a:srgbClr val="9999FF"/>
              </a:solidFill>
              <a:ln w="25560">
                <a:solidFill>
                  <a:srgbClr val="000000"/>
                </a:solidFill>
                <a:round/>
                <a:headEnd/>
                <a:tailEnd/>
              </a:ln>
            </p:spPr>
            <p:txBody>
              <a:bodyPr wrap="none" anchor="ctr"/>
              <a:lstStyle/>
              <a:p>
                <a:endParaRPr lang="zh-CN" altLang="en-US"/>
              </a:p>
            </p:txBody>
          </p:sp>
        </p:grpSp>
        <p:grpSp>
          <p:nvGrpSpPr>
            <p:cNvPr id="258060" name="Group 21"/>
            <p:cNvGrpSpPr>
              <a:grpSpLocks/>
            </p:cNvGrpSpPr>
            <p:nvPr/>
          </p:nvGrpSpPr>
          <p:grpSpPr bwMode="auto">
            <a:xfrm>
              <a:off x="609600" y="2057400"/>
              <a:ext cx="303213" cy="836613"/>
              <a:chOff x="384" y="1296"/>
              <a:chExt cx="191" cy="527"/>
            </a:xfrm>
          </p:grpSpPr>
          <p:sp>
            <p:nvSpPr>
              <p:cNvPr id="258128" name="Rectangle 22"/>
              <p:cNvSpPr>
                <a:spLocks noChangeArrowheads="1"/>
              </p:cNvSpPr>
              <p:nvPr/>
            </p:nvSpPr>
            <p:spPr bwMode="auto">
              <a:xfrm>
                <a:off x="384" y="1296"/>
                <a:ext cx="191" cy="527"/>
              </a:xfrm>
              <a:prstGeom prst="rect">
                <a:avLst/>
              </a:prstGeom>
              <a:solidFill>
                <a:srgbClr val="FF9933"/>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PC</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1</a:t>
                </a:r>
              </a:p>
            </p:txBody>
          </p:sp>
          <p:sp>
            <p:nvSpPr>
              <p:cNvPr id="258129" name="Freeform 23"/>
              <p:cNvSpPr>
                <a:spLocks noChangeArrowheads="1"/>
              </p:cNvSpPr>
              <p:nvPr/>
            </p:nvSpPr>
            <p:spPr bwMode="auto">
              <a:xfrm>
                <a:off x="384" y="1728"/>
                <a:ext cx="191" cy="95"/>
              </a:xfrm>
              <a:custGeom>
                <a:avLst/>
                <a:gdLst>
                  <a:gd name="T0" fmla="*/ 0 w 192"/>
                  <a:gd name="T1" fmla="*/ 48 h 96"/>
                  <a:gd name="T2" fmla="*/ 96 w 192"/>
                  <a:gd name="T3" fmla="*/ 0 h 96"/>
                  <a:gd name="T4" fmla="*/ 138 w 192"/>
                  <a:gd name="T5" fmla="*/ 48 h 96"/>
                  <a:gd name="T6" fmla="*/ 0 60000 65536"/>
                  <a:gd name="T7" fmla="*/ 0 60000 65536"/>
                  <a:gd name="T8" fmla="*/ 0 60000 65536"/>
                  <a:gd name="T9" fmla="*/ 0 w 192"/>
                  <a:gd name="T10" fmla="*/ 0 h 96"/>
                  <a:gd name="T11" fmla="*/ 192 w 192"/>
                  <a:gd name="T12" fmla="*/ 96 h 96"/>
                </a:gdLst>
                <a:ahLst/>
                <a:cxnLst>
                  <a:cxn ang="T6">
                    <a:pos x="T0" y="T1"/>
                  </a:cxn>
                  <a:cxn ang="T7">
                    <a:pos x="T2" y="T3"/>
                  </a:cxn>
                  <a:cxn ang="T8">
                    <a:pos x="T4" y="T5"/>
                  </a:cxn>
                </a:cxnLst>
                <a:rect l="T9" t="T10" r="T11" b="T12"/>
                <a:pathLst>
                  <a:path w="192" h="96">
                    <a:moveTo>
                      <a:pt x="0" y="96"/>
                    </a:moveTo>
                    <a:lnTo>
                      <a:pt x="96" y="0"/>
                    </a:lnTo>
                    <a:lnTo>
                      <a:pt x="192" y="96"/>
                    </a:lnTo>
                  </a:path>
                </a:pathLst>
              </a:custGeom>
              <a:solidFill>
                <a:srgbClr val="FF9933"/>
              </a:solidFill>
              <a:ln w="25560">
                <a:solidFill>
                  <a:srgbClr val="000000"/>
                </a:solidFill>
                <a:round/>
                <a:headEnd/>
                <a:tailEnd/>
              </a:ln>
            </p:spPr>
            <p:txBody>
              <a:bodyPr wrap="none" anchor="ctr"/>
              <a:lstStyle/>
              <a:p>
                <a:endParaRPr lang="zh-CN" altLang="en-US"/>
              </a:p>
            </p:txBody>
          </p:sp>
        </p:grpSp>
        <p:grpSp>
          <p:nvGrpSpPr>
            <p:cNvPr id="258061" name="Group 24"/>
            <p:cNvGrpSpPr>
              <a:grpSpLocks/>
            </p:cNvGrpSpPr>
            <p:nvPr/>
          </p:nvGrpSpPr>
          <p:grpSpPr bwMode="auto">
            <a:xfrm>
              <a:off x="457200" y="2209800"/>
              <a:ext cx="303213" cy="836613"/>
              <a:chOff x="288" y="1392"/>
              <a:chExt cx="191" cy="527"/>
            </a:xfrm>
          </p:grpSpPr>
          <p:sp>
            <p:nvSpPr>
              <p:cNvPr id="258126" name="Rectangle 25"/>
              <p:cNvSpPr>
                <a:spLocks noChangeArrowheads="1"/>
              </p:cNvSpPr>
              <p:nvPr/>
            </p:nvSpPr>
            <p:spPr bwMode="auto">
              <a:xfrm>
                <a:off x="288" y="1392"/>
                <a:ext cx="191" cy="527"/>
              </a:xfrm>
              <a:prstGeom prst="rect">
                <a:avLst/>
              </a:prstGeom>
              <a:solidFill>
                <a:srgbClr val="00FF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PC</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1</a:t>
                </a:r>
              </a:p>
            </p:txBody>
          </p:sp>
          <p:sp>
            <p:nvSpPr>
              <p:cNvPr id="258127" name="Freeform 26"/>
              <p:cNvSpPr>
                <a:spLocks noChangeArrowheads="1"/>
              </p:cNvSpPr>
              <p:nvPr/>
            </p:nvSpPr>
            <p:spPr bwMode="auto">
              <a:xfrm>
                <a:off x="288" y="1824"/>
                <a:ext cx="191" cy="95"/>
              </a:xfrm>
              <a:custGeom>
                <a:avLst/>
                <a:gdLst>
                  <a:gd name="T0" fmla="*/ 0 w 192"/>
                  <a:gd name="T1" fmla="*/ 48 h 96"/>
                  <a:gd name="T2" fmla="*/ 96 w 192"/>
                  <a:gd name="T3" fmla="*/ 0 h 96"/>
                  <a:gd name="T4" fmla="*/ 138 w 192"/>
                  <a:gd name="T5" fmla="*/ 48 h 96"/>
                  <a:gd name="T6" fmla="*/ 0 60000 65536"/>
                  <a:gd name="T7" fmla="*/ 0 60000 65536"/>
                  <a:gd name="T8" fmla="*/ 0 60000 65536"/>
                  <a:gd name="T9" fmla="*/ 0 w 192"/>
                  <a:gd name="T10" fmla="*/ 0 h 96"/>
                  <a:gd name="T11" fmla="*/ 192 w 192"/>
                  <a:gd name="T12" fmla="*/ 96 h 96"/>
                </a:gdLst>
                <a:ahLst/>
                <a:cxnLst>
                  <a:cxn ang="T6">
                    <a:pos x="T0" y="T1"/>
                  </a:cxn>
                  <a:cxn ang="T7">
                    <a:pos x="T2" y="T3"/>
                  </a:cxn>
                  <a:cxn ang="T8">
                    <a:pos x="T4" y="T5"/>
                  </a:cxn>
                </a:cxnLst>
                <a:rect l="T9" t="T10" r="T11" b="T12"/>
                <a:pathLst>
                  <a:path w="192" h="96">
                    <a:moveTo>
                      <a:pt x="0" y="96"/>
                    </a:moveTo>
                    <a:lnTo>
                      <a:pt x="96" y="0"/>
                    </a:lnTo>
                    <a:lnTo>
                      <a:pt x="192" y="96"/>
                    </a:lnTo>
                  </a:path>
                </a:pathLst>
              </a:custGeom>
              <a:solidFill>
                <a:srgbClr val="00FFFF"/>
              </a:solidFill>
              <a:ln w="25560">
                <a:solidFill>
                  <a:srgbClr val="000000"/>
                </a:solidFill>
                <a:round/>
                <a:headEnd/>
                <a:tailEnd/>
              </a:ln>
            </p:spPr>
            <p:txBody>
              <a:bodyPr wrap="none" anchor="ctr"/>
              <a:lstStyle/>
              <a:p>
                <a:endParaRPr lang="zh-CN" altLang="en-US"/>
              </a:p>
            </p:txBody>
          </p:sp>
        </p:grpSp>
        <p:sp>
          <p:nvSpPr>
            <p:cNvPr id="258062" name="Freeform 27"/>
            <p:cNvSpPr>
              <a:spLocks noChangeArrowheads="1"/>
            </p:cNvSpPr>
            <p:nvPr/>
          </p:nvSpPr>
          <p:spPr bwMode="auto">
            <a:xfrm>
              <a:off x="1752600" y="1981200"/>
              <a:ext cx="228600" cy="914400"/>
            </a:xfrm>
            <a:custGeom>
              <a:avLst/>
              <a:gdLst>
                <a:gd name="T0" fmla="*/ 0 w 144"/>
                <a:gd name="T1" fmla="*/ 0 h 576"/>
                <a:gd name="T2" fmla="*/ 0 w 144"/>
                <a:gd name="T3" fmla="*/ 2147483647 h 576"/>
                <a:gd name="T4" fmla="*/ 2147483647 w 144"/>
                <a:gd name="T5" fmla="*/ 2147483647 h 576"/>
                <a:gd name="T6" fmla="*/ 2147483647 w 144"/>
                <a:gd name="T7" fmla="*/ 2147483647 h 576"/>
                <a:gd name="T8" fmla="*/ 0 w 144"/>
                <a:gd name="T9" fmla="*/ 0 h 576"/>
                <a:gd name="T10" fmla="*/ 0 60000 65536"/>
                <a:gd name="T11" fmla="*/ 0 60000 65536"/>
                <a:gd name="T12" fmla="*/ 0 60000 65536"/>
                <a:gd name="T13" fmla="*/ 0 60000 65536"/>
                <a:gd name="T14" fmla="*/ 0 60000 65536"/>
                <a:gd name="T15" fmla="*/ 0 w 144"/>
                <a:gd name="T16" fmla="*/ 0 h 576"/>
                <a:gd name="T17" fmla="*/ 144 w 144"/>
                <a:gd name="T18" fmla="*/ 576 h 576"/>
              </a:gdLst>
              <a:ahLst/>
              <a:cxnLst>
                <a:cxn ang="T10">
                  <a:pos x="T0" y="T1"/>
                </a:cxn>
                <a:cxn ang="T11">
                  <a:pos x="T2" y="T3"/>
                </a:cxn>
                <a:cxn ang="T12">
                  <a:pos x="T4" y="T5"/>
                </a:cxn>
                <a:cxn ang="T13">
                  <a:pos x="T6" y="T7"/>
                </a:cxn>
                <a:cxn ang="T14">
                  <a:pos x="T8" y="T9"/>
                </a:cxn>
              </a:cxnLst>
              <a:rect l="T15" t="T16" r="T17" b="T18"/>
              <a:pathLst>
                <a:path w="144" h="576">
                  <a:moveTo>
                    <a:pt x="0" y="0"/>
                  </a:moveTo>
                  <a:lnTo>
                    <a:pt x="0" y="576"/>
                  </a:lnTo>
                  <a:lnTo>
                    <a:pt x="144" y="528"/>
                  </a:lnTo>
                  <a:lnTo>
                    <a:pt x="144" y="48"/>
                  </a:lnTo>
                  <a:lnTo>
                    <a:pt x="0" y="0"/>
                  </a:lnTo>
                  <a:close/>
                </a:path>
              </a:pathLst>
            </a:custGeom>
            <a:solidFill>
              <a:srgbClr val="FFFFFF"/>
            </a:solidFill>
            <a:ln w="25560">
              <a:solidFill>
                <a:srgbClr val="000000"/>
              </a:solidFill>
              <a:round/>
              <a:headEnd/>
              <a:tailEnd/>
            </a:ln>
          </p:spPr>
          <p:txBody>
            <a:bodyPr wrap="none" anchor="ctr"/>
            <a:lstStyle/>
            <a:p>
              <a:endParaRPr lang="zh-CN" altLang="en-US"/>
            </a:p>
          </p:txBody>
        </p:sp>
        <p:sp>
          <p:nvSpPr>
            <p:cNvPr id="258063" name="Line 28"/>
            <p:cNvSpPr>
              <a:spLocks noChangeShapeType="1"/>
            </p:cNvSpPr>
            <p:nvPr/>
          </p:nvSpPr>
          <p:spPr bwMode="auto">
            <a:xfrm>
              <a:off x="1219200" y="2209800"/>
              <a:ext cx="533400" cy="1588"/>
            </a:xfrm>
            <a:prstGeom prst="line">
              <a:avLst/>
            </a:prstGeom>
            <a:noFill/>
            <a:ln w="25560" cap="sq">
              <a:solidFill>
                <a:srgbClr val="000000"/>
              </a:solidFill>
              <a:miter lim="800000"/>
              <a:headEnd/>
              <a:tailEnd type="triangle" w="med" len="med"/>
            </a:ln>
          </p:spPr>
          <p:txBody>
            <a:bodyPr/>
            <a:lstStyle/>
            <a:p>
              <a:endParaRPr lang="zh-CN" altLang="en-US"/>
            </a:p>
          </p:txBody>
        </p:sp>
        <p:sp>
          <p:nvSpPr>
            <p:cNvPr id="258064" name="Line 29"/>
            <p:cNvSpPr>
              <a:spLocks noChangeShapeType="1"/>
            </p:cNvSpPr>
            <p:nvPr/>
          </p:nvSpPr>
          <p:spPr bwMode="auto">
            <a:xfrm>
              <a:off x="1066800" y="2362200"/>
              <a:ext cx="685800" cy="1588"/>
            </a:xfrm>
            <a:prstGeom prst="line">
              <a:avLst/>
            </a:prstGeom>
            <a:noFill/>
            <a:ln w="25560" cap="sq">
              <a:solidFill>
                <a:srgbClr val="000000"/>
              </a:solidFill>
              <a:miter lim="800000"/>
              <a:headEnd/>
              <a:tailEnd type="triangle" w="med" len="med"/>
            </a:ln>
          </p:spPr>
          <p:txBody>
            <a:bodyPr/>
            <a:lstStyle/>
            <a:p>
              <a:endParaRPr lang="zh-CN" altLang="en-US"/>
            </a:p>
          </p:txBody>
        </p:sp>
        <p:sp>
          <p:nvSpPr>
            <p:cNvPr id="258065" name="Line 30"/>
            <p:cNvSpPr>
              <a:spLocks noChangeShapeType="1"/>
            </p:cNvSpPr>
            <p:nvPr/>
          </p:nvSpPr>
          <p:spPr bwMode="auto">
            <a:xfrm>
              <a:off x="914400" y="2514600"/>
              <a:ext cx="838200" cy="1588"/>
            </a:xfrm>
            <a:prstGeom prst="line">
              <a:avLst/>
            </a:prstGeom>
            <a:noFill/>
            <a:ln w="25560" cap="sq">
              <a:solidFill>
                <a:srgbClr val="000000"/>
              </a:solidFill>
              <a:miter lim="800000"/>
              <a:headEnd/>
              <a:tailEnd type="triangle" w="med" len="med"/>
            </a:ln>
          </p:spPr>
          <p:txBody>
            <a:bodyPr/>
            <a:lstStyle/>
            <a:p>
              <a:endParaRPr lang="zh-CN" altLang="en-US"/>
            </a:p>
          </p:txBody>
        </p:sp>
        <p:sp>
          <p:nvSpPr>
            <p:cNvPr id="258066" name="Line 31"/>
            <p:cNvSpPr>
              <a:spLocks noChangeShapeType="1"/>
            </p:cNvSpPr>
            <p:nvPr/>
          </p:nvSpPr>
          <p:spPr bwMode="auto">
            <a:xfrm>
              <a:off x="762000" y="2667000"/>
              <a:ext cx="990600" cy="1588"/>
            </a:xfrm>
            <a:prstGeom prst="line">
              <a:avLst/>
            </a:prstGeom>
            <a:noFill/>
            <a:ln w="25560" cap="sq">
              <a:solidFill>
                <a:srgbClr val="000000"/>
              </a:solidFill>
              <a:miter lim="800000"/>
              <a:headEnd/>
              <a:tailEnd type="triangle" w="med" len="med"/>
            </a:ln>
          </p:spPr>
          <p:txBody>
            <a:bodyPr/>
            <a:lstStyle/>
            <a:p>
              <a:endParaRPr lang="zh-CN" altLang="en-US"/>
            </a:p>
          </p:txBody>
        </p:sp>
        <p:sp>
          <p:nvSpPr>
            <p:cNvPr id="258067" name="Line 32"/>
            <p:cNvSpPr>
              <a:spLocks noChangeShapeType="1"/>
            </p:cNvSpPr>
            <p:nvPr/>
          </p:nvSpPr>
          <p:spPr bwMode="auto">
            <a:xfrm flipV="1">
              <a:off x="1905000" y="2817813"/>
              <a:ext cx="1588" cy="1298575"/>
            </a:xfrm>
            <a:prstGeom prst="line">
              <a:avLst/>
            </a:prstGeom>
            <a:noFill/>
            <a:ln w="25560" cap="sq">
              <a:solidFill>
                <a:srgbClr val="000000"/>
              </a:solidFill>
              <a:miter lim="800000"/>
              <a:headEnd/>
              <a:tailEnd type="triangle" w="med" len="med"/>
            </a:ln>
          </p:spPr>
          <p:txBody>
            <a:bodyPr/>
            <a:lstStyle/>
            <a:p>
              <a:endParaRPr lang="zh-CN" altLang="en-US"/>
            </a:p>
          </p:txBody>
        </p:sp>
        <p:sp>
          <p:nvSpPr>
            <p:cNvPr id="258068" name="Line 33"/>
            <p:cNvSpPr>
              <a:spLocks noChangeShapeType="1"/>
            </p:cNvSpPr>
            <p:nvPr/>
          </p:nvSpPr>
          <p:spPr bwMode="auto">
            <a:xfrm>
              <a:off x="1981200" y="2438400"/>
              <a:ext cx="381000" cy="1588"/>
            </a:xfrm>
            <a:prstGeom prst="line">
              <a:avLst/>
            </a:prstGeom>
            <a:noFill/>
            <a:ln w="25560" cap="sq">
              <a:solidFill>
                <a:srgbClr val="000000"/>
              </a:solidFill>
              <a:miter lim="800000"/>
              <a:headEnd/>
              <a:tailEnd type="triangle" w="med" len="med"/>
            </a:ln>
          </p:spPr>
          <p:txBody>
            <a:bodyPr/>
            <a:lstStyle/>
            <a:p>
              <a:endParaRPr lang="zh-CN" altLang="en-US"/>
            </a:p>
          </p:txBody>
        </p:sp>
        <p:sp>
          <p:nvSpPr>
            <p:cNvPr id="258069" name="Rectangle 34"/>
            <p:cNvSpPr>
              <a:spLocks noChangeArrowheads="1"/>
            </p:cNvSpPr>
            <p:nvPr/>
          </p:nvSpPr>
          <p:spPr bwMode="auto">
            <a:xfrm>
              <a:off x="2362200" y="1981200"/>
              <a:ext cx="685800" cy="838200"/>
            </a:xfrm>
            <a:prstGeom prst="rect">
              <a:avLst/>
            </a:prstGeom>
            <a:solidFill>
              <a:srgbClr val="FFFF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a:solidFill>
                    <a:srgbClr val="000000"/>
                  </a:solidFill>
                </a:rPr>
                <a:t>I$</a:t>
              </a:r>
            </a:p>
          </p:txBody>
        </p:sp>
        <p:grpSp>
          <p:nvGrpSpPr>
            <p:cNvPr id="258070" name="Group 35"/>
            <p:cNvGrpSpPr>
              <a:grpSpLocks/>
            </p:cNvGrpSpPr>
            <p:nvPr/>
          </p:nvGrpSpPr>
          <p:grpSpPr bwMode="auto">
            <a:xfrm>
              <a:off x="3352800" y="3810000"/>
              <a:ext cx="150813" cy="608013"/>
              <a:chOff x="2112" y="2400"/>
              <a:chExt cx="95" cy="383"/>
            </a:xfrm>
          </p:grpSpPr>
          <p:sp>
            <p:nvSpPr>
              <p:cNvPr id="258124" name="Rectangle 36"/>
              <p:cNvSpPr>
                <a:spLocks noChangeArrowheads="1"/>
              </p:cNvSpPr>
              <p:nvPr/>
            </p:nvSpPr>
            <p:spPr bwMode="auto">
              <a:xfrm>
                <a:off x="2112" y="2400"/>
                <a:ext cx="95" cy="383"/>
              </a:xfrm>
              <a:prstGeom prst="rect">
                <a:avLst/>
              </a:prstGeom>
              <a:solidFill>
                <a:srgbClr val="FFFF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58125" name="Freeform 37"/>
              <p:cNvSpPr>
                <a:spLocks noChangeArrowheads="1"/>
              </p:cNvSpPr>
              <p:nvPr/>
            </p:nvSpPr>
            <p:spPr bwMode="auto">
              <a:xfrm>
                <a:off x="2112" y="2688"/>
                <a:ext cx="95" cy="95"/>
              </a:xfrm>
              <a:custGeom>
                <a:avLst/>
                <a:gdLst>
                  <a:gd name="T0" fmla="*/ 0 w 96"/>
                  <a:gd name="T1" fmla="*/ 2147483647 h 48"/>
                  <a:gd name="T2" fmla="*/ 48 w 96"/>
                  <a:gd name="T3" fmla="*/ 0 h 48"/>
                  <a:gd name="T4" fmla="*/ 48 w 96"/>
                  <a:gd name="T5" fmla="*/ 2147483647 h 48"/>
                  <a:gd name="T6" fmla="*/ 0 60000 65536"/>
                  <a:gd name="T7" fmla="*/ 0 60000 65536"/>
                  <a:gd name="T8" fmla="*/ 0 60000 65536"/>
                  <a:gd name="T9" fmla="*/ 0 w 96"/>
                  <a:gd name="T10" fmla="*/ 0 h 48"/>
                  <a:gd name="T11" fmla="*/ 96 w 96"/>
                  <a:gd name="T12" fmla="*/ 48 h 48"/>
                </a:gdLst>
                <a:ahLst/>
                <a:cxnLst>
                  <a:cxn ang="T6">
                    <a:pos x="T0" y="T1"/>
                  </a:cxn>
                  <a:cxn ang="T7">
                    <a:pos x="T2" y="T3"/>
                  </a:cxn>
                  <a:cxn ang="T8">
                    <a:pos x="T4" y="T5"/>
                  </a:cxn>
                </a:cxnLst>
                <a:rect l="T9" t="T10" r="T11" b="T12"/>
                <a:pathLst>
                  <a:path w="96" h="48">
                    <a:moveTo>
                      <a:pt x="0" y="48"/>
                    </a:moveTo>
                    <a:lnTo>
                      <a:pt x="48" y="0"/>
                    </a:lnTo>
                    <a:lnTo>
                      <a:pt x="96" y="48"/>
                    </a:lnTo>
                  </a:path>
                </a:pathLst>
              </a:custGeom>
              <a:noFill/>
              <a:ln w="25560">
                <a:solidFill>
                  <a:srgbClr val="000000"/>
                </a:solidFill>
                <a:round/>
                <a:headEnd/>
                <a:tailEnd/>
              </a:ln>
            </p:spPr>
            <p:txBody>
              <a:bodyPr wrap="none" anchor="ctr"/>
              <a:lstStyle/>
              <a:p>
                <a:endParaRPr lang="zh-CN" altLang="en-US"/>
              </a:p>
            </p:txBody>
          </p:sp>
        </p:grpSp>
        <p:grpSp>
          <p:nvGrpSpPr>
            <p:cNvPr id="258071" name="Group 38"/>
            <p:cNvGrpSpPr>
              <a:grpSpLocks/>
            </p:cNvGrpSpPr>
            <p:nvPr/>
          </p:nvGrpSpPr>
          <p:grpSpPr bwMode="auto">
            <a:xfrm>
              <a:off x="3352800" y="1981200"/>
              <a:ext cx="303213" cy="836613"/>
              <a:chOff x="2112" y="1248"/>
              <a:chExt cx="191" cy="527"/>
            </a:xfrm>
          </p:grpSpPr>
          <p:sp>
            <p:nvSpPr>
              <p:cNvPr id="258122" name="Rectangle 39"/>
              <p:cNvSpPr>
                <a:spLocks noChangeArrowheads="1"/>
              </p:cNvSpPr>
              <p:nvPr/>
            </p:nvSpPr>
            <p:spPr bwMode="auto">
              <a:xfrm>
                <a:off x="2112" y="1248"/>
                <a:ext cx="191" cy="527"/>
              </a:xfrm>
              <a:prstGeom prst="rect">
                <a:avLst/>
              </a:prstGeom>
              <a:no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IR</a:t>
                </a:r>
              </a:p>
            </p:txBody>
          </p:sp>
          <p:sp>
            <p:nvSpPr>
              <p:cNvPr id="258123" name="Freeform 40"/>
              <p:cNvSpPr>
                <a:spLocks noChangeArrowheads="1"/>
              </p:cNvSpPr>
              <p:nvPr/>
            </p:nvSpPr>
            <p:spPr bwMode="auto">
              <a:xfrm>
                <a:off x="2112" y="1680"/>
                <a:ext cx="191" cy="95"/>
              </a:xfrm>
              <a:custGeom>
                <a:avLst/>
                <a:gdLst>
                  <a:gd name="T0" fmla="*/ 0 w 192"/>
                  <a:gd name="T1" fmla="*/ 48 h 96"/>
                  <a:gd name="T2" fmla="*/ 96 w 192"/>
                  <a:gd name="T3" fmla="*/ 0 h 96"/>
                  <a:gd name="T4" fmla="*/ 138 w 192"/>
                  <a:gd name="T5" fmla="*/ 48 h 96"/>
                  <a:gd name="T6" fmla="*/ 0 60000 65536"/>
                  <a:gd name="T7" fmla="*/ 0 60000 65536"/>
                  <a:gd name="T8" fmla="*/ 0 60000 65536"/>
                  <a:gd name="T9" fmla="*/ 0 w 192"/>
                  <a:gd name="T10" fmla="*/ 0 h 96"/>
                  <a:gd name="T11" fmla="*/ 192 w 192"/>
                  <a:gd name="T12" fmla="*/ 96 h 96"/>
                </a:gdLst>
                <a:ahLst/>
                <a:cxnLst>
                  <a:cxn ang="T6">
                    <a:pos x="T0" y="T1"/>
                  </a:cxn>
                  <a:cxn ang="T7">
                    <a:pos x="T2" y="T3"/>
                  </a:cxn>
                  <a:cxn ang="T8">
                    <a:pos x="T4" y="T5"/>
                  </a:cxn>
                </a:cxnLst>
                <a:rect l="T9" t="T10" r="T11" b="T12"/>
                <a:pathLst>
                  <a:path w="192" h="96">
                    <a:moveTo>
                      <a:pt x="0" y="96"/>
                    </a:moveTo>
                    <a:lnTo>
                      <a:pt x="96" y="0"/>
                    </a:lnTo>
                    <a:lnTo>
                      <a:pt x="192" y="96"/>
                    </a:lnTo>
                  </a:path>
                </a:pathLst>
              </a:custGeom>
              <a:noFill/>
              <a:ln w="25560">
                <a:solidFill>
                  <a:srgbClr val="000000"/>
                </a:solidFill>
                <a:round/>
                <a:headEnd/>
                <a:tailEnd/>
              </a:ln>
            </p:spPr>
            <p:txBody>
              <a:bodyPr wrap="none" anchor="ctr"/>
              <a:lstStyle/>
              <a:p>
                <a:endParaRPr lang="zh-CN" altLang="en-US"/>
              </a:p>
            </p:txBody>
          </p:sp>
        </p:grpSp>
        <p:sp>
          <p:nvSpPr>
            <p:cNvPr id="258072" name="Line 41"/>
            <p:cNvSpPr>
              <a:spLocks noChangeShapeType="1"/>
            </p:cNvSpPr>
            <p:nvPr/>
          </p:nvSpPr>
          <p:spPr bwMode="auto">
            <a:xfrm>
              <a:off x="3048000" y="2438400"/>
              <a:ext cx="304800" cy="1588"/>
            </a:xfrm>
            <a:prstGeom prst="line">
              <a:avLst/>
            </a:prstGeom>
            <a:noFill/>
            <a:ln w="25560" cap="sq">
              <a:solidFill>
                <a:srgbClr val="000000"/>
              </a:solidFill>
              <a:miter lim="800000"/>
              <a:headEnd/>
              <a:tailEnd type="triangle" w="med" len="med"/>
            </a:ln>
          </p:spPr>
          <p:txBody>
            <a:bodyPr/>
            <a:lstStyle/>
            <a:p>
              <a:endParaRPr lang="zh-CN" altLang="en-US"/>
            </a:p>
          </p:txBody>
        </p:sp>
        <p:sp>
          <p:nvSpPr>
            <p:cNvPr id="258073" name="Rectangle 42"/>
            <p:cNvSpPr>
              <a:spLocks noChangeArrowheads="1"/>
            </p:cNvSpPr>
            <p:nvPr/>
          </p:nvSpPr>
          <p:spPr bwMode="auto">
            <a:xfrm>
              <a:off x="4495800" y="1857375"/>
              <a:ext cx="990600" cy="777875"/>
            </a:xfrm>
            <a:prstGeom prst="rect">
              <a:avLst/>
            </a:prstGeom>
            <a:solidFill>
              <a:srgbClr val="FFFF00"/>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a:solidFill>
                    <a:srgbClr val="000000"/>
                  </a:solidFill>
                </a:rPr>
                <a:t>GPR1</a:t>
              </a:r>
            </a:p>
          </p:txBody>
        </p:sp>
        <p:sp>
          <p:nvSpPr>
            <p:cNvPr id="258074" name="Rectangle 43"/>
            <p:cNvSpPr>
              <a:spLocks noChangeArrowheads="1"/>
            </p:cNvSpPr>
            <p:nvPr/>
          </p:nvSpPr>
          <p:spPr bwMode="auto">
            <a:xfrm>
              <a:off x="4343400" y="1949450"/>
              <a:ext cx="990600" cy="777875"/>
            </a:xfrm>
            <a:prstGeom prst="rect">
              <a:avLst/>
            </a:prstGeom>
            <a:solidFill>
              <a:srgbClr val="9999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a:solidFill>
                    <a:srgbClr val="000000"/>
                  </a:solidFill>
                </a:rPr>
                <a:t>GPR1</a:t>
              </a:r>
            </a:p>
          </p:txBody>
        </p:sp>
        <p:sp>
          <p:nvSpPr>
            <p:cNvPr id="258075" name="Rectangle 44"/>
            <p:cNvSpPr>
              <a:spLocks noChangeArrowheads="1"/>
            </p:cNvSpPr>
            <p:nvPr/>
          </p:nvSpPr>
          <p:spPr bwMode="auto">
            <a:xfrm>
              <a:off x="4191000" y="2041525"/>
              <a:ext cx="990600" cy="777875"/>
            </a:xfrm>
            <a:prstGeom prst="rect">
              <a:avLst/>
            </a:prstGeom>
            <a:solidFill>
              <a:srgbClr val="FF9933"/>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a:solidFill>
                    <a:srgbClr val="000000"/>
                  </a:solidFill>
                </a:rPr>
                <a:t>GPR1</a:t>
              </a:r>
            </a:p>
          </p:txBody>
        </p:sp>
        <p:sp>
          <p:nvSpPr>
            <p:cNvPr id="258076" name="Rectangle 45"/>
            <p:cNvSpPr>
              <a:spLocks noChangeArrowheads="1"/>
            </p:cNvSpPr>
            <p:nvPr/>
          </p:nvSpPr>
          <p:spPr bwMode="auto">
            <a:xfrm>
              <a:off x="4038600" y="2133600"/>
              <a:ext cx="990600" cy="777875"/>
            </a:xfrm>
            <a:prstGeom prst="rect">
              <a:avLst/>
            </a:prstGeom>
            <a:solidFill>
              <a:srgbClr val="00FF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a:solidFill>
                    <a:srgbClr val="000000"/>
                  </a:solidFill>
                </a:rPr>
                <a:t>GPR1</a:t>
              </a:r>
            </a:p>
          </p:txBody>
        </p:sp>
        <p:sp>
          <p:nvSpPr>
            <p:cNvPr id="258077" name="Line 46"/>
            <p:cNvSpPr>
              <a:spLocks noChangeShapeType="1"/>
            </p:cNvSpPr>
            <p:nvPr/>
          </p:nvSpPr>
          <p:spPr bwMode="auto">
            <a:xfrm>
              <a:off x="3657600" y="2438400"/>
              <a:ext cx="304800" cy="1588"/>
            </a:xfrm>
            <a:prstGeom prst="line">
              <a:avLst/>
            </a:prstGeom>
            <a:noFill/>
            <a:ln w="25560" cap="sq">
              <a:solidFill>
                <a:srgbClr val="000000"/>
              </a:solidFill>
              <a:miter lim="800000"/>
              <a:headEnd/>
              <a:tailEnd type="triangle" w="med" len="med"/>
            </a:ln>
          </p:spPr>
          <p:txBody>
            <a:bodyPr/>
            <a:lstStyle/>
            <a:p>
              <a:endParaRPr lang="zh-CN" altLang="en-US"/>
            </a:p>
          </p:txBody>
        </p:sp>
        <p:sp>
          <p:nvSpPr>
            <p:cNvPr id="258078" name="Line 47"/>
            <p:cNvSpPr>
              <a:spLocks noChangeShapeType="1"/>
            </p:cNvSpPr>
            <p:nvPr/>
          </p:nvSpPr>
          <p:spPr bwMode="auto">
            <a:xfrm>
              <a:off x="3505200" y="4114800"/>
              <a:ext cx="2286000" cy="1588"/>
            </a:xfrm>
            <a:prstGeom prst="line">
              <a:avLst/>
            </a:prstGeom>
            <a:noFill/>
            <a:ln w="25560" cap="sq">
              <a:solidFill>
                <a:srgbClr val="000000"/>
              </a:solidFill>
              <a:miter lim="800000"/>
              <a:headEnd/>
              <a:tailEnd type="triangle" w="med" len="med"/>
            </a:ln>
          </p:spPr>
          <p:txBody>
            <a:bodyPr/>
            <a:lstStyle/>
            <a:p>
              <a:endParaRPr lang="zh-CN" altLang="en-US"/>
            </a:p>
          </p:txBody>
        </p:sp>
        <p:sp>
          <p:nvSpPr>
            <p:cNvPr id="258079" name="Line 48"/>
            <p:cNvSpPr>
              <a:spLocks noChangeShapeType="1"/>
            </p:cNvSpPr>
            <p:nvPr/>
          </p:nvSpPr>
          <p:spPr bwMode="auto">
            <a:xfrm flipV="1">
              <a:off x="4648200" y="3046413"/>
              <a:ext cx="1588" cy="1069975"/>
            </a:xfrm>
            <a:prstGeom prst="line">
              <a:avLst/>
            </a:prstGeom>
            <a:noFill/>
            <a:ln w="25560" cap="sq">
              <a:solidFill>
                <a:srgbClr val="000000"/>
              </a:solidFill>
              <a:miter lim="800000"/>
              <a:headEnd/>
              <a:tailEnd type="triangle" w="med" len="med"/>
            </a:ln>
          </p:spPr>
          <p:txBody>
            <a:bodyPr/>
            <a:lstStyle/>
            <a:p>
              <a:endParaRPr lang="zh-CN" altLang="en-US"/>
            </a:p>
          </p:txBody>
        </p:sp>
        <p:sp>
          <p:nvSpPr>
            <p:cNvPr id="258080" name="Line 49"/>
            <p:cNvSpPr>
              <a:spLocks noChangeShapeType="1"/>
            </p:cNvSpPr>
            <p:nvPr/>
          </p:nvSpPr>
          <p:spPr bwMode="auto">
            <a:xfrm>
              <a:off x="5562600" y="2133600"/>
              <a:ext cx="228600" cy="1588"/>
            </a:xfrm>
            <a:prstGeom prst="line">
              <a:avLst/>
            </a:prstGeom>
            <a:noFill/>
            <a:ln w="25560" cap="sq">
              <a:solidFill>
                <a:srgbClr val="000000"/>
              </a:solidFill>
              <a:miter lim="800000"/>
              <a:headEnd/>
              <a:tailEnd type="triangle" w="med" len="med"/>
            </a:ln>
          </p:spPr>
          <p:txBody>
            <a:bodyPr/>
            <a:lstStyle/>
            <a:p>
              <a:endParaRPr lang="zh-CN" altLang="en-US"/>
            </a:p>
          </p:txBody>
        </p:sp>
        <p:sp>
          <p:nvSpPr>
            <p:cNvPr id="258081" name="Line 50"/>
            <p:cNvSpPr>
              <a:spLocks noChangeShapeType="1"/>
            </p:cNvSpPr>
            <p:nvPr/>
          </p:nvSpPr>
          <p:spPr bwMode="auto">
            <a:xfrm>
              <a:off x="5562600" y="2819400"/>
              <a:ext cx="228600" cy="1588"/>
            </a:xfrm>
            <a:prstGeom prst="line">
              <a:avLst/>
            </a:prstGeom>
            <a:noFill/>
            <a:ln w="25560" cap="sq">
              <a:solidFill>
                <a:srgbClr val="000000"/>
              </a:solidFill>
              <a:miter lim="800000"/>
              <a:headEnd/>
              <a:tailEnd type="triangle" w="med" len="med"/>
            </a:ln>
          </p:spPr>
          <p:txBody>
            <a:bodyPr/>
            <a:lstStyle/>
            <a:p>
              <a:endParaRPr lang="zh-CN" altLang="en-US"/>
            </a:p>
          </p:txBody>
        </p:sp>
        <p:grpSp>
          <p:nvGrpSpPr>
            <p:cNvPr id="258082" name="Group 51"/>
            <p:cNvGrpSpPr>
              <a:grpSpLocks/>
            </p:cNvGrpSpPr>
            <p:nvPr/>
          </p:nvGrpSpPr>
          <p:grpSpPr bwMode="auto">
            <a:xfrm>
              <a:off x="5791200" y="1600200"/>
              <a:ext cx="303213" cy="836613"/>
              <a:chOff x="3648" y="1008"/>
              <a:chExt cx="191" cy="527"/>
            </a:xfrm>
          </p:grpSpPr>
          <p:sp>
            <p:nvSpPr>
              <p:cNvPr id="258120" name="Rectangle 52"/>
              <p:cNvSpPr>
                <a:spLocks noChangeArrowheads="1"/>
              </p:cNvSpPr>
              <p:nvPr/>
            </p:nvSpPr>
            <p:spPr bwMode="auto">
              <a:xfrm>
                <a:off x="3648" y="1008"/>
                <a:ext cx="191" cy="527"/>
              </a:xfrm>
              <a:prstGeom prst="rect">
                <a:avLst/>
              </a:prstGeom>
              <a:no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X</a:t>
                </a:r>
              </a:p>
            </p:txBody>
          </p:sp>
          <p:sp>
            <p:nvSpPr>
              <p:cNvPr id="258121" name="Freeform 53"/>
              <p:cNvSpPr>
                <a:spLocks noChangeArrowheads="1"/>
              </p:cNvSpPr>
              <p:nvPr/>
            </p:nvSpPr>
            <p:spPr bwMode="auto">
              <a:xfrm>
                <a:off x="3648" y="1440"/>
                <a:ext cx="191" cy="95"/>
              </a:xfrm>
              <a:custGeom>
                <a:avLst/>
                <a:gdLst>
                  <a:gd name="T0" fmla="*/ 0 w 192"/>
                  <a:gd name="T1" fmla="*/ 48 h 96"/>
                  <a:gd name="T2" fmla="*/ 96 w 192"/>
                  <a:gd name="T3" fmla="*/ 0 h 96"/>
                  <a:gd name="T4" fmla="*/ 138 w 192"/>
                  <a:gd name="T5" fmla="*/ 48 h 96"/>
                  <a:gd name="T6" fmla="*/ 0 60000 65536"/>
                  <a:gd name="T7" fmla="*/ 0 60000 65536"/>
                  <a:gd name="T8" fmla="*/ 0 60000 65536"/>
                  <a:gd name="T9" fmla="*/ 0 w 192"/>
                  <a:gd name="T10" fmla="*/ 0 h 96"/>
                  <a:gd name="T11" fmla="*/ 192 w 192"/>
                  <a:gd name="T12" fmla="*/ 96 h 96"/>
                </a:gdLst>
                <a:ahLst/>
                <a:cxnLst>
                  <a:cxn ang="T6">
                    <a:pos x="T0" y="T1"/>
                  </a:cxn>
                  <a:cxn ang="T7">
                    <a:pos x="T2" y="T3"/>
                  </a:cxn>
                  <a:cxn ang="T8">
                    <a:pos x="T4" y="T5"/>
                  </a:cxn>
                </a:cxnLst>
                <a:rect l="T9" t="T10" r="T11" b="T12"/>
                <a:pathLst>
                  <a:path w="192" h="96">
                    <a:moveTo>
                      <a:pt x="0" y="96"/>
                    </a:moveTo>
                    <a:lnTo>
                      <a:pt x="96" y="0"/>
                    </a:lnTo>
                    <a:lnTo>
                      <a:pt x="192" y="96"/>
                    </a:lnTo>
                  </a:path>
                </a:pathLst>
              </a:custGeom>
              <a:noFill/>
              <a:ln w="25560">
                <a:solidFill>
                  <a:srgbClr val="000000"/>
                </a:solidFill>
                <a:round/>
                <a:headEnd/>
                <a:tailEnd/>
              </a:ln>
            </p:spPr>
            <p:txBody>
              <a:bodyPr wrap="none" anchor="ctr"/>
              <a:lstStyle/>
              <a:p>
                <a:endParaRPr lang="zh-CN" altLang="en-US"/>
              </a:p>
            </p:txBody>
          </p:sp>
        </p:grpSp>
        <p:grpSp>
          <p:nvGrpSpPr>
            <p:cNvPr id="258083" name="Group 54"/>
            <p:cNvGrpSpPr>
              <a:grpSpLocks/>
            </p:cNvGrpSpPr>
            <p:nvPr/>
          </p:nvGrpSpPr>
          <p:grpSpPr bwMode="auto">
            <a:xfrm>
              <a:off x="5791200" y="2514600"/>
              <a:ext cx="303213" cy="836613"/>
              <a:chOff x="3648" y="1584"/>
              <a:chExt cx="191" cy="527"/>
            </a:xfrm>
          </p:grpSpPr>
          <p:sp>
            <p:nvSpPr>
              <p:cNvPr id="258118" name="Rectangle 55"/>
              <p:cNvSpPr>
                <a:spLocks noChangeArrowheads="1"/>
              </p:cNvSpPr>
              <p:nvPr/>
            </p:nvSpPr>
            <p:spPr bwMode="auto">
              <a:xfrm>
                <a:off x="3648" y="1584"/>
                <a:ext cx="191" cy="527"/>
              </a:xfrm>
              <a:prstGeom prst="rect">
                <a:avLst/>
              </a:prstGeom>
              <a:no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Y</a:t>
                </a:r>
              </a:p>
            </p:txBody>
          </p:sp>
          <p:sp>
            <p:nvSpPr>
              <p:cNvPr id="258119" name="Freeform 56"/>
              <p:cNvSpPr>
                <a:spLocks noChangeArrowheads="1"/>
              </p:cNvSpPr>
              <p:nvPr/>
            </p:nvSpPr>
            <p:spPr bwMode="auto">
              <a:xfrm>
                <a:off x="3648" y="2016"/>
                <a:ext cx="191" cy="95"/>
              </a:xfrm>
              <a:custGeom>
                <a:avLst/>
                <a:gdLst>
                  <a:gd name="T0" fmla="*/ 0 w 192"/>
                  <a:gd name="T1" fmla="*/ 48 h 96"/>
                  <a:gd name="T2" fmla="*/ 96 w 192"/>
                  <a:gd name="T3" fmla="*/ 0 h 96"/>
                  <a:gd name="T4" fmla="*/ 138 w 192"/>
                  <a:gd name="T5" fmla="*/ 48 h 96"/>
                  <a:gd name="T6" fmla="*/ 0 60000 65536"/>
                  <a:gd name="T7" fmla="*/ 0 60000 65536"/>
                  <a:gd name="T8" fmla="*/ 0 60000 65536"/>
                  <a:gd name="T9" fmla="*/ 0 w 192"/>
                  <a:gd name="T10" fmla="*/ 0 h 96"/>
                  <a:gd name="T11" fmla="*/ 192 w 192"/>
                  <a:gd name="T12" fmla="*/ 96 h 96"/>
                </a:gdLst>
                <a:ahLst/>
                <a:cxnLst>
                  <a:cxn ang="T6">
                    <a:pos x="T0" y="T1"/>
                  </a:cxn>
                  <a:cxn ang="T7">
                    <a:pos x="T2" y="T3"/>
                  </a:cxn>
                  <a:cxn ang="T8">
                    <a:pos x="T4" y="T5"/>
                  </a:cxn>
                </a:cxnLst>
                <a:rect l="T9" t="T10" r="T11" b="T12"/>
                <a:pathLst>
                  <a:path w="192" h="96">
                    <a:moveTo>
                      <a:pt x="0" y="96"/>
                    </a:moveTo>
                    <a:lnTo>
                      <a:pt x="96" y="0"/>
                    </a:lnTo>
                    <a:lnTo>
                      <a:pt x="192" y="96"/>
                    </a:lnTo>
                  </a:path>
                </a:pathLst>
              </a:custGeom>
              <a:noFill/>
              <a:ln w="25560">
                <a:solidFill>
                  <a:srgbClr val="000000"/>
                </a:solidFill>
                <a:round/>
                <a:headEnd/>
                <a:tailEnd/>
              </a:ln>
            </p:spPr>
            <p:txBody>
              <a:bodyPr wrap="none" anchor="ctr"/>
              <a:lstStyle/>
              <a:p>
                <a:endParaRPr lang="zh-CN" altLang="en-US"/>
              </a:p>
            </p:txBody>
          </p:sp>
        </p:grpSp>
        <p:sp>
          <p:nvSpPr>
            <p:cNvPr id="258084" name="Freeform 57"/>
            <p:cNvSpPr>
              <a:spLocks noChangeArrowheads="1"/>
            </p:cNvSpPr>
            <p:nvPr/>
          </p:nvSpPr>
          <p:spPr bwMode="auto">
            <a:xfrm>
              <a:off x="6324600" y="1828800"/>
              <a:ext cx="381000" cy="1219200"/>
            </a:xfrm>
            <a:custGeom>
              <a:avLst/>
              <a:gdLst>
                <a:gd name="T0" fmla="*/ 0 w 240"/>
                <a:gd name="T1" fmla="*/ 0 h 768"/>
                <a:gd name="T2" fmla="*/ 0 w 240"/>
                <a:gd name="T3" fmla="*/ 2147483647 h 768"/>
                <a:gd name="T4" fmla="*/ 2147483647 w 240"/>
                <a:gd name="T5" fmla="*/ 2147483647 h 768"/>
                <a:gd name="T6" fmla="*/ 2147483647 w 240"/>
                <a:gd name="T7" fmla="*/ 2147483647 h 768"/>
                <a:gd name="T8" fmla="*/ 0 w 240"/>
                <a:gd name="T9" fmla="*/ 0 h 768"/>
                <a:gd name="T10" fmla="*/ 0 60000 65536"/>
                <a:gd name="T11" fmla="*/ 0 60000 65536"/>
                <a:gd name="T12" fmla="*/ 0 60000 65536"/>
                <a:gd name="T13" fmla="*/ 0 60000 65536"/>
                <a:gd name="T14" fmla="*/ 0 60000 65536"/>
                <a:gd name="T15" fmla="*/ 0 w 240"/>
                <a:gd name="T16" fmla="*/ 0 h 768"/>
                <a:gd name="T17" fmla="*/ 240 w 240"/>
                <a:gd name="T18" fmla="*/ 768 h 768"/>
              </a:gdLst>
              <a:ahLst/>
              <a:cxnLst>
                <a:cxn ang="T10">
                  <a:pos x="T0" y="T1"/>
                </a:cxn>
                <a:cxn ang="T11">
                  <a:pos x="T2" y="T3"/>
                </a:cxn>
                <a:cxn ang="T12">
                  <a:pos x="T4" y="T5"/>
                </a:cxn>
                <a:cxn ang="T13">
                  <a:pos x="T6" y="T7"/>
                </a:cxn>
                <a:cxn ang="T14">
                  <a:pos x="T8" y="T9"/>
                </a:cxn>
              </a:cxnLst>
              <a:rect l="T15" t="T16" r="T17" b="T18"/>
              <a:pathLst>
                <a:path w="240" h="768">
                  <a:moveTo>
                    <a:pt x="0" y="0"/>
                  </a:moveTo>
                  <a:lnTo>
                    <a:pt x="0" y="768"/>
                  </a:lnTo>
                  <a:lnTo>
                    <a:pt x="240" y="624"/>
                  </a:lnTo>
                  <a:lnTo>
                    <a:pt x="240" y="144"/>
                  </a:lnTo>
                  <a:lnTo>
                    <a:pt x="0" y="0"/>
                  </a:lnTo>
                  <a:close/>
                </a:path>
              </a:pathLst>
            </a:custGeom>
            <a:solidFill>
              <a:srgbClr val="FFFFFF"/>
            </a:solidFill>
            <a:ln w="25560">
              <a:solidFill>
                <a:srgbClr val="000000"/>
              </a:solidFill>
              <a:round/>
              <a:headEnd/>
              <a:tailEnd/>
            </a:ln>
          </p:spPr>
          <p:txBody>
            <a:bodyPr wrap="none" anchor="ctr"/>
            <a:lstStyle/>
            <a:p>
              <a:endParaRPr lang="zh-CN" altLang="en-US"/>
            </a:p>
          </p:txBody>
        </p:sp>
        <p:grpSp>
          <p:nvGrpSpPr>
            <p:cNvPr id="258085" name="Group 58"/>
            <p:cNvGrpSpPr>
              <a:grpSpLocks/>
            </p:cNvGrpSpPr>
            <p:nvPr/>
          </p:nvGrpSpPr>
          <p:grpSpPr bwMode="auto">
            <a:xfrm>
              <a:off x="5791200" y="3810000"/>
              <a:ext cx="150813" cy="608013"/>
              <a:chOff x="3648" y="2400"/>
              <a:chExt cx="95" cy="383"/>
            </a:xfrm>
          </p:grpSpPr>
          <p:sp>
            <p:nvSpPr>
              <p:cNvPr id="258116" name="Rectangle 59"/>
              <p:cNvSpPr>
                <a:spLocks noChangeArrowheads="1"/>
              </p:cNvSpPr>
              <p:nvPr/>
            </p:nvSpPr>
            <p:spPr bwMode="auto">
              <a:xfrm>
                <a:off x="3648" y="2400"/>
                <a:ext cx="95" cy="383"/>
              </a:xfrm>
              <a:prstGeom prst="rect">
                <a:avLst/>
              </a:prstGeom>
              <a:solidFill>
                <a:srgbClr val="FFFF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58117" name="Freeform 60"/>
              <p:cNvSpPr>
                <a:spLocks noChangeArrowheads="1"/>
              </p:cNvSpPr>
              <p:nvPr/>
            </p:nvSpPr>
            <p:spPr bwMode="auto">
              <a:xfrm>
                <a:off x="3648" y="2688"/>
                <a:ext cx="95" cy="95"/>
              </a:xfrm>
              <a:custGeom>
                <a:avLst/>
                <a:gdLst>
                  <a:gd name="T0" fmla="*/ 0 w 96"/>
                  <a:gd name="T1" fmla="*/ 2147483647 h 48"/>
                  <a:gd name="T2" fmla="*/ 48 w 96"/>
                  <a:gd name="T3" fmla="*/ 0 h 48"/>
                  <a:gd name="T4" fmla="*/ 48 w 96"/>
                  <a:gd name="T5" fmla="*/ 2147483647 h 48"/>
                  <a:gd name="T6" fmla="*/ 0 60000 65536"/>
                  <a:gd name="T7" fmla="*/ 0 60000 65536"/>
                  <a:gd name="T8" fmla="*/ 0 60000 65536"/>
                  <a:gd name="T9" fmla="*/ 0 w 96"/>
                  <a:gd name="T10" fmla="*/ 0 h 48"/>
                  <a:gd name="T11" fmla="*/ 96 w 96"/>
                  <a:gd name="T12" fmla="*/ 48 h 48"/>
                </a:gdLst>
                <a:ahLst/>
                <a:cxnLst>
                  <a:cxn ang="T6">
                    <a:pos x="T0" y="T1"/>
                  </a:cxn>
                  <a:cxn ang="T7">
                    <a:pos x="T2" y="T3"/>
                  </a:cxn>
                  <a:cxn ang="T8">
                    <a:pos x="T4" y="T5"/>
                  </a:cxn>
                </a:cxnLst>
                <a:rect l="T9" t="T10" r="T11" b="T12"/>
                <a:pathLst>
                  <a:path w="96" h="48">
                    <a:moveTo>
                      <a:pt x="0" y="48"/>
                    </a:moveTo>
                    <a:lnTo>
                      <a:pt x="48" y="0"/>
                    </a:lnTo>
                    <a:lnTo>
                      <a:pt x="96" y="48"/>
                    </a:lnTo>
                  </a:path>
                </a:pathLst>
              </a:custGeom>
              <a:noFill/>
              <a:ln w="25560">
                <a:solidFill>
                  <a:srgbClr val="000000"/>
                </a:solidFill>
                <a:round/>
                <a:headEnd/>
                <a:tailEnd/>
              </a:ln>
            </p:spPr>
            <p:txBody>
              <a:bodyPr wrap="none" anchor="ctr"/>
              <a:lstStyle/>
              <a:p>
                <a:endParaRPr lang="zh-CN" altLang="en-US"/>
              </a:p>
            </p:txBody>
          </p:sp>
        </p:grpSp>
        <p:grpSp>
          <p:nvGrpSpPr>
            <p:cNvPr id="258086" name="Group 61"/>
            <p:cNvGrpSpPr>
              <a:grpSpLocks/>
            </p:cNvGrpSpPr>
            <p:nvPr/>
          </p:nvGrpSpPr>
          <p:grpSpPr bwMode="auto">
            <a:xfrm>
              <a:off x="3962400" y="4038600"/>
              <a:ext cx="333375" cy="458788"/>
              <a:chOff x="2496" y="2544"/>
              <a:chExt cx="210" cy="289"/>
            </a:xfrm>
          </p:grpSpPr>
          <p:sp>
            <p:nvSpPr>
              <p:cNvPr id="258114" name="Line 62"/>
              <p:cNvSpPr>
                <a:spLocks noChangeShapeType="1"/>
              </p:cNvSpPr>
              <p:nvPr/>
            </p:nvSpPr>
            <p:spPr bwMode="auto">
              <a:xfrm flipV="1">
                <a:off x="2496" y="2543"/>
                <a:ext cx="47" cy="97"/>
              </a:xfrm>
              <a:prstGeom prst="line">
                <a:avLst/>
              </a:prstGeom>
              <a:noFill/>
              <a:ln w="25560" cap="sq">
                <a:solidFill>
                  <a:srgbClr val="000000"/>
                </a:solidFill>
                <a:miter lim="800000"/>
                <a:headEnd/>
                <a:tailEnd/>
              </a:ln>
            </p:spPr>
            <p:txBody>
              <a:bodyPr/>
              <a:lstStyle/>
              <a:p>
                <a:endParaRPr lang="zh-CN" altLang="en-US"/>
              </a:p>
            </p:txBody>
          </p:sp>
          <p:sp>
            <p:nvSpPr>
              <p:cNvPr id="258115" name="Text Box 63"/>
              <p:cNvSpPr txBox="1">
                <a:spLocks noChangeArrowheads="1"/>
              </p:cNvSpPr>
              <p:nvPr/>
            </p:nvSpPr>
            <p:spPr bwMode="auto">
              <a:xfrm>
                <a:off x="2496" y="2544"/>
                <a:ext cx="210" cy="289"/>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2</a:t>
                </a:r>
              </a:p>
            </p:txBody>
          </p:sp>
        </p:grpSp>
        <p:sp>
          <p:nvSpPr>
            <p:cNvPr id="258087" name="Line 64"/>
            <p:cNvSpPr>
              <a:spLocks noChangeShapeType="1"/>
            </p:cNvSpPr>
            <p:nvPr/>
          </p:nvSpPr>
          <p:spPr bwMode="auto">
            <a:xfrm>
              <a:off x="6096000" y="2133600"/>
              <a:ext cx="228600" cy="1588"/>
            </a:xfrm>
            <a:prstGeom prst="line">
              <a:avLst/>
            </a:prstGeom>
            <a:noFill/>
            <a:ln w="25560" cap="sq">
              <a:solidFill>
                <a:srgbClr val="000000"/>
              </a:solidFill>
              <a:miter lim="800000"/>
              <a:headEnd/>
              <a:tailEnd type="triangle" w="med" len="med"/>
            </a:ln>
          </p:spPr>
          <p:txBody>
            <a:bodyPr/>
            <a:lstStyle/>
            <a:p>
              <a:endParaRPr lang="zh-CN" altLang="en-US"/>
            </a:p>
          </p:txBody>
        </p:sp>
        <p:sp>
          <p:nvSpPr>
            <p:cNvPr id="258088" name="Line 65"/>
            <p:cNvSpPr>
              <a:spLocks noChangeShapeType="1"/>
            </p:cNvSpPr>
            <p:nvPr/>
          </p:nvSpPr>
          <p:spPr bwMode="auto">
            <a:xfrm>
              <a:off x="6096000" y="2819400"/>
              <a:ext cx="228600" cy="1588"/>
            </a:xfrm>
            <a:prstGeom prst="line">
              <a:avLst/>
            </a:prstGeom>
            <a:noFill/>
            <a:ln w="25560" cap="sq">
              <a:solidFill>
                <a:srgbClr val="000000"/>
              </a:solidFill>
              <a:miter lim="800000"/>
              <a:headEnd/>
              <a:tailEnd type="triangle" w="med" len="med"/>
            </a:ln>
          </p:spPr>
          <p:txBody>
            <a:bodyPr/>
            <a:lstStyle/>
            <a:p>
              <a:endParaRPr lang="zh-CN" altLang="en-US"/>
            </a:p>
          </p:txBody>
        </p:sp>
        <p:grpSp>
          <p:nvGrpSpPr>
            <p:cNvPr id="258089" name="Group 66"/>
            <p:cNvGrpSpPr>
              <a:grpSpLocks/>
            </p:cNvGrpSpPr>
            <p:nvPr/>
          </p:nvGrpSpPr>
          <p:grpSpPr bwMode="auto">
            <a:xfrm>
              <a:off x="6934200" y="2057400"/>
              <a:ext cx="150813" cy="836613"/>
              <a:chOff x="4368" y="1296"/>
              <a:chExt cx="95" cy="527"/>
            </a:xfrm>
          </p:grpSpPr>
          <p:sp>
            <p:nvSpPr>
              <p:cNvPr id="258112" name="Rectangle 67"/>
              <p:cNvSpPr>
                <a:spLocks noChangeArrowheads="1"/>
              </p:cNvSpPr>
              <p:nvPr/>
            </p:nvSpPr>
            <p:spPr bwMode="auto">
              <a:xfrm>
                <a:off x="4368" y="1296"/>
                <a:ext cx="95" cy="527"/>
              </a:xfrm>
              <a:prstGeom prst="rect">
                <a:avLst/>
              </a:prstGeom>
              <a:no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58113" name="Freeform 68"/>
              <p:cNvSpPr>
                <a:spLocks noChangeArrowheads="1"/>
              </p:cNvSpPr>
              <p:nvPr/>
            </p:nvSpPr>
            <p:spPr bwMode="auto">
              <a:xfrm>
                <a:off x="4368" y="1728"/>
                <a:ext cx="95" cy="95"/>
              </a:xfrm>
              <a:custGeom>
                <a:avLst/>
                <a:gdLst>
                  <a:gd name="T0" fmla="*/ 0 w 192"/>
                  <a:gd name="T1" fmla="*/ 48 h 96"/>
                  <a:gd name="T2" fmla="*/ 0 w 192"/>
                  <a:gd name="T3" fmla="*/ 0 h 96"/>
                  <a:gd name="T4" fmla="*/ 0 w 192"/>
                  <a:gd name="T5" fmla="*/ 48 h 96"/>
                  <a:gd name="T6" fmla="*/ 0 60000 65536"/>
                  <a:gd name="T7" fmla="*/ 0 60000 65536"/>
                  <a:gd name="T8" fmla="*/ 0 60000 65536"/>
                  <a:gd name="T9" fmla="*/ 0 w 192"/>
                  <a:gd name="T10" fmla="*/ 0 h 96"/>
                  <a:gd name="T11" fmla="*/ 192 w 192"/>
                  <a:gd name="T12" fmla="*/ 96 h 96"/>
                </a:gdLst>
                <a:ahLst/>
                <a:cxnLst>
                  <a:cxn ang="T6">
                    <a:pos x="T0" y="T1"/>
                  </a:cxn>
                  <a:cxn ang="T7">
                    <a:pos x="T2" y="T3"/>
                  </a:cxn>
                  <a:cxn ang="T8">
                    <a:pos x="T4" y="T5"/>
                  </a:cxn>
                </a:cxnLst>
                <a:rect l="T9" t="T10" r="T11" b="T12"/>
                <a:pathLst>
                  <a:path w="192" h="96">
                    <a:moveTo>
                      <a:pt x="0" y="96"/>
                    </a:moveTo>
                    <a:lnTo>
                      <a:pt x="96" y="0"/>
                    </a:lnTo>
                    <a:lnTo>
                      <a:pt x="192" y="96"/>
                    </a:lnTo>
                  </a:path>
                </a:pathLst>
              </a:custGeom>
              <a:noFill/>
              <a:ln w="25560">
                <a:solidFill>
                  <a:srgbClr val="000000"/>
                </a:solidFill>
                <a:round/>
                <a:headEnd/>
                <a:tailEnd/>
              </a:ln>
            </p:spPr>
            <p:txBody>
              <a:bodyPr wrap="none" anchor="ctr"/>
              <a:lstStyle/>
              <a:p>
                <a:endParaRPr lang="zh-CN" altLang="en-US"/>
              </a:p>
            </p:txBody>
          </p:sp>
        </p:grpSp>
        <p:sp>
          <p:nvSpPr>
            <p:cNvPr id="258090" name="Line 69"/>
            <p:cNvSpPr>
              <a:spLocks noChangeShapeType="1"/>
            </p:cNvSpPr>
            <p:nvPr/>
          </p:nvSpPr>
          <p:spPr bwMode="auto">
            <a:xfrm>
              <a:off x="6705600" y="2438400"/>
              <a:ext cx="228600" cy="1588"/>
            </a:xfrm>
            <a:prstGeom prst="line">
              <a:avLst/>
            </a:prstGeom>
            <a:noFill/>
            <a:ln w="25560" cap="sq">
              <a:solidFill>
                <a:srgbClr val="000000"/>
              </a:solidFill>
              <a:miter lim="800000"/>
              <a:headEnd/>
              <a:tailEnd type="triangle" w="med" len="med"/>
            </a:ln>
          </p:spPr>
          <p:txBody>
            <a:bodyPr/>
            <a:lstStyle/>
            <a:p>
              <a:endParaRPr lang="zh-CN" altLang="en-US"/>
            </a:p>
          </p:txBody>
        </p:sp>
        <p:grpSp>
          <p:nvGrpSpPr>
            <p:cNvPr id="258091" name="Group 70"/>
            <p:cNvGrpSpPr>
              <a:grpSpLocks/>
            </p:cNvGrpSpPr>
            <p:nvPr/>
          </p:nvGrpSpPr>
          <p:grpSpPr bwMode="auto">
            <a:xfrm>
              <a:off x="6934200" y="2971800"/>
              <a:ext cx="150813" cy="836613"/>
              <a:chOff x="4368" y="1872"/>
              <a:chExt cx="95" cy="527"/>
            </a:xfrm>
          </p:grpSpPr>
          <p:sp>
            <p:nvSpPr>
              <p:cNvPr id="258110" name="Rectangle 71"/>
              <p:cNvSpPr>
                <a:spLocks noChangeArrowheads="1"/>
              </p:cNvSpPr>
              <p:nvPr/>
            </p:nvSpPr>
            <p:spPr bwMode="auto">
              <a:xfrm>
                <a:off x="4368" y="1872"/>
                <a:ext cx="95" cy="527"/>
              </a:xfrm>
              <a:prstGeom prst="rect">
                <a:avLst/>
              </a:prstGeom>
              <a:no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58111" name="Freeform 72"/>
              <p:cNvSpPr>
                <a:spLocks noChangeArrowheads="1"/>
              </p:cNvSpPr>
              <p:nvPr/>
            </p:nvSpPr>
            <p:spPr bwMode="auto">
              <a:xfrm>
                <a:off x="4368" y="2304"/>
                <a:ext cx="95" cy="95"/>
              </a:xfrm>
              <a:custGeom>
                <a:avLst/>
                <a:gdLst>
                  <a:gd name="T0" fmla="*/ 0 w 192"/>
                  <a:gd name="T1" fmla="*/ 48 h 96"/>
                  <a:gd name="T2" fmla="*/ 0 w 192"/>
                  <a:gd name="T3" fmla="*/ 0 h 96"/>
                  <a:gd name="T4" fmla="*/ 0 w 192"/>
                  <a:gd name="T5" fmla="*/ 48 h 96"/>
                  <a:gd name="T6" fmla="*/ 0 60000 65536"/>
                  <a:gd name="T7" fmla="*/ 0 60000 65536"/>
                  <a:gd name="T8" fmla="*/ 0 60000 65536"/>
                  <a:gd name="T9" fmla="*/ 0 w 192"/>
                  <a:gd name="T10" fmla="*/ 0 h 96"/>
                  <a:gd name="T11" fmla="*/ 192 w 192"/>
                  <a:gd name="T12" fmla="*/ 96 h 96"/>
                </a:gdLst>
                <a:ahLst/>
                <a:cxnLst>
                  <a:cxn ang="T6">
                    <a:pos x="T0" y="T1"/>
                  </a:cxn>
                  <a:cxn ang="T7">
                    <a:pos x="T2" y="T3"/>
                  </a:cxn>
                  <a:cxn ang="T8">
                    <a:pos x="T4" y="T5"/>
                  </a:cxn>
                </a:cxnLst>
                <a:rect l="T9" t="T10" r="T11" b="T12"/>
                <a:pathLst>
                  <a:path w="192" h="96">
                    <a:moveTo>
                      <a:pt x="0" y="96"/>
                    </a:moveTo>
                    <a:lnTo>
                      <a:pt x="96" y="0"/>
                    </a:lnTo>
                    <a:lnTo>
                      <a:pt x="192" y="96"/>
                    </a:lnTo>
                  </a:path>
                </a:pathLst>
              </a:custGeom>
              <a:noFill/>
              <a:ln w="25560">
                <a:solidFill>
                  <a:srgbClr val="000000"/>
                </a:solidFill>
                <a:round/>
                <a:headEnd/>
                <a:tailEnd/>
              </a:ln>
            </p:spPr>
            <p:txBody>
              <a:bodyPr wrap="none" anchor="ctr"/>
              <a:lstStyle/>
              <a:p>
                <a:endParaRPr lang="zh-CN" altLang="en-US"/>
              </a:p>
            </p:txBody>
          </p:sp>
        </p:grpSp>
        <p:sp>
          <p:nvSpPr>
            <p:cNvPr id="258092" name="Freeform 73"/>
            <p:cNvSpPr>
              <a:spLocks/>
            </p:cNvSpPr>
            <p:nvPr/>
          </p:nvSpPr>
          <p:spPr bwMode="auto">
            <a:xfrm>
              <a:off x="6172200" y="2819400"/>
              <a:ext cx="762000" cy="533400"/>
            </a:xfrm>
            <a:custGeom>
              <a:avLst/>
              <a:gdLst>
                <a:gd name="T0" fmla="*/ 0 w 480"/>
                <a:gd name="T1" fmla="*/ 0 h 432"/>
                <a:gd name="T2" fmla="*/ 0 w 480"/>
                <a:gd name="T3" fmla="*/ 2147483647 h 432"/>
                <a:gd name="T4" fmla="*/ 2147483647 w 480"/>
                <a:gd name="T5" fmla="*/ 2147483647 h 432"/>
                <a:gd name="T6" fmla="*/ 0 60000 65536"/>
                <a:gd name="T7" fmla="*/ 0 60000 65536"/>
                <a:gd name="T8" fmla="*/ 0 60000 65536"/>
                <a:gd name="T9" fmla="*/ 0 w 480"/>
                <a:gd name="T10" fmla="*/ 0 h 432"/>
                <a:gd name="T11" fmla="*/ 480 w 480"/>
                <a:gd name="T12" fmla="*/ 432 h 432"/>
              </a:gdLst>
              <a:ahLst/>
              <a:cxnLst>
                <a:cxn ang="T6">
                  <a:pos x="T0" y="T1"/>
                </a:cxn>
                <a:cxn ang="T7">
                  <a:pos x="T2" y="T3"/>
                </a:cxn>
                <a:cxn ang="T8">
                  <a:pos x="T4" y="T5"/>
                </a:cxn>
              </a:cxnLst>
              <a:rect l="T9" t="T10" r="T11" b="T12"/>
              <a:pathLst>
                <a:path w="480" h="432">
                  <a:moveTo>
                    <a:pt x="0" y="0"/>
                  </a:moveTo>
                  <a:lnTo>
                    <a:pt x="0" y="432"/>
                  </a:lnTo>
                  <a:lnTo>
                    <a:pt x="480" y="432"/>
                  </a:lnTo>
                </a:path>
              </a:pathLst>
            </a:custGeom>
            <a:noFill/>
            <a:ln w="25560">
              <a:solidFill>
                <a:srgbClr val="000000"/>
              </a:solidFill>
              <a:round/>
              <a:headEnd/>
              <a:tailEnd type="triangle" w="med" len="med"/>
            </a:ln>
          </p:spPr>
          <p:txBody>
            <a:bodyPr wrap="none" anchor="ctr"/>
            <a:lstStyle/>
            <a:p>
              <a:endParaRPr lang="zh-CN" altLang="en-US"/>
            </a:p>
          </p:txBody>
        </p:sp>
        <p:sp>
          <p:nvSpPr>
            <p:cNvPr id="258093" name="Rectangle 74"/>
            <p:cNvSpPr>
              <a:spLocks noChangeArrowheads="1"/>
            </p:cNvSpPr>
            <p:nvPr/>
          </p:nvSpPr>
          <p:spPr bwMode="auto">
            <a:xfrm>
              <a:off x="7391400" y="2286000"/>
              <a:ext cx="457200" cy="1143000"/>
            </a:xfrm>
            <a:prstGeom prst="rect">
              <a:avLst/>
            </a:prstGeom>
            <a:solidFill>
              <a:srgbClr val="FFFF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a:solidFill>
                    <a:srgbClr val="000000"/>
                  </a:solidFill>
                </a:rPr>
                <a:t>D$</a:t>
              </a:r>
            </a:p>
          </p:txBody>
        </p:sp>
        <p:sp>
          <p:nvSpPr>
            <p:cNvPr id="258094" name="Line 75"/>
            <p:cNvSpPr>
              <a:spLocks noChangeShapeType="1"/>
            </p:cNvSpPr>
            <p:nvPr/>
          </p:nvSpPr>
          <p:spPr bwMode="auto">
            <a:xfrm>
              <a:off x="7086600" y="2438400"/>
              <a:ext cx="304800" cy="1588"/>
            </a:xfrm>
            <a:prstGeom prst="line">
              <a:avLst/>
            </a:prstGeom>
            <a:noFill/>
            <a:ln w="25560" cap="sq">
              <a:solidFill>
                <a:srgbClr val="000000"/>
              </a:solidFill>
              <a:miter lim="800000"/>
              <a:headEnd/>
              <a:tailEnd type="triangle" w="med" len="med"/>
            </a:ln>
          </p:spPr>
          <p:txBody>
            <a:bodyPr/>
            <a:lstStyle/>
            <a:p>
              <a:endParaRPr lang="zh-CN" altLang="en-US"/>
            </a:p>
          </p:txBody>
        </p:sp>
        <p:sp>
          <p:nvSpPr>
            <p:cNvPr id="258095" name="Line 76"/>
            <p:cNvSpPr>
              <a:spLocks noChangeShapeType="1"/>
            </p:cNvSpPr>
            <p:nvPr/>
          </p:nvSpPr>
          <p:spPr bwMode="auto">
            <a:xfrm>
              <a:off x="7086600" y="3352800"/>
              <a:ext cx="304800" cy="1588"/>
            </a:xfrm>
            <a:prstGeom prst="line">
              <a:avLst/>
            </a:prstGeom>
            <a:noFill/>
            <a:ln w="25560" cap="sq">
              <a:solidFill>
                <a:srgbClr val="000000"/>
              </a:solidFill>
              <a:miter lim="800000"/>
              <a:headEnd/>
              <a:tailEnd type="triangle" w="med" len="med"/>
            </a:ln>
          </p:spPr>
          <p:txBody>
            <a:bodyPr/>
            <a:lstStyle/>
            <a:p>
              <a:endParaRPr lang="zh-CN" altLang="en-US"/>
            </a:p>
          </p:txBody>
        </p:sp>
        <p:grpSp>
          <p:nvGrpSpPr>
            <p:cNvPr id="258096" name="Group 77"/>
            <p:cNvGrpSpPr>
              <a:grpSpLocks/>
            </p:cNvGrpSpPr>
            <p:nvPr/>
          </p:nvGrpSpPr>
          <p:grpSpPr bwMode="auto">
            <a:xfrm>
              <a:off x="8458200" y="2514600"/>
              <a:ext cx="150813" cy="836613"/>
              <a:chOff x="5328" y="1584"/>
              <a:chExt cx="95" cy="527"/>
            </a:xfrm>
          </p:grpSpPr>
          <p:sp>
            <p:nvSpPr>
              <p:cNvPr id="258108" name="Rectangle 78"/>
              <p:cNvSpPr>
                <a:spLocks noChangeArrowheads="1"/>
              </p:cNvSpPr>
              <p:nvPr/>
            </p:nvSpPr>
            <p:spPr bwMode="auto">
              <a:xfrm>
                <a:off x="5328" y="1584"/>
                <a:ext cx="95" cy="527"/>
              </a:xfrm>
              <a:prstGeom prst="rect">
                <a:avLst/>
              </a:prstGeom>
              <a:no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58109" name="Freeform 79"/>
              <p:cNvSpPr>
                <a:spLocks noChangeArrowheads="1"/>
              </p:cNvSpPr>
              <p:nvPr/>
            </p:nvSpPr>
            <p:spPr bwMode="auto">
              <a:xfrm>
                <a:off x="5328" y="2016"/>
                <a:ext cx="95" cy="95"/>
              </a:xfrm>
              <a:custGeom>
                <a:avLst/>
                <a:gdLst>
                  <a:gd name="T0" fmla="*/ 0 w 192"/>
                  <a:gd name="T1" fmla="*/ 48 h 96"/>
                  <a:gd name="T2" fmla="*/ 0 w 192"/>
                  <a:gd name="T3" fmla="*/ 0 h 96"/>
                  <a:gd name="T4" fmla="*/ 0 w 192"/>
                  <a:gd name="T5" fmla="*/ 48 h 96"/>
                  <a:gd name="T6" fmla="*/ 0 60000 65536"/>
                  <a:gd name="T7" fmla="*/ 0 60000 65536"/>
                  <a:gd name="T8" fmla="*/ 0 60000 65536"/>
                  <a:gd name="T9" fmla="*/ 0 w 192"/>
                  <a:gd name="T10" fmla="*/ 0 h 96"/>
                  <a:gd name="T11" fmla="*/ 192 w 192"/>
                  <a:gd name="T12" fmla="*/ 96 h 96"/>
                </a:gdLst>
                <a:ahLst/>
                <a:cxnLst>
                  <a:cxn ang="T6">
                    <a:pos x="T0" y="T1"/>
                  </a:cxn>
                  <a:cxn ang="T7">
                    <a:pos x="T2" y="T3"/>
                  </a:cxn>
                  <a:cxn ang="T8">
                    <a:pos x="T4" y="T5"/>
                  </a:cxn>
                </a:cxnLst>
                <a:rect l="T9" t="T10" r="T11" b="T12"/>
                <a:pathLst>
                  <a:path w="192" h="96">
                    <a:moveTo>
                      <a:pt x="0" y="96"/>
                    </a:moveTo>
                    <a:lnTo>
                      <a:pt x="96" y="0"/>
                    </a:lnTo>
                    <a:lnTo>
                      <a:pt x="192" y="96"/>
                    </a:lnTo>
                  </a:path>
                </a:pathLst>
              </a:custGeom>
              <a:noFill/>
              <a:ln w="25560">
                <a:solidFill>
                  <a:srgbClr val="000000"/>
                </a:solidFill>
                <a:round/>
                <a:headEnd/>
                <a:tailEnd/>
              </a:ln>
            </p:spPr>
            <p:txBody>
              <a:bodyPr wrap="none" anchor="ctr"/>
              <a:lstStyle/>
              <a:p>
                <a:endParaRPr lang="zh-CN" altLang="en-US"/>
              </a:p>
            </p:txBody>
          </p:sp>
        </p:grpSp>
        <p:sp>
          <p:nvSpPr>
            <p:cNvPr id="258097" name="Line 80"/>
            <p:cNvSpPr>
              <a:spLocks noChangeShapeType="1"/>
            </p:cNvSpPr>
            <p:nvPr/>
          </p:nvSpPr>
          <p:spPr bwMode="auto">
            <a:xfrm>
              <a:off x="7848600" y="3124200"/>
              <a:ext cx="228600" cy="1588"/>
            </a:xfrm>
            <a:prstGeom prst="line">
              <a:avLst/>
            </a:prstGeom>
            <a:noFill/>
            <a:ln w="25560" cap="sq">
              <a:solidFill>
                <a:srgbClr val="000000"/>
              </a:solidFill>
              <a:miter lim="800000"/>
              <a:headEnd/>
              <a:tailEnd type="triangle" w="med" len="med"/>
            </a:ln>
          </p:spPr>
          <p:txBody>
            <a:bodyPr/>
            <a:lstStyle/>
            <a:p>
              <a:endParaRPr lang="zh-CN" altLang="en-US"/>
            </a:p>
          </p:txBody>
        </p:sp>
        <p:sp>
          <p:nvSpPr>
            <p:cNvPr id="258098" name="Freeform 81"/>
            <p:cNvSpPr>
              <a:spLocks noChangeArrowheads="1"/>
            </p:cNvSpPr>
            <p:nvPr/>
          </p:nvSpPr>
          <p:spPr bwMode="auto">
            <a:xfrm>
              <a:off x="8077200" y="2438400"/>
              <a:ext cx="152400" cy="914400"/>
            </a:xfrm>
            <a:custGeom>
              <a:avLst/>
              <a:gdLst>
                <a:gd name="T0" fmla="*/ 0 w 144"/>
                <a:gd name="T1" fmla="*/ 0 h 576"/>
                <a:gd name="T2" fmla="*/ 0 w 144"/>
                <a:gd name="T3" fmla="*/ 2147483647 h 576"/>
                <a:gd name="T4" fmla="*/ 2147483647 w 144"/>
                <a:gd name="T5" fmla="*/ 2147483647 h 576"/>
                <a:gd name="T6" fmla="*/ 2147483647 w 144"/>
                <a:gd name="T7" fmla="*/ 2147483647 h 576"/>
                <a:gd name="T8" fmla="*/ 0 w 144"/>
                <a:gd name="T9" fmla="*/ 0 h 576"/>
                <a:gd name="T10" fmla="*/ 0 60000 65536"/>
                <a:gd name="T11" fmla="*/ 0 60000 65536"/>
                <a:gd name="T12" fmla="*/ 0 60000 65536"/>
                <a:gd name="T13" fmla="*/ 0 60000 65536"/>
                <a:gd name="T14" fmla="*/ 0 60000 65536"/>
                <a:gd name="T15" fmla="*/ 0 w 144"/>
                <a:gd name="T16" fmla="*/ 0 h 576"/>
                <a:gd name="T17" fmla="*/ 144 w 144"/>
                <a:gd name="T18" fmla="*/ 576 h 576"/>
              </a:gdLst>
              <a:ahLst/>
              <a:cxnLst>
                <a:cxn ang="T10">
                  <a:pos x="T0" y="T1"/>
                </a:cxn>
                <a:cxn ang="T11">
                  <a:pos x="T2" y="T3"/>
                </a:cxn>
                <a:cxn ang="T12">
                  <a:pos x="T4" y="T5"/>
                </a:cxn>
                <a:cxn ang="T13">
                  <a:pos x="T6" y="T7"/>
                </a:cxn>
                <a:cxn ang="T14">
                  <a:pos x="T8" y="T9"/>
                </a:cxn>
              </a:cxnLst>
              <a:rect l="T15" t="T16" r="T17" b="T18"/>
              <a:pathLst>
                <a:path w="144" h="576">
                  <a:moveTo>
                    <a:pt x="0" y="0"/>
                  </a:moveTo>
                  <a:lnTo>
                    <a:pt x="0" y="576"/>
                  </a:lnTo>
                  <a:lnTo>
                    <a:pt x="144" y="528"/>
                  </a:lnTo>
                  <a:lnTo>
                    <a:pt x="144" y="48"/>
                  </a:lnTo>
                  <a:lnTo>
                    <a:pt x="0" y="0"/>
                  </a:lnTo>
                  <a:close/>
                </a:path>
              </a:pathLst>
            </a:custGeom>
            <a:solidFill>
              <a:srgbClr val="FFFFFF"/>
            </a:solidFill>
            <a:ln w="25560">
              <a:solidFill>
                <a:srgbClr val="000000"/>
              </a:solidFill>
              <a:round/>
              <a:headEnd/>
              <a:tailEnd/>
            </a:ln>
          </p:spPr>
          <p:txBody>
            <a:bodyPr wrap="none" anchor="ctr"/>
            <a:lstStyle/>
            <a:p>
              <a:endParaRPr lang="zh-CN" altLang="en-US"/>
            </a:p>
          </p:txBody>
        </p:sp>
        <p:sp>
          <p:nvSpPr>
            <p:cNvPr id="258099" name="Line 82"/>
            <p:cNvSpPr>
              <a:spLocks noChangeShapeType="1"/>
            </p:cNvSpPr>
            <p:nvPr/>
          </p:nvSpPr>
          <p:spPr bwMode="auto">
            <a:xfrm>
              <a:off x="8229600" y="2895600"/>
              <a:ext cx="228600" cy="1588"/>
            </a:xfrm>
            <a:prstGeom prst="line">
              <a:avLst/>
            </a:prstGeom>
            <a:noFill/>
            <a:ln w="25560" cap="sq">
              <a:solidFill>
                <a:srgbClr val="000000"/>
              </a:solidFill>
              <a:miter lim="800000"/>
              <a:headEnd/>
              <a:tailEnd type="triangle" w="med" len="med"/>
            </a:ln>
          </p:spPr>
          <p:txBody>
            <a:bodyPr/>
            <a:lstStyle/>
            <a:p>
              <a:endParaRPr lang="zh-CN" altLang="en-US"/>
            </a:p>
          </p:txBody>
        </p:sp>
        <p:sp>
          <p:nvSpPr>
            <p:cNvPr id="258100" name="Freeform 83"/>
            <p:cNvSpPr>
              <a:spLocks/>
            </p:cNvSpPr>
            <p:nvPr/>
          </p:nvSpPr>
          <p:spPr bwMode="auto">
            <a:xfrm>
              <a:off x="7162800" y="1981200"/>
              <a:ext cx="914400" cy="609600"/>
            </a:xfrm>
            <a:custGeom>
              <a:avLst/>
              <a:gdLst>
                <a:gd name="T0" fmla="*/ 0 w 576"/>
                <a:gd name="T1" fmla="*/ 2147483647 h 384"/>
                <a:gd name="T2" fmla="*/ 0 w 576"/>
                <a:gd name="T3" fmla="*/ 0 h 384"/>
                <a:gd name="T4" fmla="*/ 2147483647 w 576"/>
                <a:gd name="T5" fmla="*/ 0 h 384"/>
                <a:gd name="T6" fmla="*/ 2147483647 w 576"/>
                <a:gd name="T7" fmla="*/ 2147483647 h 384"/>
                <a:gd name="T8" fmla="*/ 2147483647 w 576"/>
                <a:gd name="T9" fmla="*/ 2147483647 h 384"/>
                <a:gd name="T10" fmla="*/ 0 60000 65536"/>
                <a:gd name="T11" fmla="*/ 0 60000 65536"/>
                <a:gd name="T12" fmla="*/ 0 60000 65536"/>
                <a:gd name="T13" fmla="*/ 0 60000 65536"/>
                <a:gd name="T14" fmla="*/ 0 60000 65536"/>
                <a:gd name="T15" fmla="*/ 0 w 576"/>
                <a:gd name="T16" fmla="*/ 0 h 384"/>
                <a:gd name="T17" fmla="*/ 576 w 576"/>
                <a:gd name="T18" fmla="*/ 384 h 384"/>
              </a:gdLst>
              <a:ahLst/>
              <a:cxnLst>
                <a:cxn ang="T10">
                  <a:pos x="T0" y="T1"/>
                </a:cxn>
                <a:cxn ang="T11">
                  <a:pos x="T2" y="T3"/>
                </a:cxn>
                <a:cxn ang="T12">
                  <a:pos x="T4" y="T5"/>
                </a:cxn>
                <a:cxn ang="T13">
                  <a:pos x="T6" y="T7"/>
                </a:cxn>
                <a:cxn ang="T14">
                  <a:pos x="T8" y="T9"/>
                </a:cxn>
              </a:cxnLst>
              <a:rect l="T15" t="T16" r="T17" b="T18"/>
              <a:pathLst>
                <a:path w="576" h="384">
                  <a:moveTo>
                    <a:pt x="0" y="288"/>
                  </a:moveTo>
                  <a:lnTo>
                    <a:pt x="0" y="0"/>
                  </a:lnTo>
                  <a:lnTo>
                    <a:pt x="480" y="0"/>
                  </a:lnTo>
                  <a:lnTo>
                    <a:pt x="480" y="384"/>
                  </a:lnTo>
                  <a:lnTo>
                    <a:pt x="576" y="384"/>
                  </a:lnTo>
                </a:path>
              </a:pathLst>
            </a:custGeom>
            <a:noFill/>
            <a:ln w="25560">
              <a:solidFill>
                <a:srgbClr val="000000"/>
              </a:solidFill>
              <a:round/>
              <a:headEnd/>
              <a:tailEnd type="triangle" w="med" len="med"/>
            </a:ln>
          </p:spPr>
          <p:txBody>
            <a:bodyPr wrap="none" anchor="ctr"/>
            <a:lstStyle/>
            <a:p>
              <a:endParaRPr lang="zh-CN" altLang="en-US"/>
            </a:p>
          </p:txBody>
        </p:sp>
        <p:sp>
          <p:nvSpPr>
            <p:cNvPr id="258101" name="Line 84"/>
            <p:cNvSpPr>
              <a:spLocks noChangeShapeType="1"/>
            </p:cNvSpPr>
            <p:nvPr/>
          </p:nvSpPr>
          <p:spPr bwMode="auto">
            <a:xfrm>
              <a:off x="5943600" y="4114800"/>
              <a:ext cx="533400" cy="1588"/>
            </a:xfrm>
            <a:prstGeom prst="line">
              <a:avLst/>
            </a:prstGeom>
            <a:noFill/>
            <a:ln w="25560" cap="sq">
              <a:solidFill>
                <a:srgbClr val="000000"/>
              </a:solidFill>
              <a:miter lim="800000"/>
              <a:headEnd/>
              <a:tailEnd type="triangle" w="med" len="med"/>
            </a:ln>
          </p:spPr>
          <p:txBody>
            <a:bodyPr/>
            <a:lstStyle/>
            <a:p>
              <a:endParaRPr lang="zh-CN" altLang="en-US"/>
            </a:p>
          </p:txBody>
        </p:sp>
        <p:sp>
          <p:nvSpPr>
            <p:cNvPr id="258102" name="Freeform 85"/>
            <p:cNvSpPr>
              <a:spLocks/>
            </p:cNvSpPr>
            <p:nvPr/>
          </p:nvSpPr>
          <p:spPr bwMode="auto">
            <a:xfrm>
              <a:off x="4800600" y="1219200"/>
              <a:ext cx="4114800" cy="1676400"/>
            </a:xfrm>
            <a:custGeom>
              <a:avLst/>
              <a:gdLst>
                <a:gd name="T0" fmla="*/ 2147483647 w 2592"/>
                <a:gd name="T1" fmla="*/ 2147483647 h 1056"/>
                <a:gd name="T2" fmla="*/ 2147483647 w 2592"/>
                <a:gd name="T3" fmla="*/ 2147483647 h 1056"/>
                <a:gd name="T4" fmla="*/ 2147483647 w 2592"/>
                <a:gd name="T5" fmla="*/ 0 h 1056"/>
                <a:gd name="T6" fmla="*/ 0 w 2592"/>
                <a:gd name="T7" fmla="*/ 0 h 1056"/>
                <a:gd name="T8" fmla="*/ 0 w 2592"/>
                <a:gd name="T9" fmla="*/ 2147483647 h 1056"/>
                <a:gd name="T10" fmla="*/ 0 60000 65536"/>
                <a:gd name="T11" fmla="*/ 0 60000 65536"/>
                <a:gd name="T12" fmla="*/ 0 60000 65536"/>
                <a:gd name="T13" fmla="*/ 0 60000 65536"/>
                <a:gd name="T14" fmla="*/ 0 60000 65536"/>
                <a:gd name="T15" fmla="*/ 0 w 2592"/>
                <a:gd name="T16" fmla="*/ 0 h 1056"/>
                <a:gd name="T17" fmla="*/ 2592 w 2592"/>
                <a:gd name="T18" fmla="*/ 1056 h 1056"/>
              </a:gdLst>
              <a:ahLst/>
              <a:cxnLst>
                <a:cxn ang="T10">
                  <a:pos x="T0" y="T1"/>
                </a:cxn>
                <a:cxn ang="T11">
                  <a:pos x="T2" y="T3"/>
                </a:cxn>
                <a:cxn ang="T12">
                  <a:pos x="T4" y="T5"/>
                </a:cxn>
                <a:cxn ang="T13">
                  <a:pos x="T6" y="T7"/>
                </a:cxn>
                <a:cxn ang="T14">
                  <a:pos x="T8" y="T9"/>
                </a:cxn>
              </a:cxnLst>
              <a:rect l="T15" t="T16" r="T17" b="T18"/>
              <a:pathLst>
                <a:path w="2592" h="1056">
                  <a:moveTo>
                    <a:pt x="2400" y="1056"/>
                  </a:moveTo>
                  <a:lnTo>
                    <a:pt x="2592" y="1056"/>
                  </a:lnTo>
                  <a:lnTo>
                    <a:pt x="2592" y="0"/>
                  </a:lnTo>
                  <a:lnTo>
                    <a:pt x="0" y="0"/>
                  </a:lnTo>
                  <a:lnTo>
                    <a:pt x="0" y="336"/>
                  </a:lnTo>
                </a:path>
              </a:pathLst>
            </a:custGeom>
            <a:noFill/>
            <a:ln w="25560">
              <a:solidFill>
                <a:srgbClr val="000000"/>
              </a:solidFill>
              <a:round/>
              <a:headEnd/>
              <a:tailEnd type="triangle" w="med" len="med"/>
            </a:ln>
          </p:spPr>
          <p:txBody>
            <a:bodyPr wrap="none" anchor="ctr"/>
            <a:lstStyle/>
            <a:p>
              <a:endParaRPr lang="zh-CN" altLang="en-US"/>
            </a:p>
          </p:txBody>
        </p:sp>
      </p:grpSp>
      <p:sp>
        <p:nvSpPr>
          <p:cNvPr id="258103" name="Text Box 86"/>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5049555-A11E-4587-A258-3DE507A9E5BA}"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58104" name="Text Box 87"/>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58105" name="Text Box 88"/>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CCC3395-24A9-497F-BEB2-CCE1B7A339AF}"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255</a:t>
            </a:fld>
            <a:endParaRPr lang="zh-CN" altLang="zh-CN" sz="1200">
              <a:solidFill>
                <a:srgbClr val="898989"/>
              </a:solidFill>
            </a:endParaRPr>
          </a:p>
        </p:txBody>
      </p:sp>
      <p:sp>
        <p:nvSpPr>
          <p:cNvPr id="258106" name="标题 1"/>
          <p:cNvSpPr>
            <a:spLocks noGrp="1"/>
          </p:cNvSpPr>
          <p:nvPr>
            <p:ph type="title"/>
          </p:nvPr>
        </p:nvSpPr>
        <p:spPr/>
        <p:txBody>
          <a:bodyPr/>
          <a:lstStyle/>
          <a:p>
            <a:r>
              <a:rPr lang="en-US" altLang="zh-CN" smtClean="0"/>
              <a:t>Simple Multithreaded Pipeline</a:t>
            </a:r>
            <a:endParaRPr lang="zh-CN" altLang="en-US" smtClean="0"/>
          </a:p>
        </p:txBody>
      </p:sp>
      <p:sp>
        <p:nvSpPr>
          <p:cNvPr id="258107" name="内容占位符 2"/>
          <p:cNvSpPr>
            <a:spLocks noGrp="1"/>
          </p:cNvSpPr>
          <p:nvPr>
            <p:ph idx="1"/>
          </p:nvPr>
        </p:nvSpPr>
        <p:spPr>
          <a:xfrm>
            <a:off x="457200" y="1097791"/>
            <a:ext cx="8229600" cy="1416869"/>
          </a:xfrm>
        </p:spPr>
        <p:txBody>
          <a:bodyPr>
            <a:normAutofit fontScale="77500" lnSpcReduction="20000"/>
          </a:bodyPr>
          <a:lstStyle/>
          <a:p>
            <a:pPr>
              <a:lnSpc>
                <a:spcPct val="120000"/>
              </a:lnSpc>
            </a:pPr>
            <a:r>
              <a:rPr lang="zh-CN" altLang="zh-CN" dirty="0" smtClean="0"/>
              <a:t>必须传递线程选择信号以保证各流水段读写的正确性</a:t>
            </a:r>
          </a:p>
          <a:p>
            <a:pPr>
              <a:lnSpc>
                <a:spcPct val="120000"/>
              </a:lnSpc>
            </a:pPr>
            <a:r>
              <a:rPr lang="zh-CN" altLang="zh-CN" dirty="0" smtClean="0"/>
              <a:t>从软件（包括</a:t>
            </a:r>
            <a:r>
              <a:rPr lang="en-US" altLang="zh-CN" dirty="0" smtClean="0"/>
              <a:t>OS</a:t>
            </a:r>
            <a:r>
              <a:rPr lang="zh-CN" altLang="zh-CN" dirty="0" smtClean="0"/>
              <a:t>）的角度看 好像存在多个</a:t>
            </a:r>
            <a:r>
              <a:rPr lang="en-US" altLang="zh-CN" dirty="0" smtClean="0"/>
              <a:t>CPU</a:t>
            </a:r>
            <a:r>
              <a:rPr lang="zh-CN" altLang="zh-CN" dirty="0" smtClean="0"/>
              <a:t>（针对每个线程，</a:t>
            </a:r>
            <a:r>
              <a:rPr lang="en-US" altLang="zh-CN" dirty="0" smtClean="0"/>
              <a:t>CPU</a:t>
            </a:r>
            <a:r>
              <a:rPr lang="zh-CN" altLang="zh-CN" dirty="0" smtClean="0"/>
              <a:t>似乎运行的慢一些</a:t>
            </a:r>
            <a:r>
              <a:rPr lang="en-US" altLang="zh-CN" dirty="0" smtClean="0"/>
              <a:t>)</a:t>
            </a:r>
            <a:endParaRPr lang="zh-CN" altLang="zh-CN" dirty="0" smtClean="0"/>
          </a:p>
          <a:p>
            <a:pPr>
              <a:lnSpc>
                <a:spcPct val="120000"/>
              </a:lnSpc>
            </a:pPr>
            <a:endParaRPr lang="zh-CN" altLang="en-US" dirty="0" smtClean="0"/>
          </a:p>
        </p:txBody>
      </p:sp>
    </p:spTree>
    <p:extLst>
      <p:ext uri="{BB962C8B-B14F-4D97-AF65-F5344CB8AC3E}">
        <p14:creationId xmlns:p14="http://schemas.microsoft.com/office/powerpoint/2010/main" val="50817060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E5FFA8E-FA1B-4B23-949B-22A90F228C1C}"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59075"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59076"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1E391C8-D0BC-4DEC-A0C4-ABA890D34BF4}"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256</a:t>
            </a:fld>
            <a:endParaRPr lang="zh-CN" altLang="zh-CN" sz="1200">
              <a:solidFill>
                <a:srgbClr val="898989"/>
              </a:solidFill>
            </a:endParaRPr>
          </a:p>
        </p:txBody>
      </p:sp>
      <p:sp>
        <p:nvSpPr>
          <p:cNvPr id="259077" name="标题 1"/>
          <p:cNvSpPr>
            <a:spLocks noGrp="1"/>
          </p:cNvSpPr>
          <p:nvPr>
            <p:ph type="title"/>
          </p:nvPr>
        </p:nvSpPr>
        <p:spPr/>
        <p:txBody>
          <a:bodyPr/>
          <a:lstStyle/>
          <a:p>
            <a:r>
              <a:rPr lang="en-US" altLang="zh-CN" smtClean="0"/>
              <a:t>Multithreading Costs</a:t>
            </a:r>
            <a:endParaRPr lang="zh-CN" altLang="en-US" smtClean="0"/>
          </a:p>
        </p:txBody>
      </p:sp>
      <p:sp>
        <p:nvSpPr>
          <p:cNvPr id="259078" name="内容占位符 2"/>
          <p:cNvSpPr>
            <a:spLocks noGrp="1"/>
          </p:cNvSpPr>
          <p:nvPr>
            <p:ph idx="1"/>
          </p:nvPr>
        </p:nvSpPr>
        <p:spPr/>
        <p:txBody>
          <a:bodyPr>
            <a:normAutofit fontScale="92500" lnSpcReduction="20000"/>
          </a:bodyPr>
          <a:lstStyle/>
          <a:p>
            <a:r>
              <a:rPr lang="zh-CN" altLang="zh-CN" smtClean="0"/>
              <a:t>每个线程需要拥有自己的用户态信息（</a:t>
            </a:r>
            <a:r>
              <a:rPr lang="en-US" altLang="zh-CN" smtClean="0"/>
              <a:t>user state) </a:t>
            </a:r>
            <a:r>
              <a:rPr lang="zh-CN" altLang="zh-CN" smtClean="0"/>
              <a:t>：包括</a:t>
            </a:r>
            <a:r>
              <a:rPr lang="en-US" altLang="zh-CN" smtClean="0"/>
              <a:t>PC</a:t>
            </a:r>
            <a:r>
              <a:rPr lang="zh-CN" altLang="zh-CN" smtClean="0"/>
              <a:t>、</a:t>
            </a:r>
            <a:r>
              <a:rPr lang="en-US" altLang="zh-CN" smtClean="0"/>
              <a:t>GPRs</a:t>
            </a:r>
          </a:p>
          <a:p>
            <a:pPr lvl="1"/>
            <a:endParaRPr lang="en-US" altLang="zh-CN" smtClean="0"/>
          </a:p>
          <a:p>
            <a:r>
              <a:rPr lang="zh-CN" altLang="zh-CN" smtClean="0"/>
              <a:t>需要自己的系统态信息（</a:t>
            </a:r>
            <a:r>
              <a:rPr lang="en-US" altLang="zh-CN" smtClean="0"/>
              <a:t>system state</a:t>
            </a:r>
            <a:r>
              <a:rPr lang="zh-CN" altLang="zh-CN" smtClean="0"/>
              <a:t>）</a:t>
            </a:r>
          </a:p>
          <a:p>
            <a:pPr lvl="1"/>
            <a:r>
              <a:rPr lang="zh-CN" altLang="zh-CN" smtClean="0"/>
              <a:t>虚拟存储的页表基地址寄存器（</a:t>
            </a:r>
            <a:r>
              <a:rPr lang="en-US" altLang="zh-CN" smtClean="0"/>
              <a:t>Virtual-memory page-table-base register</a:t>
            </a:r>
            <a:r>
              <a:rPr lang="zh-CN" altLang="zh-CN" smtClean="0"/>
              <a:t>）</a:t>
            </a:r>
          </a:p>
          <a:p>
            <a:pPr lvl="1"/>
            <a:r>
              <a:rPr lang="zh-CN" altLang="zh-CN" smtClean="0"/>
              <a:t>异常处理寄存器（</a:t>
            </a:r>
            <a:r>
              <a:rPr lang="en-US" altLang="zh-CN" smtClean="0"/>
              <a:t>Exception-handling registers</a:t>
            </a:r>
            <a:r>
              <a:rPr lang="zh-CN" altLang="zh-CN" smtClean="0"/>
              <a:t>）</a:t>
            </a:r>
          </a:p>
          <a:p>
            <a:pPr lvl="1"/>
            <a:endParaRPr lang="en-US" altLang="zh-CN" smtClean="0"/>
          </a:p>
          <a:p>
            <a:r>
              <a:rPr lang="zh-CN" altLang="zh-CN" smtClean="0"/>
              <a:t>其他开销</a:t>
            </a:r>
            <a:r>
              <a:rPr lang="en-US" altLang="zh-CN" smtClean="0"/>
              <a:t>:</a:t>
            </a:r>
          </a:p>
          <a:p>
            <a:pPr lvl="1"/>
            <a:r>
              <a:rPr lang="zh-CN" altLang="zh-CN" smtClean="0"/>
              <a:t>需要处理由于线程竞争导致的</a:t>
            </a:r>
            <a:r>
              <a:rPr lang="en-US" altLang="zh-CN" smtClean="0"/>
              <a:t>Cache/TLB</a:t>
            </a:r>
            <a:r>
              <a:rPr lang="zh-CN" altLang="zh-CN" smtClean="0"/>
              <a:t>冲突  或 需要更大的</a:t>
            </a:r>
            <a:r>
              <a:rPr lang="en-US" altLang="zh-CN" smtClean="0"/>
              <a:t>cache/TLB </a:t>
            </a:r>
            <a:r>
              <a:rPr lang="zh-CN" altLang="zh-CN" smtClean="0"/>
              <a:t>容量</a:t>
            </a:r>
          </a:p>
          <a:p>
            <a:pPr lvl="1"/>
            <a:r>
              <a:rPr lang="zh-CN" altLang="zh-CN" smtClean="0"/>
              <a:t>更多的</a:t>
            </a:r>
            <a:r>
              <a:rPr lang="en-US" altLang="zh-CN" smtClean="0"/>
              <a:t>OS</a:t>
            </a:r>
            <a:r>
              <a:rPr lang="zh-CN" altLang="zh-CN" smtClean="0"/>
              <a:t>调度开销</a:t>
            </a:r>
          </a:p>
          <a:p>
            <a:pPr lvl="1"/>
            <a:endParaRPr lang="en-US" altLang="zh-CN" smtClean="0"/>
          </a:p>
          <a:p>
            <a:endParaRPr lang="zh-CN" altLang="en-US" smtClean="0"/>
          </a:p>
        </p:txBody>
      </p:sp>
    </p:spTree>
    <p:extLst>
      <p:ext uri="{BB962C8B-B14F-4D97-AF65-F5344CB8AC3E}">
        <p14:creationId xmlns:p14="http://schemas.microsoft.com/office/powerpoint/2010/main" val="304359365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3"/>
          <p:cNvSpPr>
            <a:spLocks noChangeArrowheads="1"/>
          </p:cNvSpPr>
          <p:nvPr/>
        </p:nvSpPr>
        <p:spPr bwMode="auto">
          <a:xfrm>
            <a:off x="2133600" y="4078288"/>
            <a:ext cx="184150" cy="368300"/>
          </a:xfrm>
          <a:prstGeom prst="rect">
            <a:avLst/>
          </a:prstGeom>
          <a:solidFill>
            <a:srgbClr val="00FF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0099" name="Rectangle 4"/>
          <p:cNvSpPr>
            <a:spLocks noChangeArrowheads="1"/>
          </p:cNvSpPr>
          <p:nvPr/>
        </p:nvSpPr>
        <p:spPr bwMode="auto">
          <a:xfrm>
            <a:off x="2438400" y="4078288"/>
            <a:ext cx="184150" cy="368300"/>
          </a:xfrm>
          <a:prstGeom prst="rect">
            <a:avLst/>
          </a:prstGeom>
          <a:solidFill>
            <a:srgbClr val="FF9933"/>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0100" name="Rectangle 5"/>
          <p:cNvSpPr>
            <a:spLocks noChangeArrowheads="1"/>
          </p:cNvSpPr>
          <p:nvPr/>
        </p:nvSpPr>
        <p:spPr bwMode="auto">
          <a:xfrm>
            <a:off x="2743200" y="4078288"/>
            <a:ext cx="184150" cy="368300"/>
          </a:xfrm>
          <a:prstGeom prst="rect">
            <a:avLst/>
          </a:prstGeom>
          <a:solidFill>
            <a:srgbClr val="00FF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0101" name="Rectangle 6"/>
          <p:cNvSpPr>
            <a:spLocks noChangeArrowheads="1"/>
          </p:cNvSpPr>
          <p:nvPr/>
        </p:nvSpPr>
        <p:spPr bwMode="auto">
          <a:xfrm>
            <a:off x="3048000" y="4078288"/>
            <a:ext cx="184150" cy="368300"/>
          </a:xfrm>
          <a:prstGeom prst="rect">
            <a:avLst/>
          </a:prstGeom>
          <a:solidFill>
            <a:srgbClr val="9999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0102" name="Rectangle 7"/>
          <p:cNvSpPr>
            <a:spLocks noChangeArrowheads="1"/>
          </p:cNvSpPr>
          <p:nvPr/>
        </p:nvSpPr>
        <p:spPr bwMode="auto">
          <a:xfrm>
            <a:off x="3352800" y="4078288"/>
            <a:ext cx="184150" cy="368300"/>
          </a:xfrm>
          <a:prstGeom prst="rect">
            <a:avLst/>
          </a:prstGeom>
          <a:solidFill>
            <a:srgbClr val="00FF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0103" name="Rectangle 8"/>
          <p:cNvSpPr>
            <a:spLocks noChangeArrowheads="1"/>
          </p:cNvSpPr>
          <p:nvPr/>
        </p:nvSpPr>
        <p:spPr bwMode="auto">
          <a:xfrm>
            <a:off x="3657600" y="4078288"/>
            <a:ext cx="184150" cy="368300"/>
          </a:xfrm>
          <a:prstGeom prst="rect">
            <a:avLst/>
          </a:prstGeom>
          <a:solidFill>
            <a:srgbClr val="FF9933"/>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0104" name="Rectangle 9"/>
          <p:cNvSpPr>
            <a:spLocks noChangeArrowheads="1"/>
          </p:cNvSpPr>
          <p:nvPr/>
        </p:nvSpPr>
        <p:spPr bwMode="auto">
          <a:xfrm>
            <a:off x="3962400" y="4078288"/>
            <a:ext cx="184150" cy="368300"/>
          </a:xfrm>
          <a:prstGeom prst="rect">
            <a:avLst/>
          </a:prstGeom>
          <a:solidFill>
            <a:srgbClr val="00FF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0105" name="Rectangle 10"/>
          <p:cNvSpPr>
            <a:spLocks noChangeArrowheads="1"/>
          </p:cNvSpPr>
          <p:nvPr/>
        </p:nvSpPr>
        <p:spPr bwMode="auto">
          <a:xfrm>
            <a:off x="4267200" y="4078288"/>
            <a:ext cx="184150" cy="368300"/>
          </a:xfrm>
          <a:prstGeom prst="rect">
            <a:avLst/>
          </a:prstGeom>
          <a:solidFill>
            <a:srgbClr val="9999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0106" name="Rectangle 11"/>
          <p:cNvSpPr>
            <a:spLocks noChangeArrowheads="1"/>
          </p:cNvSpPr>
          <p:nvPr/>
        </p:nvSpPr>
        <p:spPr bwMode="auto">
          <a:xfrm>
            <a:off x="4572000" y="4078288"/>
            <a:ext cx="184150" cy="368300"/>
          </a:xfrm>
          <a:prstGeom prst="rect">
            <a:avLst/>
          </a:prstGeom>
          <a:solidFill>
            <a:srgbClr val="00FF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0107" name="Rectangle 12"/>
          <p:cNvSpPr>
            <a:spLocks noChangeArrowheads="1"/>
          </p:cNvSpPr>
          <p:nvPr/>
        </p:nvSpPr>
        <p:spPr bwMode="auto">
          <a:xfrm>
            <a:off x="4876800" y="4078288"/>
            <a:ext cx="184150" cy="368300"/>
          </a:xfrm>
          <a:prstGeom prst="rect">
            <a:avLst/>
          </a:prstGeom>
          <a:solidFill>
            <a:srgbClr val="FF9933"/>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0108" name="Rectangle 13"/>
          <p:cNvSpPr>
            <a:spLocks noChangeArrowheads="1"/>
          </p:cNvSpPr>
          <p:nvPr/>
        </p:nvSpPr>
        <p:spPr bwMode="auto">
          <a:xfrm>
            <a:off x="5181600" y="4078288"/>
            <a:ext cx="184150" cy="368300"/>
          </a:xfrm>
          <a:prstGeom prst="rect">
            <a:avLst/>
          </a:prstGeom>
          <a:solidFill>
            <a:srgbClr val="9999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0109" name="Rectangle 14"/>
          <p:cNvSpPr>
            <a:spLocks noChangeArrowheads="1"/>
          </p:cNvSpPr>
          <p:nvPr/>
        </p:nvSpPr>
        <p:spPr bwMode="auto">
          <a:xfrm>
            <a:off x="5486400" y="4078288"/>
            <a:ext cx="184150" cy="368300"/>
          </a:xfrm>
          <a:prstGeom prst="rect">
            <a:avLst/>
          </a:prstGeom>
          <a:solidFill>
            <a:srgbClr val="00FF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0110" name="Rectangle 15"/>
          <p:cNvSpPr>
            <a:spLocks noChangeArrowheads="1"/>
          </p:cNvSpPr>
          <p:nvPr/>
        </p:nvSpPr>
        <p:spPr bwMode="auto">
          <a:xfrm>
            <a:off x="5791200" y="4078288"/>
            <a:ext cx="184150" cy="368300"/>
          </a:xfrm>
          <a:prstGeom prst="rect">
            <a:avLst/>
          </a:prstGeom>
          <a:solidFill>
            <a:srgbClr val="FF9933"/>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0111" name="Rectangle 16"/>
          <p:cNvSpPr>
            <a:spLocks noChangeArrowheads="1"/>
          </p:cNvSpPr>
          <p:nvPr/>
        </p:nvSpPr>
        <p:spPr bwMode="auto">
          <a:xfrm>
            <a:off x="6096000" y="4078288"/>
            <a:ext cx="184150" cy="368300"/>
          </a:xfrm>
          <a:prstGeom prst="rect">
            <a:avLst/>
          </a:prstGeom>
          <a:solidFill>
            <a:srgbClr val="00FF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0112" name="Rectangle 17"/>
          <p:cNvSpPr>
            <a:spLocks noChangeArrowheads="1"/>
          </p:cNvSpPr>
          <p:nvPr/>
        </p:nvSpPr>
        <p:spPr bwMode="auto">
          <a:xfrm>
            <a:off x="6400800" y="4078288"/>
            <a:ext cx="184150" cy="368300"/>
          </a:xfrm>
          <a:prstGeom prst="rect">
            <a:avLst/>
          </a:prstGeom>
          <a:solidFill>
            <a:srgbClr val="FF9933"/>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0113" name="Rectangle 18"/>
          <p:cNvSpPr>
            <a:spLocks noChangeArrowheads="1"/>
          </p:cNvSpPr>
          <p:nvPr/>
        </p:nvSpPr>
        <p:spPr bwMode="auto">
          <a:xfrm>
            <a:off x="6705600" y="4078288"/>
            <a:ext cx="184150" cy="368300"/>
          </a:xfrm>
          <a:prstGeom prst="rect">
            <a:avLst/>
          </a:prstGeom>
          <a:solidFill>
            <a:srgbClr val="FFFF00"/>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0114" name="Text Box 19"/>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E0CF0705-C629-468A-A31A-D9ECAE0605C7}"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60115" name="Text Box 20"/>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60116" name="Text Box 21"/>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A371ED3-C5A8-4076-9DCB-32AB20D46983}"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257</a:t>
            </a:fld>
            <a:endParaRPr lang="zh-CN" altLang="zh-CN" sz="1200">
              <a:solidFill>
                <a:srgbClr val="898989"/>
              </a:solidFill>
            </a:endParaRPr>
          </a:p>
        </p:txBody>
      </p:sp>
      <p:sp>
        <p:nvSpPr>
          <p:cNvPr id="260117" name="标题 1"/>
          <p:cNvSpPr>
            <a:spLocks noGrp="1"/>
          </p:cNvSpPr>
          <p:nvPr>
            <p:ph type="title"/>
          </p:nvPr>
        </p:nvSpPr>
        <p:spPr/>
        <p:txBody>
          <a:bodyPr/>
          <a:lstStyle/>
          <a:p>
            <a:r>
              <a:rPr lang="en-US" altLang="zh-CN" smtClean="0"/>
              <a:t>Thread Scheduling Policies</a:t>
            </a:r>
            <a:endParaRPr lang="zh-CN" altLang="en-US" smtClean="0"/>
          </a:p>
        </p:txBody>
      </p:sp>
      <p:sp>
        <p:nvSpPr>
          <p:cNvPr id="260118" name="内容占位符 2"/>
          <p:cNvSpPr>
            <a:spLocks noGrp="1"/>
          </p:cNvSpPr>
          <p:nvPr>
            <p:ph idx="1"/>
          </p:nvPr>
        </p:nvSpPr>
        <p:spPr>
          <a:xfrm>
            <a:off x="457200" y="1040134"/>
            <a:ext cx="8229600" cy="5051833"/>
          </a:xfrm>
        </p:spPr>
        <p:txBody>
          <a:bodyPr>
            <a:normAutofit fontScale="85000" lnSpcReduction="20000"/>
          </a:bodyPr>
          <a:lstStyle/>
          <a:p>
            <a:r>
              <a:rPr lang="zh-CN" altLang="zh-CN" dirty="0" smtClean="0"/>
              <a:t>固定交叉模式</a:t>
            </a:r>
            <a:r>
              <a:rPr lang="en-US" altLang="zh-CN" dirty="0" smtClean="0"/>
              <a:t> (CDC 6600 PPUs, 1964)</a:t>
            </a:r>
          </a:p>
          <a:p>
            <a:pPr lvl="1"/>
            <a:r>
              <a:rPr lang="zh-CN" altLang="zh-CN" dirty="0" smtClean="0"/>
              <a:t>针对</a:t>
            </a:r>
            <a:r>
              <a:rPr lang="en-US" altLang="zh-CN" dirty="0" smtClean="0"/>
              <a:t>N</a:t>
            </a:r>
            <a:r>
              <a:rPr lang="zh-CN" altLang="zh-CN" dirty="0" smtClean="0"/>
              <a:t>个线程，每个线程每隔</a:t>
            </a:r>
            <a:r>
              <a:rPr lang="en-US" altLang="zh-CN" dirty="0" smtClean="0"/>
              <a:t>N</a:t>
            </a:r>
            <a:r>
              <a:rPr lang="zh-CN" altLang="zh-CN" dirty="0" smtClean="0"/>
              <a:t>个周期执行一条指令</a:t>
            </a:r>
          </a:p>
          <a:p>
            <a:pPr lvl="1"/>
            <a:r>
              <a:rPr lang="zh-CN" altLang="zh-CN" dirty="0" smtClean="0"/>
              <a:t>如果流水线的某一时隙</a:t>
            </a:r>
            <a:r>
              <a:rPr lang="en-US" altLang="zh-CN" dirty="0" smtClean="0"/>
              <a:t>(slot)</a:t>
            </a:r>
            <a:r>
              <a:rPr lang="zh-CN" altLang="zh-CN" dirty="0" smtClean="0"/>
              <a:t>其对应线程未就绪，插入</a:t>
            </a:r>
            <a:r>
              <a:rPr lang="en-US" altLang="zh-CN" dirty="0" smtClean="0"/>
              <a:t>pipeline bubble</a:t>
            </a:r>
          </a:p>
          <a:p>
            <a:pPr lvl="1"/>
            <a:endParaRPr lang="en-US" altLang="zh-CN" dirty="0" smtClean="0"/>
          </a:p>
          <a:p>
            <a:r>
              <a:rPr lang="zh-CN" altLang="zh-CN" dirty="0" smtClean="0"/>
              <a:t>软件控制的交叉模式</a:t>
            </a:r>
            <a:r>
              <a:rPr lang="en-US" altLang="zh-CN" dirty="0" smtClean="0"/>
              <a:t> (TI ASC PPUs, 1971)</a:t>
            </a:r>
          </a:p>
          <a:p>
            <a:pPr lvl="1"/>
            <a:r>
              <a:rPr lang="en-US" altLang="zh-CN" dirty="0" smtClean="0"/>
              <a:t>OS </a:t>
            </a:r>
            <a:r>
              <a:rPr lang="zh-CN" altLang="zh-CN" dirty="0" smtClean="0"/>
              <a:t>为</a:t>
            </a:r>
            <a:r>
              <a:rPr lang="en-US" altLang="zh-CN" dirty="0" smtClean="0"/>
              <a:t>N</a:t>
            </a:r>
            <a:r>
              <a:rPr lang="zh-CN" altLang="zh-CN" dirty="0" smtClean="0"/>
              <a:t>个线程分配流水线的</a:t>
            </a:r>
            <a:r>
              <a:rPr lang="en-US" altLang="zh-CN" dirty="0" smtClean="0"/>
              <a:t>S</a:t>
            </a:r>
            <a:r>
              <a:rPr lang="zh-CN" altLang="zh-CN" dirty="0" smtClean="0"/>
              <a:t>个</a:t>
            </a:r>
            <a:r>
              <a:rPr lang="en-US" altLang="zh-CN" dirty="0" smtClean="0"/>
              <a:t>pipeline slots</a:t>
            </a:r>
          </a:p>
          <a:p>
            <a:pPr lvl="1"/>
            <a:r>
              <a:rPr lang="zh-CN" altLang="zh-CN" dirty="0" smtClean="0"/>
              <a:t>硬件针对</a:t>
            </a:r>
            <a:r>
              <a:rPr lang="en-US" altLang="zh-CN" dirty="0" smtClean="0"/>
              <a:t>S</a:t>
            </a:r>
            <a:r>
              <a:rPr lang="zh-CN" altLang="zh-CN" dirty="0" smtClean="0"/>
              <a:t>个</a:t>
            </a:r>
            <a:r>
              <a:rPr lang="en-US" altLang="zh-CN" dirty="0" smtClean="0"/>
              <a:t>slots</a:t>
            </a:r>
            <a:r>
              <a:rPr lang="zh-CN" altLang="zh-CN" dirty="0" smtClean="0"/>
              <a:t>采用固定交叉模式执行相应的线程</a:t>
            </a:r>
          </a:p>
          <a:p>
            <a:pPr lvl="1"/>
            <a:endParaRPr lang="en-US" altLang="zh-CN" dirty="0" smtClean="0"/>
          </a:p>
          <a:p>
            <a:pPr lvl="1"/>
            <a:endParaRPr lang="en-US" altLang="zh-CN" dirty="0" smtClean="0"/>
          </a:p>
          <a:p>
            <a:r>
              <a:rPr lang="zh-CN" altLang="zh-CN" dirty="0" smtClean="0"/>
              <a:t>硬件控制的线程调度</a:t>
            </a:r>
            <a:r>
              <a:rPr lang="en-US" altLang="zh-CN" dirty="0" smtClean="0"/>
              <a:t> (HEP, 1982)</a:t>
            </a:r>
          </a:p>
          <a:p>
            <a:pPr lvl="1"/>
            <a:r>
              <a:rPr lang="zh-CN" altLang="zh-CN" dirty="0" smtClean="0"/>
              <a:t>硬件跟踪哪些线程处于</a:t>
            </a:r>
            <a:r>
              <a:rPr lang="en-US" altLang="zh-CN" dirty="0" smtClean="0"/>
              <a:t>ready</a:t>
            </a:r>
            <a:r>
              <a:rPr lang="zh-CN" altLang="zh-CN" dirty="0" smtClean="0"/>
              <a:t>状态</a:t>
            </a:r>
          </a:p>
          <a:p>
            <a:pPr lvl="1"/>
            <a:r>
              <a:rPr lang="zh-CN" altLang="zh-CN" dirty="0" smtClean="0"/>
              <a:t>根据优先级方案选择线程执行</a:t>
            </a:r>
          </a:p>
          <a:p>
            <a:pPr lvl="1"/>
            <a:endParaRPr lang="en-US" altLang="zh-CN" dirty="0" smtClean="0"/>
          </a:p>
          <a:p>
            <a:endParaRPr lang="zh-CN" altLang="en-US" dirty="0" smtClean="0"/>
          </a:p>
        </p:txBody>
      </p:sp>
    </p:spTree>
    <p:extLst>
      <p:ext uri="{BB962C8B-B14F-4D97-AF65-F5344CB8AC3E}">
        <p14:creationId xmlns:p14="http://schemas.microsoft.com/office/powerpoint/2010/main" val="361630361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1122" name="Group 2"/>
          <p:cNvGrpSpPr>
            <a:grpSpLocks/>
          </p:cNvGrpSpPr>
          <p:nvPr/>
        </p:nvGrpSpPr>
        <p:grpSpPr bwMode="auto">
          <a:xfrm>
            <a:off x="2117725" y="1484313"/>
            <a:ext cx="2452688" cy="4076700"/>
            <a:chOff x="1334" y="935"/>
            <a:chExt cx="1545" cy="2568"/>
          </a:xfrm>
        </p:grpSpPr>
        <p:sp>
          <p:nvSpPr>
            <p:cNvPr id="261134" name="Text Box 3"/>
            <p:cNvSpPr txBox="1">
              <a:spLocks noChangeArrowheads="1"/>
            </p:cNvSpPr>
            <p:nvPr/>
          </p:nvSpPr>
          <p:spPr bwMode="auto">
            <a:xfrm>
              <a:off x="2054" y="935"/>
              <a:ext cx="789" cy="231"/>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i="1">
                  <a:solidFill>
                    <a:srgbClr val="000000"/>
                  </a:solidFill>
                </a:rPr>
                <a:t>Issue width</a:t>
              </a:r>
            </a:p>
          </p:txBody>
        </p:sp>
        <p:grpSp>
          <p:nvGrpSpPr>
            <p:cNvPr id="261135" name="Group 4"/>
            <p:cNvGrpSpPr>
              <a:grpSpLocks/>
            </p:cNvGrpSpPr>
            <p:nvPr/>
          </p:nvGrpSpPr>
          <p:grpSpPr bwMode="auto">
            <a:xfrm>
              <a:off x="2112" y="1392"/>
              <a:ext cx="767" cy="2111"/>
              <a:chOff x="2112" y="1392"/>
              <a:chExt cx="767" cy="2111"/>
            </a:xfrm>
          </p:grpSpPr>
          <p:sp>
            <p:nvSpPr>
              <p:cNvPr id="261139" name="Rectangle 5"/>
              <p:cNvSpPr>
                <a:spLocks noChangeArrowheads="1"/>
              </p:cNvSpPr>
              <p:nvPr/>
            </p:nvSpPr>
            <p:spPr bwMode="auto">
              <a:xfrm>
                <a:off x="2112" y="1392"/>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40" name="Rectangle 6"/>
              <p:cNvSpPr>
                <a:spLocks noChangeArrowheads="1"/>
              </p:cNvSpPr>
              <p:nvPr/>
            </p:nvSpPr>
            <p:spPr bwMode="auto">
              <a:xfrm>
                <a:off x="2304" y="1392"/>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41" name="Rectangle 7"/>
              <p:cNvSpPr>
                <a:spLocks noChangeArrowheads="1"/>
              </p:cNvSpPr>
              <p:nvPr/>
            </p:nvSpPr>
            <p:spPr bwMode="auto">
              <a:xfrm>
                <a:off x="2496" y="1392"/>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42" name="Rectangle 8"/>
              <p:cNvSpPr>
                <a:spLocks noChangeArrowheads="1"/>
              </p:cNvSpPr>
              <p:nvPr/>
            </p:nvSpPr>
            <p:spPr bwMode="auto">
              <a:xfrm>
                <a:off x="2688" y="1392"/>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43" name="Rectangle 9"/>
              <p:cNvSpPr>
                <a:spLocks noChangeArrowheads="1"/>
              </p:cNvSpPr>
              <p:nvPr/>
            </p:nvSpPr>
            <p:spPr bwMode="auto">
              <a:xfrm>
                <a:off x="2112" y="1584"/>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44" name="Rectangle 10"/>
              <p:cNvSpPr>
                <a:spLocks noChangeArrowheads="1"/>
              </p:cNvSpPr>
              <p:nvPr/>
            </p:nvSpPr>
            <p:spPr bwMode="auto">
              <a:xfrm>
                <a:off x="2304" y="1584"/>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45" name="Rectangle 11"/>
              <p:cNvSpPr>
                <a:spLocks noChangeArrowheads="1"/>
              </p:cNvSpPr>
              <p:nvPr/>
            </p:nvSpPr>
            <p:spPr bwMode="auto">
              <a:xfrm>
                <a:off x="2496" y="1584"/>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46" name="Rectangle 12"/>
              <p:cNvSpPr>
                <a:spLocks noChangeArrowheads="1"/>
              </p:cNvSpPr>
              <p:nvPr/>
            </p:nvSpPr>
            <p:spPr bwMode="auto">
              <a:xfrm>
                <a:off x="2688" y="1584"/>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47" name="Rectangle 13"/>
              <p:cNvSpPr>
                <a:spLocks noChangeArrowheads="1"/>
              </p:cNvSpPr>
              <p:nvPr/>
            </p:nvSpPr>
            <p:spPr bwMode="auto">
              <a:xfrm>
                <a:off x="2112" y="1776"/>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48" name="Rectangle 14"/>
              <p:cNvSpPr>
                <a:spLocks noChangeArrowheads="1"/>
              </p:cNvSpPr>
              <p:nvPr/>
            </p:nvSpPr>
            <p:spPr bwMode="auto">
              <a:xfrm>
                <a:off x="2304" y="1776"/>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49" name="Rectangle 15"/>
              <p:cNvSpPr>
                <a:spLocks noChangeArrowheads="1"/>
              </p:cNvSpPr>
              <p:nvPr/>
            </p:nvSpPr>
            <p:spPr bwMode="auto">
              <a:xfrm>
                <a:off x="2496" y="1776"/>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50" name="Rectangle 16"/>
              <p:cNvSpPr>
                <a:spLocks noChangeArrowheads="1"/>
              </p:cNvSpPr>
              <p:nvPr/>
            </p:nvSpPr>
            <p:spPr bwMode="auto">
              <a:xfrm>
                <a:off x="2688" y="1776"/>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51" name="Rectangle 17"/>
              <p:cNvSpPr>
                <a:spLocks noChangeArrowheads="1"/>
              </p:cNvSpPr>
              <p:nvPr/>
            </p:nvSpPr>
            <p:spPr bwMode="auto">
              <a:xfrm>
                <a:off x="2112" y="1968"/>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52" name="Rectangle 18"/>
              <p:cNvSpPr>
                <a:spLocks noChangeArrowheads="1"/>
              </p:cNvSpPr>
              <p:nvPr/>
            </p:nvSpPr>
            <p:spPr bwMode="auto">
              <a:xfrm>
                <a:off x="2304" y="1968"/>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53" name="Rectangle 19"/>
              <p:cNvSpPr>
                <a:spLocks noChangeArrowheads="1"/>
              </p:cNvSpPr>
              <p:nvPr/>
            </p:nvSpPr>
            <p:spPr bwMode="auto">
              <a:xfrm>
                <a:off x="2496" y="1968"/>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54" name="Rectangle 20"/>
              <p:cNvSpPr>
                <a:spLocks noChangeArrowheads="1"/>
              </p:cNvSpPr>
              <p:nvPr/>
            </p:nvSpPr>
            <p:spPr bwMode="auto">
              <a:xfrm>
                <a:off x="2688" y="1968"/>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55" name="Rectangle 21"/>
              <p:cNvSpPr>
                <a:spLocks noChangeArrowheads="1"/>
              </p:cNvSpPr>
              <p:nvPr/>
            </p:nvSpPr>
            <p:spPr bwMode="auto">
              <a:xfrm>
                <a:off x="2112" y="2160"/>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56" name="Rectangle 22"/>
              <p:cNvSpPr>
                <a:spLocks noChangeArrowheads="1"/>
              </p:cNvSpPr>
              <p:nvPr/>
            </p:nvSpPr>
            <p:spPr bwMode="auto">
              <a:xfrm>
                <a:off x="2304" y="2160"/>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57" name="Rectangle 23"/>
              <p:cNvSpPr>
                <a:spLocks noChangeArrowheads="1"/>
              </p:cNvSpPr>
              <p:nvPr/>
            </p:nvSpPr>
            <p:spPr bwMode="auto">
              <a:xfrm>
                <a:off x="2496" y="2160"/>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58" name="Rectangle 24"/>
              <p:cNvSpPr>
                <a:spLocks noChangeArrowheads="1"/>
              </p:cNvSpPr>
              <p:nvPr/>
            </p:nvSpPr>
            <p:spPr bwMode="auto">
              <a:xfrm>
                <a:off x="2688" y="2160"/>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59" name="Rectangle 25"/>
              <p:cNvSpPr>
                <a:spLocks noChangeArrowheads="1"/>
              </p:cNvSpPr>
              <p:nvPr/>
            </p:nvSpPr>
            <p:spPr bwMode="auto">
              <a:xfrm>
                <a:off x="2112" y="2352"/>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60" name="Rectangle 26"/>
              <p:cNvSpPr>
                <a:spLocks noChangeArrowheads="1"/>
              </p:cNvSpPr>
              <p:nvPr/>
            </p:nvSpPr>
            <p:spPr bwMode="auto">
              <a:xfrm>
                <a:off x="2304" y="2352"/>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61" name="Rectangle 27"/>
              <p:cNvSpPr>
                <a:spLocks noChangeArrowheads="1"/>
              </p:cNvSpPr>
              <p:nvPr/>
            </p:nvSpPr>
            <p:spPr bwMode="auto">
              <a:xfrm>
                <a:off x="2496" y="2352"/>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62" name="Rectangle 28"/>
              <p:cNvSpPr>
                <a:spLocks noChangeArrowheads="1"/>
              </p:cNvSpPr>
              <p:nvPr/>
            </p:nvSpPr>
            <p:spPr bwMode="auto">
              <a:xfrm>
                <a:off x="2688" y="2352"/>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63" name="Rectangle 29"/>
              <p:cNvSpPr>
                <a:spLocks noChangeArrowheads="1"/>
              </p:cNvSpPr>
              <p:nvPr/>
            </p:nvSpPr>
            <p:spPr bwMode="auto">
              <a:xfrm>
                <a:off x="2112" y="2544"/>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64" name="Rectangle 30"/>
              <p:cNvSpPr>
                <a:spLocks noChangeArrowheads="1"/>
              </p:cNvSpPr>
              <p:nvPr/>
            </p:nvSpPr>
            <p:spPr bwMode="auto">
              <a:xfrm>
                <a:off x="2304" y="2544"/>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65" name="Rectangle 31"/>
              <p:cNvSpPr>
                <a:spLocks noChangeArrowheads="1"/>
              </p:cNvSpPr>
              <p:nvPr/>
            </p:nvSpPr>
            <p:spPr bwMode="auto">
              <a:xfrm>
                <a:off x="2496" y="2544"/>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66" name="Rectangle 32"/>
              <p:cNvSpPr>
                <a:spLocks noChangeArrowheads="1"/>
              </p:cNvSpPr>
              <p:nvPr/>
            </p:nvSpPr>
            <p:spPr bwMode="auto">
              <a:xfrm>
                <a:off x="2688" y="2544"/>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67" name="Rectangle 33"/>
              <p:cNvSpPr>
                <a:spLocks noChangeArrowheads="1"/>
              </p:cNvSpPr>
              <p:nvPr/>
            </p:nvSpPr>
            <p:spPr bwMode="auto">
              <a:xfrm>
                <a:off x="2112" y="2736"/>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68" name="Rectangle 34"/>
              <p:cNvSpPr>
                <a:spLocks noChangeArrowheads="1"/>
              </p:cNvSpPr>
              <p:nvPr/>
            </p:nvSpPr>
            <p:spPr bwMode="auto">
              <a:xfrm>
                <a:off x="2304" y="2736"/>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69" name="Rectangle 35"/>
              <p:cNvSpPr>
                <a:spLocks noChangeArrowheads="1"/>
              </p:cNvSpPr>
              <p:nvPr/>
            </p:nvSpPr>
            <p:spPr bwMode="auto">
              <a:xfrm>
                <a:off x="2496" y="2736"/>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70" name="Rectangle 36"/>
              <p:cNvSpPr>
                <a:spLocks noChangeArrowheads="1"/>
              </p:cNvSpPr>
              <p:nvPr/>
            </p:nvSpPr>
            <p:spPr bwMode="auto">
              <a:xfrm>
                <a:off x="2688" y="2736"/>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71" name="Rectangle 37"/>
              <p:cNvSpPr>
                <a:spLocks noChangeArrowheads="1"/>
              </p:cNvSpPr>
              <p:nvPr/>
            </p:nvSpPr>
            <p:spPr bwMode="auto">
              <a:xfrm>
                <a:off x="2112" y="2928"/>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72" name="Rectangle 38"/>
              <p:cNvSpPr>
                <a:spLocks noChangeArrowheads="1"/>
              </p:cNvSpPr>
              <p:nvPr/>
            </p:nvSpPr>
            <p:spPr bwMode="auto">
              <a:xfrm>
                <a:off x="2304" y="2928"/>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73" name="Rectangle 39"/>
              <p:cNvSpPr>
                <a:spLocks noChangeArrowheads="1"/>
              </p:cNvSpPr>
              <p:nvPr/>
            </p:nvSpPr>
            <p:spPr bwMode="auto">
              <a:xfrm>
                <a:off x="2496" y="2928"/>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74" name="Rectangle 40"/>
              <p:cNvSpPr>
                <a:spLocks noChangeArrowheads="1"/>
              </p:cNvSpPr>
              <p:nvPr/>
            </p:nvSpPr>
            <p:spPr bwMode="auto">
              <a:xfrm>
                <a:off x="2688" y="2928"/>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75" name="Rectangle 41"/>
              <p:cNvSpPr>
                <a:spLocks noChangeArrowheads="1"/>
              </p:cNvSpPr>
              <p:nvPr/>
            </p:nvSpPr>
            <p:spPr bwMode="auto">
              <a:xfrm>
                <a:off x="2112" y="3120"/>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76" name="Rectangle 42"/>
              <p:cNvSpPr>
                <a:spLocks noChangeArrowheads="1"/>
              </p:cNvSpPr>
              <p:nvPr/>
            </p:nvSpPr>
            <p:spPr bwMode="auto">
              <a:xfrm>
                <a:off x="2304" y="3120"/>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77" name="Rectangle 43"/>
              <p:cNvSpPr>
                <a:spLocks noChangeArrowheads="1"/>
              </p:cNvSpPr>
              <p:nvPr/>
            </p:nvSpPr>
            <p:spPr bwMode="auto">
              <a:xfrm>
                <a:off x="2496" y="3120"/>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78" name="Rectangle 44"/>
              <p:cNvSpPr>
                <a:spLocks noChangeArrowheads="1"/>
              </p:cNvSpPr>
              <p:nvPr/>
            </p:nvSpPr>
            <p:spPr bwMode="auto">
              <a:xfrm>
                <a:off x="2688" y="3120"/>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79" name="Rectangle 45"/>
              <p:cNvSpPr>
                <a:spLocks noChangeArrowheads="1"/>
              </p:cNvSpPr>
              <p:nvPr/>
            </p:nvSpPr>
            <p:spPr bwMode="auto">
              <a:xfrm>
                <a:off x="2112" y="3312"/>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80" name="Rectangle 46"/>
              <p:cNvSpPr>
                <a:spLocks noChangeArrowheads="1"/>
              </p:cNvSpPr>
              <p:nvPr/>
            </p:nvSpPr>
            <p:spPr bwMode="auto">
              <a:xfrm>
                <a:off x="2304" y="3312"/>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81" name="Rectangle 47"/>
              <p:cNvSpPr>
                <a:spLocks noChangeArrowheads="1"/>
              </p:cNvSpPr>
              <p:nvPr/>
            </p:nvSpPr>
            <p:spPr bwMode="auto">
              <a:xfrm>
                <a:off x="2496" y="3312"/>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82" name="Rectangle 48"/>
              <p:cNvSpPr>
                <a:spLocks noChangeArrowheads="1"/>
              </p:cNvSpPr>
              <p:nvPr/>
            </p:nvSpPr>
            <p:spPr bwMode="auto">
              <a:xfrm>
                <a:off x="2688" y="3312"/>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grpSp>
        <p:sp>
          <p:nvSpPr>
            <p:cNvPr id="261136" name="Line 49"/>
            <p:cNvSpPr>
              <a:spLocks noChangeShapeType="1"/>
            </p:cNvSpPr>
            <p:nvPr/>
          </p:nvSpPr>
          <p:spPr bwMode="auto">
            <a:xfrm>
              <a:off x="2112" y="1200"/>
              <a:ext cx="767" cy="0"/>
            </a:xfrm>
            <a:prstGeom prst="line">
              <a:avLst/>
            </a:prstGeom>
            <a:noFill/>
            <a:ln w="25560" cap="sq">
              <a:solidFill>
                <a:srgbClr val="000000"/>
              </a:solidFill>
              <a:miter lim="800000"/>
              <a:headEnd type="triangle" w="med" len="med"/>
              <a:tailEnd type="triangle" w="med" len="med"/>
            </a:ln>
          </p:spPr>
          <p:txBody>
            <a:bodyPr/>
            <a:lstStyle/>
            <a:p>
              <a:endParaRPr lang="zh-CN" altLang="en-US"/>
            </a:p>
          </p:txBody>
        </p:sp>
        <p:sp>
          <p:nvSpPr>
            <p:cNvPr id="261137" name="Line 50"/>
            <p:cNvSpPr>
              <a:spLocks noChangeShapeType="1"/>
            </p:cNvSpPr>
            <p:nvPr/>
          </p:nvSpPr>
          <p:spPr bwMode="auto">
            <a:xfrm>
              <a:off x="1824" y="1968"/>
              <a:ext cx="0" cy="911"/>
            </a:xfrm>
            <a:prstGeom prst="line">
              <a:avLst/>
            </a:prstGeom>
            <a:noFill/>
            <a:ln w="25560" cap="sq">
              <a:solidFill>
                <a:srgbClr val="000000"/>
              </a:solidFill>
              <a:miter lim="800000"/>
              <a:headEnd/>
              <a:tailEnd type="triangle" w="med" len="med"/>
            </a:ln>
          </p:spPr>
          <p:txBody>
            <a:bodyPr/>
            <a:lstStyle/>
            <a:p>
              <a:endParaRPr lang="zh-CN" altLang="en-US"/>
            </a:p>
          </p:txBody>
        </p:sp>
        <p:sp>
          <p:nvSpPr>
            <p:cNvPr id="261138" name="Text Box 51"/>
            <p:cNvSpPr txBox="1">
              <a:spLocks noChangeArrowheads="1"/>
            </p:cNvSpPr>
            <p:nvPr/>
          </p:nvSpPr>
          <p:spPr bwMode="auto">
            <a:xfrm>
              <a:off x="1334" y="2327"/>
              <a:ext cx="407" cy="231"/>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i="1">
                  <a:solidFill>
                    <a:srgbClr val="000000"/>
                  </a:solidFill>
                </a:rPr>
                <a:t>Time</a:t>
              </a:r>
            </a:p>
          </p:txBody>
        </p:sp>
      </p:grpSp>
      <p:sp>
        <p:nvSpPr>
          <p:cNvPr id="261123" name="Line 52"/>
          <p:cNvSpPr>
            <a:spLocks noChangeShapeType="1"/>
          </p:cNvSpPr>
          <p:nvPr/>
        </p:nvSpPr>
        <p:spPr bwMode="auto">
          <a:xfrm flipV="1">
            <a:off x="4572000" y="2930525"/>
            <a:ext cx="685800" cy="79375"/>
          </a:xfrm>
          <a:prstGeom prst="line">
            <a:avLst/>
          </a:prstGeom>
          <a:noFill/>
          <a:ln w="25560" cap="sq">
            <a:solidFill>
              <a:srgbClr val="000000"/>
            </a:solidFill>
            <a:miter lim="800000"/>
            <a:headEnd type="triangle" w="med" len="med"/>
            <a:tailEnd/>
          </a:ln>
        </p:spPr>
        <p:txBody>
          <a:bodyPr/>
          <a:lstStyle/>
          <a:p>
            <a:endParaRPr lang="zh-CN" altLang="en-US"/>
          </a:p>
        </p:txBody>
      </p:sp>
      <p:sp>
        <p:nvSpPr>
          <p:cNvPr id="261124" name="Line 54"/>
          <p:cNvSpPr>
            <a:spLocks noChangeShapeType="1"/>
          </p:cNvSpPr>
          <p:nvPr/>
        </p:nvSpPr>
        <p:spPr bwMode="auto">
          <a:xfrm flipH="1" flipV="1">
            <a:off x="2741613" y="2284413"/>
            <a:ext cx="688975" cy="79375"/>
          </a:xfrm>
          <a:prstGeom prst="line">
            <a:avLst/>
          </a:prstGeom>
          <a:noFill/>
          <a:ln w="25560" cap="sq">
            <a:solidFill>
              <a:srgbClr val="000000"/>
            </a:solidFill>
            <a:miter lim="800000"/>
            <a:headEnd type="triangle" w="med" len="med"/>
            <a:tailEnd/>
          </a:ln>
        </p:spPr>
        <p:txBody>
          <a:bodyPr/>
          <a:lstStyle/>
          <a:p>
            <a:endParaRPr lang="zh-CN" altLang="en-US"/>
          </a:p>
        </p:txBody>
      </p:sp>
      <p:sp>
        <p:nvSpPr>
          <p:cNvPr id="261125" name="Text Box 55"/>
          <p:cNvSpPr txBox="1">
            <a:spLocks noChangeArrowheads="1"/>
          </p:cNvSpPr>
          <p:nvPr/>
        </p:nvSpPr>
        <p:spPr bwMode="auto">
          <a:xfrm>
            <a:off x="1828800" y="1905000"/>
            <a:ext cx="1387475" cy="642938"/>
          </a:xfrm>
          <a:prstGeom prst="rect">
            <a:avLst/>
          </a:prstGeom>
          <a:noFill/>
          <a:ln w="9525">
            <a:noFill/>
            <a:round/>
            <a:headEnd/>
            <a:tailEnd/>
          </a:ln>
        </p:spPr>
        <p:txBody>
          <a:bodyPr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i="1">
                <a:solidFill>
                  <a:srgbClr val="000000"/>
                </a:solidFill>
              </a:rPr>
              <a:t>Instruction issue</a:t>
            </a:r>
          </a:p>
        </p:txBody>
      </p:sp>
      <p:sp>
        <p:nvSpPr>
          <p:cNvPr id="261126" name="Line 56"/>
          <p:cNvSpPr>
            <a:spLocks noChangeShapeType="1"/>
          </p:cNvSpPr>
          <p:nvPr/>
        </p:nvSpPr>
        <p:spPr bwMode="auto">
          <a:xfrm flipV="1">
            <a:off x="4572000" y="4302125"/>
            <a:ext cx="762000" cy="195263"/>
          </a:xfrm>
          <a:prstGeom prst="line">
            <a:avLst/>
          </a:prstGeom>
          <a:noFill/>
          <a:ln w="25560" cap="sq">
            <a:solidFill>
              <a:srgbClr val="000000"/>
            </a:solidFill>
            <a:miter lim="800000"/>
            <a:headEnd type="triangle" w="med" len="med"/>
            <a:tailEnd/>
          </a:ln>
        </p:spPr>
        <p:txBody>
          <a:bodyPr/>
          <a:lstStyle/>
          <a:p>
            <a:endParaRPr lang="zh-CN" altLang="en-US"/>
          </a:p>
        </p:txBody>
      </p:sp>
      <p:sp>
        <p:nvSpPr>
          <p:cNvPr id="261127" name="Text Box 58"/>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9140D96-52E9-4788-B0A1-11CC4F276B22}"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61128" name="Text Box 59"/>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61129" name="Text Box 60"/>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50DE217C-49B7-4875-9612-29F66C6F97E4}"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258</a:t>
            </a:fld>
            <a:endParaRPr lang="zh-CN" altLang="zh-CN" sz="1200">
              <a:solidFill>
                <a:srgbClr val="898989"/>
              </a:solidFill>
            </a:endParaRPr>
          </a:p>
        </p:txBody>
      </p:sp>
      <p:pic>
        <p:nvPicPr>
          <p:cNvPr id="261130" name="图片 1"/>
          <p:cNvPicPr>
            <a:picLocks noChangeAspect="1"/>
          </p:cNvPicPr>
          <p:nvPr/>
        </p:nvPicPr>
        <p:blipFill>
          <a:blip r:embed="rId4"/>
          <a:srcRect/>
          <a:stretch>
            <a:fillRect/>
          </a:stretch>
        </p:blipFill>
        <p:spPr bwMode="auto">
          <a:xfrm>
            <a:off x="1563688" y="1038225"/>
            <a:ext cx="5100637" cy="5311775"/>
          </a:xfrm>
          <a:prstGeom prst="rect">
            <a:avLst/>
          </a:prstGeom>
          <a:noFill/>
          <a:ln w="9525">
            <a:noFill/>
            <a:miter lim="800000"/>
            <a:headEnd/>
            <a:tailEnd/>
          </a:ln>
        </p:spPr>
      </p:pic>
      <p:sp>
        <p:nvSpPr>
          <p:cNvPr id="261131" name="Text Box 53"/>
          <p:cNvSpPr txBox="1">
            <a:spLocks noChangeArrowheads="1"/>
          </p:cNvSpPr>
          <p:nvPr/>
        </p:nvSpPr>
        <p:spPr bwMode="auto">
          <a:xfrm>
            <a:off x="388938" y="2111375"/>
            <a:ext cx="2743200" cy="642938"/>
          </a:xfrm>
          <a:prstGeom prst="rect">
            <a:avLst/>
          </a:prstGeom>
          <a:noFill/>
          <a:ln w="9525">
            <a:noFill/>
            <a:round/>
            <a:headEnd/>
            <a:tailEnd/>
          </a:ln>
        </p:spPr>
        <p:txBody>
          <a:bodyPr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i="1">
                <a:solidFill>
                  <a:srgbClr val="000000"/>
                </a:solidFill>
              </a:rPr>
              <a:t>Completely idle cycle (</a:t>
            </a:r>
            <a:r>
              <a:rPr lang="en-US" altLang="zh-CN" b="1" i="1">
                <a:solidFill>
                  <a:srgbClr val="0563C1"/>
                </a:solidFill>
              </a:rPr>
              <a:t>vertical waste</a:t>
            </a:r>
            <a:r>
              <a:rPr lang="en-US" altLang="zh-CN" b="1" i="1">
                <a:solidFill>
                  <a:srgbClr val="000000"/>
                </a:solidFill>
              </a:rPr>
              <a:t>)</a:t>
            </a:r>
          </a:p>
        </p:txBody>
      </p:sp>
      <p:sp>
        <p:nvSpPr>
          <p:cNvPr id="261132" name="Text Box 57"/>
          <p:cNvSpPr txBox="1">
            <a:spLocks noChangeArrowheads="1"/>
          </p:cNvSpPr>
          <p:nvPr/>
        </p:nvSpPr>
        <p:spPr bwMode="auto">
          <a:xfrm>
            <a:off x="5761038" y="2481263"/>
            <a:ext cx="2438400" cy="917575"/>
          </a:xfrm>
          <a:prstGeom prst="rect">
            <a:avLst/>
          </a:prstGeom>
          <a:noFill/>
          <a:ln w="9525">
            <a:noFill/>
            <a:round/>
            <a:headEnd/>
            <a:tailEnd/>
          </a:ln>
        </p:spPr>
        <p:txBody>
          <a:bodyPr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i="1">
                <a:solidFill>
                  <a:srgbClr val="000000"/>
                </a:solidFill>
              </a:rPr>
              <a:t>Partially filled cycle, i.e., IPC &lt; 4</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i="1">
                <a:solidFill>
                  <a:srgbClr val="000000"/>
                </a:solidFill>
              </a:rPr>
              <a:t>(</a:t>
            </a:r>
            <a:r>
              <a:rPr lang="en-US" altLang="zh-CN" b="1" i="1">
                <a:solidFill>
                  <a:srgbClr val="0563C1"/>
                </a:solidFill>
              </a:rPr>
              <a:t>horizontal waste</a:t>
            </a:r>
            <a:r>
              <a:rPr lang="en-US" altLang="zh-CN" b="1" i="1">
                <a:solidFill>
                  <a:srgbClr val="000000"/>
                </a:solidFill>
              </a:rPr>
              <a:t>)</a:t>
            </a:r>
          </a:p>
        </p:txBody>
      </p:sp>
      <p:sp>
        <p:nvSpPr>
          <p:cNvPr id="261133" name="标题 1"/>
          <p:cNvSpPr>
            <a:spLocks noGrp="1"/>
          </p:cNvSpPr>
          <p:nvPr>
            <p:ph type="title"/>
          </p:nvPr>
        </p:nvSpPr>
        <p:spPr/>
        <p:txBody>
          <a:bodyPr/>
          <a:lstStyle/>
          <a:p>
            <a:r>
              <a:rPr lang="en-US" altLang="zh-CN" smtClean="0"/>
              <a:t>Superscalar Machine Efficiency</a:t>
            </a:r>
            <a:endParaRPr lang="zh-CN" altLang="en-US" smtClean="0"/>
          </a:p>
        </p:txBody>
      </p:sp>
      <p:sp>
        <p:nvSpPr>
          <p:cNvPr id="2" name="文本框 1"/>
          <p:cNvSpPr txBox="1"/>
          <p:nvPr/>
        </p:nvSpPr>
        <p:spPr>
          <a:xfrm>
            <a:off x="5682034" y="4646614"/>
            <a:ext cx="2880569" cy="923330"/>
          </a:xfrm>
          <a:prstGeom prst="rect">
            <a:avLst/>
          </a:prstGeom>
          <a:noFill/>
        </p:spPr>
        <p:txBody>
          <a:bodyPr wrap="square" rtlCol="0">
            <a:spAutoFit/>
          </a:bodyPr>
          <a:lstStyle/>
          <a:p>
            <a:r>
              <a:rPr lang="zh-CN" altLang="en-US" dirty="0" smtClean="0">
                <a:solidFill>
                  <a:srgbClr val="C00000"/>
                </a:solidFill>
              </a:rPr>
              <a:t>问题：如何充分利用资源，提高并行度？</a:t>
            </a:r>
            <a:endParaRPr lang="en-US" altLang="zh-CN" dirty="0" smtClean="0">
              <a:solidFill>
                <a:srgbClr val="C00000"/>
              </a:solidFill>
            </a:endParaRPr>
          </a:p>
          <a:p>
            <a:r>
              <a:rPr lang="en-US" altLang="zh-CN" dirty="0" smtClean="0">
                <a:solidFill>
                  <a:srgbClr val="C00000"/>
                </a:solidFill>
              </a:rPr>
              <a:t>--   multithreading</a:t>
            </a:r>
            <a:endParaRPr lang="zh-CN" altLang="en-US" dirty="0">
              <a:solidFill>
                <a:srgbClr val="C00000"/>
              </a:solidFill>
            </a:endParaRPr>
          </a:p>
        </p:txBody>
      </p:sp>
    </p:spTree>
    <p:extLst>
      <p:ext uri="{BB962C8B-B14F-4D97-AF65-F5344CB8AC3E}">
        <p14:creationId xmlns:p14="http://schemas.microsoft.com/office/powerpoint/2010/main" val="327797464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3"/>
          <p:cNvSpPr>
            <a:spLocks noChangeArrowheads="1"/>
          </p:cNvSpPr>
          <p:nvPr/>
        </p:nvSpPr>
        <p:spPr bwMode="auto">
          <a:xfrm>
            <a:off x="6442099" y="1647836"/>
            <a:ext cx="304800" cy="304800"/>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47" name="Rectangle 4"/>
          <p:cNvSpPr>
            <a:spLocks noChangeArrowheads="1"/>
          </p:cNvSpPr>
          <p:nvPr/>
        </p:nvSpPr>
        <p:spPr bwMode="auto">
          <a:xfrm>
            <a:off x="6746899" y="1647836"/>
            <a:ext cx="304800" cy="304800"/>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48" name="Rectangle 5"/>
          <p:cNvSpPr>
            <a:spLocks noChangeArrowheads="1"/>
          </p:cNvSpPr>
          <p:nvPr/>
        </p:nvSpPr>
        <p:spPr bwMode="auto">
          <a:xfrm>
            <a:off x="7288236" y="1647836"/>
            <a:ext cx="304800" cy="304800"/>
          </a:xfrm>
          <a:prstGeom prst="rect">
            <a:avLst/>
          </a:prstGeom>
          <a:blipFill dpi="0" rotWithShape="0">
            <a:blip r:embed="rId4"/>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49" name="Rectangle 6"/>
          <p:cNvSpPr>
            <a:spLocks noChangeArrowheads="1"/>
          </p:cNvSpPr>
          <p:nvPr/>
        </p:nvSpPr>
        <p:spPr bwMode="auto">
          <a:xfrm>
            <a:off x="7593036" y="1647836"/>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50" name="Rectangle 7"/>
          <p:cNvSpPr>
            <a:spLocks noChangeArrowheads="1"/>
          </p:cNvSpPr>
          <p:nvPr/>
        </p:nvSpPr>
        <p:spPr bwMode="auto">
          <a:xfrm>
            <a:off x="6442099" y="1952636"/>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51" name="Rectangle 8"/>
          <p:cNvSpPr>
            <a:spLocks noChangeArrowheads="1"/>
          </p:cNvSpPr>
          <p:nvPr/>
        </p:nvSpPr>
        <p:spPr bwMode="auto">
          <a:xfrm>
            <a:off x="6746899" y="1952636"/>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52" name="Rectangle 9"/>
          <p:cNvSpPr>
            <a:spLocks noChangeArrowheads="1"/>
          </p:cNvSpPr>
          <p:nvPr/>
        </p:nvSpPr>
        <p:spPr bwMode="auto">
          <a:xfrm>
            <a:off x="7288236" y="1952636"/>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53" name="Rectangle 10"/>
          <p:cNvSpPr>
            <a:spLocks noChangeArrowheads="1"/>
          </p:cNvSpPr>
          <p:nvPr/>
        </p:nvSpPr>
        <p:spPr bwMode="auto">
          <a:xfrm>
            <a:off x="7593036" y="1952636"/>
            <a:ext cx="304800" cy="304800"/>
          </a:xfrm>
          <a:prstGeom prst="rect">
            <a:avLst/>
          </a:prstGeom>
          <a:blipFill dpi="0" rotWithShape="0">
            <a:blip r:embed="rId4"/>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54" name="Rectangle 11"/>
          <p:cNvSpPr>
            <a:spLocks noChangeArrowheads="1"/>
          </p:cNvSpPr>
          <p:nvPr/>
        </p:nvSpPr>
        <p:spPr bwMode="auto">
          <a:xfrm>
            <a:off x="6442099" y="2257436"/>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55" name="Rectangle 12"/>
          <p:cNvSpPr>
            <a:spLocks noChangeArrowheads="1"/>
          </p:cNvSpPr>
          <p:nvPr/>
        </p:nvSpPr>
        <p:spPr bwMode="auto">
          <a:xfrm>
            <a:off x="6746899" y="2257436"/>
            <a:ext cx="304800" cy="304800"/>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56" name="Rectangle 13"/>
          <p:cNvSpPr>
            <a:spLocks noChangeArrowheads="1"/>
          </p:cNvSpPr>
          <p:nvPr/>
        </p:nvSpPr>
        <p:spPr bwMode="auto">
          <a:xfrm>
            <a:off x="7288236" y="2257436"/>
            <a:ext cx="304800" cy="304800"/>
          </a:xfrm>
          <a:prstGeom prst="rect">
            <a:avLst/>
          </a:prstGeom>
          <a:blipFill dpi="0" rotWithShape="0">
            <a:blip r:embed="rId4"/>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57" name="Rectangle 14"/>
          <p:cNvSpPr>
            <a:spLocks noChangeArrowheads="1"/>
          </p:cNvSpPr>
          <p:nvPr/>
        </p:nvSpPr>
        <p:spPr bwMode="auto">
          <a:xfrm>
            <a:off x="7593036" y="2257436"/>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58" name="Rectangle 15"/>
          <p:cNvSpPr>
            <a:spLocks noChangeArrowheads="1"/>
          </p:cNvSpPr>
          <p:nvPr/>
        </p:nvSpPr>
        <p:spPr bwMode="auto">
          <a:xfrm>
            <a:off x="6442099" y="2562236"/>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59" name="Rectangle 16"/>
          <p:cNvSpPr>
            <a:spLocks noChangeArrowheads="1"/>
          </p:cNvSpPr>
          <p:nvPr/>
        </p:nvSpPr>
        <p:spPr bwMode="auto">
          <a:xfrm>
            <a:off x="6746899" y="2562236"/>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60" name="Rectangle 17"/>
          <p:cNvSpPr>
            <a:spLocks noChangeArrowheads="1"/>
          </p:cNvSpPr>
          <p:nvPr/>
        </p:nvSpPr>
        <p:spPr bwMode="auto">
          <a:xfrm>
            <a:off x="7288236" y="2562236"/>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61" name="Rectangle 18"/>
          <p:cNvSpPr>
            <a:spLocks noChangeArrowheads="1"/>
          </p:cNvSpPr>
          <p:nvPr/>
        </p:nvSpPr>
        <p:spPr bwMode="auto">
          <a:xfrm>
            <a:off x="7593036" y="2562236"/>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62" name="Rectangle 19"/>
          <p:cNvSpPr>
            <a:spLocks noChangeArrowheads="1"/>
          </p:cNvSpPr>
          <p:nvPr/>
        </p:nvSpPr>
        <p:spPr bwMode="auto">
          <a:xfrm>
            <a:off x="6442099" y="2867036"/>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63" name="Rectangle 20"/>
          <p:cNvSpPr>
            <a:spLocks noChangeArrowheads="1"/>
          </p:cNvSpPr>
          <p:nvPr/>
        </p:nvSpPr>
        <p:spPr bwMode="auto">
          <a:xfrm>
            <a:off x="6746899" y="2867036"/>
            <a:ext cx="304800" cy="304800"/>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64" name="Rectangle 21"/>
          <p:cNvSpPr>
            <a:spLocks noChangeArrowheads="1"/>
          </p:cNvSpPr>
          <p:nvPr/>
        </p:nvSpPr>
        <p:spPr bwMode="auto">
          <a:xfrm>
            <a:off x="7288236" y="2867036"/>
            <a:ext cx="304800" cy="304800"/>
          </a:xfrm>
          <a:prstGeom prst="rect">
            <a:avLst/>
          </a:prstGeom>
          <a:blipFill dpi="0" rotWithShape="0">
            <a:blip r:embed="rId4"/>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65" name="Rectangle 22"/>
          <p:cNvSpPr>
            <a:spLocks noChangeArrowheads="1"/>
          </p:cNvSpPr>
          <p:nvPr/>
        </p:nvSpPr>
        <p:spPr bwMode="auto">
          <a:xfrm>
            <a:off x="7593036" y="2867036"/>
            <a:ext cx="304800" cy="304800"/>
          </a:xfrm>
          <a:prstGeom prst="rect">
            <a:avLst/>
          </a:prstGeom>
          <a:blipFill dpi="0" rotWithShape="0">
            <a:blip r:embed="rId4"/>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66" name="Rectangle 23"/>
          <p:cNvSpPr>
            <a:spLocks noChangeArrowheads="1"/>
          </p:cNvSpPr>
          <p:nvPr/>
        </p:nvSpPr>
        <p:spPr bwMode="auto">
          <a:xfrm>
            <a:off x="6442099" y="3171836"/>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67" name="Rectangle 24"/>
          <p:cNvSpPr>
            <a:spLocks noChangeArrowheads="1"/>
          </p:cNvSpPr>
          <p:nvPr/>
        </p:nvSpPr>
        <p:spPr bwMode="auto">
          <a:xfrm>
            <a:off x="6746899" y="3171836"/>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68" name="Rectangle 25"/>
          <p:cNvSpPr>
            <a:spLocks noChangeArrowheads="1"/>
          </p:cNvSpPr>
          <p:nvPr/>
        </p:nvSpPr>
        <p:spPr bwMode="auto">
          <a:xfrm>
            <a:off x="7288236" y="3171836"/>
            <a:ext cx="304800" cy="304800"/>
          </a:xfrm>
          <a:prstGeom prst="rect">
            <a:avLst/>
          </a:prstGeom>
          <a:blipFill dpi="0" rotWithShape="0">
            <a:blip r:embed="rId4"/>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69" name="Rectangle 26"/>
          <p:cNvSpPr>
            <a:spLocks noChangeArrowheads="1"/>
          </p:cNvSpPr>
          <p:nvPr/>
        </p:nvSpPr>
        <p:spPr bwMode="auto">
          <a:xfrm>
            <a:off x="7593036" y="3171836"/>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70" name="Rectangle 27"/>
          <p:cNvSpPr>
            <a:spLocks noChangeArrowheads="1"/>
          </p:cNvSpPr>
          <p:nvPr/>
        </p:nvSpPr>
        <p:spPr bwMode="auto">
          <a:xfrm>
            <a:off x="6442099" y="3476636"/>
            <a:ext cx="304800" cy="304800"/>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71" name="Rectangle 28"/>
          <p:cNvSpPr>
            <a:spLocks noChangeArrowheads="1"/>
          </p:cNvSpPr>
          <p:nvPr/>
        </p:nvSpPr>
        <p:spPr bwMode="auto">
          <a:xfrm>
            <a:off x="6746899" y="3476636"/>
            <a:ext cx="304800" cy="304800"/>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72" name="Rectangle 29"/>
          <p:cNvSpPr>
            <a:spLocks noChangeArrowheads="1"/>
          </p:cNvSpPr>
          <p:nvPr/>
        </p:nvSpPr>
        <p:spPr bwMode="auto">
          <a:xfrm>
            <a:off x="7288236" y="3476636"/>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73" name="Rectangle 30"/>
          <p:cNvSpPr>
            <a:spLocks noChangeArrowheads="1"/>
          </p:cNvSpPr>
          <p:nvPr/>
        </p:nvSpPr>
        <p:spPr bwMode="auto">
          <a:xfrm>
            <a:off x="7593036" y="3476636"/>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74" name="Rectangle 31"/>
          <p:cNvSpPr>
            <a:spLocks noChangeArrowheads="1"/>
          </p:cNvSpPr>
          <p:nvPr/>
        </p:nvSpPr>
        <p:spPr bwMode="auto">
          <a:xfrm>
            <a:off x="6442099" y="3781436"/>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75" name="Rectangle 32"/>
          <p:cNvSpPr>
            <a:spLocks noChangeArrowheads="1"/>
          </p:cNvSpPr>
          <p:nvPr/>
        </p:nvSpPr>
        <p:spPr bwMode="auto">
          <a:xfrm>
            <a:off x="6746899" y="3781436"/>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76" name="Rectangle 33"/>
          <p:cNvSpPr>
            <a:spLocks noChangeArrowheads="1"/>
          </p:cNvSpPr>
          <p:nvPr/>
        </p:nvSpPr>
        <p:spPr bwMode="auto">
          <a:xfrm>
            <a:off x="7288236" y="3781436"/>
            <a:ext cx="304800" cy="304800"/>
          </a:xfrm>
          <a:prstGeom prst="rect">
            <a:avLst/>
          </a:prstGeom>
          <a:blipFill dpi="0" rotWithShape="0">
            <a:blip r:embed="rId4"/>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77" name="Rectangle 34"/>
          <p:cNvSpPr>
            <a:spLocks noChangeArrowheads="1"/>
          </p:cNvSpPr>
          <p:nvPr/>
        </p:nvSpPr>
        <p:spPr bwMode="auto">
          <a:xfrm>
            <a:off x="7593036" y="3781436"/>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78" name="Rectangle 35"/>
          <p:cNvSpPr>
            <a:spLocks noChangeArrowheads="1"/>
          </p:cNvSpPr>
          <p:nvPr/>
        </p:nvSpPr>
        <p:spPr bwMode="auto">
          <a:xfrm>
            <a:off x="6442099" y="4086236"/>
            <a:ext cx="304800" cy="304800"/>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79" name="Rectangle 36"/>
          <p:cNvSpPr>
            <a:spLocks noChangeArrowheads="1"/>
          </p:cNvSpPr>
          <p:nvPr/>
        </p:nvSpPr>
        <p:spPr bwMode="auto">
          <a:xfrm>
            <a:off x="6746899" y="4086236"/>
            <a:ext cx="304800" cy="304800"/>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80" name="Rectangle 37"/>
          <p:cNvSpPr>
            <a:spLocks noChangeArrowheads="1"/>
          </p:cNvSpPr>
          <p:nvPr/>
        </p:nvSpPr>
        <p:spPr bwMode="auto">
          <a:xfrm>
            <a:off x="7288236" y="4086236"/>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81" name="Rectangle 38"/>
          <p:cNvSpPr>
            <a:spLocks noChangeArrowheads="1"/>
          </p:cNvSpPr>
          <p:nvPr/>
        </p:nvSpPr>
        <p:spPr bwMode="auto">
          <a:xfrm>
            <a:off x="7593036" y="4086236"/>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82" name="Rectangle 39"/>
          <p:cNvSpPr>
            <a:spLocks noChangeArrowheads="1"/>
          </p:cNvSpPr>
          <p:nvPr/>
        </p:nvSpPr>
        <p:spPr bwMode="auto">
          <a:xfrm>
            <a:off x="6442099" y="4391036"/>
            <a:ext cx="304800" cy="304800"/>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83" name="Rectangle 40"/>
          <p:cNvSpPr>
            <a:spLocks noChangeArrowheads="1"/>
          </p:cNvSpPr>
          <p:nvPr/>
        </p:nvSpPr>
        <p:spPr bwMode="auto">
          <a:xfrm>
            <a:off x="6746899" y="4391036"/>
            <a:ext cx="304800" cy="304800"/>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84" name="Rectangle 41"/>
          <p:cNvSpPr>
            <a:spLocks noChangeArrowheads="1"/>
          </p:cNvSpPr>
          <p:nvPr/>
        </p:nvSpPr>
        <p:spPr bwMode="auto">
          <a:xfrm>
            <a:off x="7288236" y="4391036"/>
            <a:ext cx="304800" cy="304800"/>
          </a:xfrm>
          <a:prstGeom prst="rect">
            <a:avLst/>
          </a:prstGeom>
          <a:blipFill dpi="0" rotWithShape="0">
            <a:blip r:embed="rId4"/>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85" name="Rectangle 42"/>
          <p:cNvSpPr>
            <a:spLocks noChangeArrowheads="1"/>
          </p:cNvSpPr>
          <p:nvPr/>
        </p:nvSpPr>
        <p:spPr bwMode="auto">
          <a:xfrm>
            <a:off x="7593036" y="4391036"/>
            <a:ext cx="304800" cy="304800"/>
          </a:xfrm>
          <a:prstGeom prst="rect">
            <a:avLst/>
          </a:prstGeom>
          <a:blipFill dpi="0" rotWithShape="0">
            <a:blip r:embed="rId4"/>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86" name="Rectangle 43"/>
          <p:cNvSpPr>
            <a:spLocks noChangeArrowheads="1"/>
          </p:cNvSpPr>
          <p:nvPr/>
        </p:nvSpPr>
        <p:spPr bwMode="auto">
          <a:xfrm>
            <a:off x="6442099" y="4695836"/>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87" name="Rectangle 44"/>
          <p:cNvSpPr>
            <a:spLocks noChangeArrowheads="1"/>
          </p:cNvSpPr>
          <p:nvPr/>
        </p:nvSpPr>
        <p:spPr bwMode="auto">
          <a:xfrm>
            <a:off x="6746899" y="4695836"/>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88" name="Rectangle 45"/>
          <p:cNvSpPr>
            <a:spLocks noChangeArrowheads="1"/>
          </p:cNvSpPr>
          <p:nvPr/>
        </p:nvSpPr>
        <p:spPr bwMode="auto">
          <a:xfrm>
            <a:off x="7288236" y="4695836"/>
            <a:ext cx="304800" cy="304800"/>
          </a:xfrm>
          <a:prstGeom prst="rect">
            <a:avLst/>
          </a:prstGeom>
          <a:blipFill dpi="0" rotWithShape="0">
            <a:blip r:embed="rId4"/>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89" name="Rectangle 46"/>
          <p:cNvSpPr>
            <a:spLocks noChangeArrowheads="1"/>
          </p:cNvSpPr>
          <p:nvPr/>
        </p:nvSpPr>
        <p:spPr bwMode="auto">
          <a:xfrm>
            <a:off x="7593036" y="4695836"/>
            <a:ext cx="304800" cy="304800"/>
          </a:xfrm>
          <a:prstGeom prst="rect">
            <a:avLst/>
          </a:prstGeom>
          <a:blipFill dpi="0" rotWithShape="0">
            <a:blip r:embed="rId4"/>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90" name="Line 47"/>
          <p:cNvSpPr>
            <a:spLocks noChangeShapeType="1"/>
          </p:cNvSpPr>
          <p:nvPr/>
        </p:nvSpPr>
        <p:spPr bwMode="auto">
          <a:xfrm>
            <a:off x="6397649" y="1433523"/>
            <a:ext cx="633412" cy="1588"/>
          </a:xfrm>
          <a:prstGeom prst="line">
            <a:avLst/>
          </a:prstGeom>
          <a:noFill/>
          <a:ln w="25560" cap="sq">
            <a:solidFill>
              <a:srgbClr val="000000"/>
            </a:solidFill>
            <a:miter lim="800000"/>
            <a:headEnd type="triangle" w="med" len="med"/>
            <a:tailEnd type="triangle" w="med" len="med"/>
          </a:ln>
        </p:spPr>
        <p:txBody>
          <a:bodyPr/>
          <a:lstStyle/>
          <a:p>
            <a:endParaRPr lang="zh-CN" altLang="en-US"/>
          </a:p>
        </p:txBody>
      </p:sp>
      <p:sp>
        <p:nvSpPr>
          <p:cNvPr id="262191" name="Text Box 48"/>
          <p:cNvSpPr txBox="1">
            <a:spLocks noChangeArrowheads="1"/>
          </p:cNvSpPr>
          <p:nvPr/>
        </p:nvSpPr>
        <p:spPr bwMode="auto">
          <a:xfrm>
            <a:off x="6396061" y="1070001"/>
            <a:ext cx="1428750" cy="368300"/>
          </a:xfrm>
          <a:prstGeom prst="rect">
            <a:avLst/>
          </a:prstGeom>
          <a:noFill/>
          <a:ln w="9525">
            <a:noFill/>
            <a:round/>
            <a:headEnd/>
            <a:tailEnd/>
          </a:ln>
        </p:spPr>
        <p:txBody>
          <a:bodyPr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i="1">
                <a:solidFill>
                  <a:srgbClr val="000000"/>
                </a:solidFill>
              </a:rPr>
              <a:t>Issue width</a:t>
            </a:r>
          </a:p>
        </p:txBody>
      </p:sp>
      <p:sp>
        <p:nvSpPr>
          <p:cNvPr id="262192" name="Line 49"/>
          <p:cNvSpPr>
            <a:spLocks noChangeShapeType="1"/>
          </p:cNvSpPr>
          <p:nvPr/>
        </p:nvSpPr>
        <p:spPr bwMode="auto">
          <a:xfrm>
            <a:off x="5984899" y="2562236"/>
            <a:ext cx="1587" cy="1447800"/>
          </a:xfrm>
          <a:prstGeom prst="line">
            <a:avLst/>
          </a:prstGeom>
          <a:noFill/>
          <a:ln w="25560" cap="sq">
            <a:solidFill>
              <a:srgbClr val="000000"/>
            </a:solidFill>
            <a:miter lim="800000"/>
            <a:headEnd/>
            <a:tailEnd type="triangle" w="med" len="med"/>
          </a:ln>
        </p:spPr>
        <p:txBody>
          <a:bodyPr/>
          <a:lstStyle/>
          <a:p>
            <a:endParaRPr lang="zh-CN" altLang="en-US"/>
          </a:p>
        </p:txBody>
      </p:sp>
      <p:sp>
        <p:nvSpPr>
          <p:cNvPr id="262193" name="Text Box 50"/>
          <p:cNvSpPr txBox="1">
            <a:spLocks noChangeArrowheads="1"/>
          </p:cNvSpPr>
          <p:nvPr/>
        </p:nvSpPr>
        <p:spPr bwMode="auto">
          <a:xfrm>
            <a:off x="5207024" y="3132148"/>
            <a:ext cx="647700" cy="368300"/>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i="1">
                <a:solidFill>
                  <a:srgbClr val="000000"/>
                </a:solidFill>
              </a:rPr>
              <a:t>Time</a:t>
            </a:r>
          </a:p>
        </p:txBody>
      </p:sp>
      <p:sp>
        <p:nvSpPr>
          <p:cNvPr id="262194" name="Line 51"/>
          <p:cNvSpPr>
            <a:spLocks noChangeShapeType="1"/>
          </p:cNvSpPr>
          <p:nvPr/>
        </p:nvSpPr>
        <p:spPr bwMode="auto">
          <a:xfrm>
            <a:off x="7296174" y="1416061"/>
            <a:ext cx="633412" cy="1587"/>
          </a:xfrm>
          <a:prstGeom prst="line">
            <a:avLst/>
          </a:prstGeom>
          <a:noFill/>
          <a:ln w="25560" cap="sq">
            <a:solidFill>
              <a:srgbClr val="000000"/>
            </a:solidFill>
            <a:miter lim="800000"/>
            <a:headEnd type="triangle" w="med" len="med"/>
            <a:tailEnd type="triangle" w="med" len="med"/>
          </a:ln>
        </p:spPr>
        <p:txBody>
          <a:bodyPr/>
          <a:lstStyle/>
          <a:p>
            <a:endParaRPr lang="zh-CN" altLang="en-US"/>
          </a:p>
        </p:txBody>
      </p:sp>
      <p:sp>
        <p:nvSpPr>
          <p:cNvPr id="262195" name="Text Box 52"/>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5EF7550-882D-4C69-B51D-3BBBAAED6320}"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62196" name="Text Box 53"/>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62197" name="Text Box 54"/>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A5F7B4B-984C-49DF-B0AF-A3599D09D595}"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259</a:t>
            </a:fld>
            <a:endParaRPr lang="zh-CN" altLang="zh-CN" sz="1200">
              <a:solidFill>
                <a:srgbClr val="898989"/>
              </a:solidFill>
            </a:endParaRPr>
          </a:p>
        </p:txBody>
      </p:sp>
      <p:sp>
        <p:nvSpPr>
          <p:cNvPr id="262198" name="标题 1"/>
          <p:cNvSpPr>
            <a:spLocks noGrp="1"/>
          </p:cNvSpPr>
          <p:nvPr>
            <p:ph type="title"/>
          </p:nvPr>
        </p:nvSpPr>
        <p:spPr>
          <a:xfrm>
            <a:off x="428596" y="214290"/>
            <a:ext cx="8280400" cy="636587"/>
          </a:xfrm>
        </p:spPr>
        <p:txBody>
          <a:bodyPr>
            <a:normAutofit fontScale="90000"/>
          </a:bodyPr>
          <a:lstStyle/>
          <a:p>
            <a:r>
              <a:rPr lang="en-US" altLang="zh-CN" smtClean="0"/>
              <a:t>Chip Multiprocessing (CMP)</a:t>
            </a:r>
            <a:endParaRPr lang="zh-CN" altLang="en-US" smtClean="0"/>
          </a:p>
        </p:txBody>
      </p:sp>
      <p:sp>
        <p:nvSpPr>
          <p:cNvPr id="262199" name="内容占位符 2"/>
          <p:cNvSpPr>
            <a:spLocks noGrp="1"/>
          </p:cNvSpPr>
          <p:nvPr>
            <p:ph idx="1"/>
          </p:nvPr>
        </p:nvSpPr>
        <p:spPr>
          <a:xfrm>
            <a:off x="500034" y="1571612"/>
            <a:ext cx="4572032" cy="4071966"/>
          </a:xfrm>
        </p:spPr>
        <p:txBody>
          <a:bodyPr>
            <a:normAutofit lnSpcReduction="10000"/>
          </a:bodyPr>
          <a:lstStyle/>
          <a:p>
            <a:r>
              <a:rPr lang="zh-CN" altLang="zh-CN" sz="2000" dirty="0" smtClean="0"/>
              <a:t>分成</a:t>
            </a:r>
            <a:r>
              <a:rPr lang="zh-CN" altLang="en-US" sz="2000" dirty="0" smtClean="0"/>
              <a:t>多</a:t>
            </a:r>
            <a:r>
              <a:rPr lang="zh-CN" altLang="zh-CN" sz="2000" dirty="0" smtClean="0"/>
              <a:t>个处理器后的效果？</a:t>
            </a:r>
          </a:p>
          <a:p>
            <a:pPr lvl="1"/>
            <a:r>
              <a:rPr lang="zh-CN" altLang="en-US" sz="1800" dirty="0" smtClean="0"/>
              <a:t>同一时钟周期可以运行不同线程的指令</a:t>
            </a:r>
            <a:endParaRPr lang="en-US" altLang="zh-CN" sz="1800" dirty="0" smtClean="0"/>
          </a:p>
          <a:p>
            <a:pPr lvl="1"/>
            <a:r>
              <a:rPr lang="zh-CN" altLang="en-US" sz="1800" dirty="0" smtClean="0"/>
              <a:t>单个处理器核同一时钟周期无法执行不同线程的指令</a:t>
            </a:r>
            <a:endParaRPr lang="en-US" altLang="zh-CN" sz="1800" dirty="0" smtClean="0"/>
          </a:p>
          <a:p>
            <a:pPr lvl="1"/>
            <a:r>
              <a:rPr lang="zh-CN" altLang="en-US" sz="1800" dirty="0" smtClean="0"/>
              <a:t>从单个核看，没有减少水平浪费和垂直浪费。</a:t>
            </a:r>
            <a:endParaRPr lang="en-US" altLang="zh-CN" sz="1800" dirty="0" smtClean="0"/>
          </a:p>
          <a:p>
            <a:pPr lvl="1"/>
            <a:r>
              <a:rPr lang="zh-CN" altLang="en-US" sz="1800" dirty="0" smtClean="0"/>
              <a:t>由于发射宽度在核间进行了静态分配，导致水平和垂直方向浪费减少</a:t>
            </a:r>
            <a:endParaRPr lang="en-US" altLang="zh-CN" sz="1800" dirty="0" smtClean="0"/>
          </a:p>
          <a:p>
            <a:r>
              <a:rPr lang="zh-CN" altLang="en-US" sz="2000" dirty="0" smtClean="0"/>
              <a:t>例如</a:t>
            </a:r>
            <a:r>
              <a:rPr lang="en-US" altLang="zh-CN" sz="2000" dirty="0" smtClean="0"/>
              <a:t>4</a:t>
            </a:r>
            <a:r>
              <a:rPr lang="zh-CN" altLang="en-US" sz="2000" dirty="0" smtClean="0"/>
              <a:t>核</a:t>
            </a:r>
            <a:r>
              <a:rPr lang="en-US" altLang="zh-CN" sz="2000" dirty="0" smtClean="0"/>
              <a:t>2</a:t>
            </a:r>
            <a:r>
              <a:rPr lang="zh-CN" altLang="en-US" sz="2000" dirty="0" smtClean="0"/>
              <a:t>发射的</a:t>
            </a:r>
            <a:r>
              <a:rPr lang="en-US" altLang="zh-CN" sz="2000" dirty="0" smtClean="0"/>
              <a:t>CMP</a:t>
            </a:r>
          </a:p>
          <a:p>
            <a:pPr lvl="1"/>
            <a:r>
              <a:rPr lang="zh-CN" altLang="en-US" sz="1800" dirty="0" smtClean="0"/>
              <a:t>发射宽度为</a:t>
            </a:r>
            <a:r>
              <a:rPr lang="en-US" altLang="zh-CN" sz="1800" dirty="0" smtClean="0"/>
              <a:t>8</a:t>
            </a:r>
            <a:r>
              <a:rPr lang="zh-CN" altLang="en-US" sz="1800" dirty="0" smtClean="0"/>
              <a:t>，即同时可以发射</a:t>
            </a:r>
            <a:r>
              <a:rPr lang="en-US" altLang="zh-CN" sz="1800" dirty="0" smtClean="0"/>
              <a:t>8</a:t>
            </a:r>
            <a:r>
              <a:rPr lang="zh-CN" altLang="en-US" sz="1800" dirty="0" smtClean="0"/>
              <a:t>条指令</a:t>
            </a:r>
            <a:endParaRPr lang="en-US" altLang="zh-CN" sz="1800" dirty="0" smtClean="0"/>
          </a:p>
          <a:p>
            <a:pPr lvl="1"/>
            <a:r>
              <a:rPr lang="zh-CN" altLang="en-US" sz="1600" dirty="0" smtClean="0"/>
              <a:t>当</a:t>
            </a:r>
            <a:r>
              <a:rPr lang="en-US" altLang="zh-CN" sz="1600" dirty="0" smtClean="0"/>
              <a:t>1</a:t>
            </a:r>
            <a:r>
              <a:rPr lang="zh-CN" altLang="en-US" sz="1600" dirty="0" smtClean="0"/>
              <a:t>个线程</a:t>
            </a:r>
            <a:r>
              <a:rPr lang="en-US" altLang="zh-CN" sz="1600" dirty="0" smtClean="0"/>
              <a:t>stall</a:t>
            </a:r>
            <a:r>
              <a:rPr lang="zh-CN" altLang="en-US" sz="1600" dirty="0" smtClean="0"/>
              <a:t>，那么垂直浪费最多为</a:t>
            </a:r>
            <a:r>
              <a:rPr lang="en-US" altLang="zh-CN" sz="1600" dirty="0" smtClean="0"/>
              <a:t>2</a:t>
            </a:r>
            <a:r>
              <a:rPr lang="zh-CN" altLang="en-US" sz="1600" dirty="0" smtClean="0"/>
              <a:t>条指令</a:t>
            </a:r>
          </a:p>
        </p:txBody>
      </p:sp>
    </p:spTree>
    <p:extLst>
      <p:ext uri="{BB962C8B-B14F-4D97-AF65-F5344CB8AC3E}">
        <p14:creationId xmlns:p14="http://schemas.microsoft.com/office/powerpoint/2010/main" val="4185765151"/>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455ADC9-7DBE-4CAF-8AAC-1E0E4AF967BE}"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83972"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D0E39E7-1919-4D76-94C1-51EF48DDCA9A}"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26</a:t>
            </a:fld>
            <a:endParaRPr lang="zh-CN" altLang="zh-CN" sz="1200">
              <a:solidFill>
                <a:srgbClr val="898989"/>
              </a:solidFill>
            </a:endParaRPr>
          </a:p>
        </p:txBody>
      </p:sp>
      <p:sp>
        <p:nvSpPr>
          <p:cNvPr id="83973" name="标题 1"/>
          <p:cNvSpPr>
            <a:spLocks noGrp="1"/>
          </p:cNvSpPr>
          <p:nvPr>
            <p:ph type="title"/>
          </p:nvPr>
        </p:nvSpPr>
        <p:spPr/>
        <p:txBody>
          <a:bodyPr/>
          <a:lstStyle/>
          <a:p>
            <a:r>
              <a:rPr lang="zh-CN" altLang="zh-CN" smtClean="0"/>
              <a:t>循环间相关（</a:t>
            </a:r>
            <a:r>
              <a:rPr lang="en-US" altLang="zh-CN" smtClean="0"/>
              <a:t>1/4</a:t>
            </a:r>
            <a:r>
              <a:rPr lang="zh-CN" altLang="zh-CN" smtClean="0"/>
              <a:t>）</a:t>
            </a:r>
            <a:endParaRPr lang="zh-CN" altLang="en-US" smtClean="0"/>
          </a:p>
        </p:txBody>
      </p:sp>
      <p:sp>
        <p:nvSpPr>
          <p:cNvPr id="83974" name="内容占位符 2"/>
          <p:cNvSpPr>
            <a:spLocks noGrp="1"/>
          </p:cNvSpPr>
          <p:nvPr>
            <p:ph idx="4294967295"/>
          </p:nvPr>
        </p:nvSpPr>
        <p:spPr>
          <a:xfrm>
            <a:off x="234950" y="1193751"/>
            <a:ext cx="8280400" cy="5121275"/>
          </a:xfrm>
        </p:spPr>
        <p:txBody>
          <a:bodyPr>
            <a:normAutofit/>
          </a:bodyPr>
          <a:lstStyle/>
          <a:p>
            <a:pPr marL="0" indent="0">
              <a:lnSpc>
                <a:spcPct val="100000"/>
              </a:lnSpc>
              <a:buFont typeface="Arial" panose="020B0604020202020204" pitchFamily="34" charset="0"/>
              <a:buNone/>
            </a:pPr>
            <a:r>
              <a:rPr lang="en-US" altLang="zh-CN" sz="2400" dirty="0" smtClean="0"/>
              <a:t>Example: </a:t>
            </a:r>
            <a:r>
              <a:rPr lang="zh-CN" altLang="zh-CN" sz="2400" dirty="0" smtClean="0"/>
              <a:t>下列程序段存在哪些数据相关</a:t>
            </a:r>
            <a:r>
              <a:rPr lang="en-US" altLang="zh-CN" sz="2400" dirty="0" smtClean="0"/>
              <a:t>? </a:t>
            </a:r>
            <a:br>
              <a:rPr lang="en-US" altLang="zh-CN" sz="2400" dirty="0" smtClean="0"/>
            </a:br>
            <a:r>
              <a:rPr lang="en-US" altLang="zh-CN" sz="2400" dirty="0" smtClean="0"/>
              <a:t>(A,B,C </a:t>
            </a:r>
            <a:r>
              <a:rPr lang="zh-CN" altLang="zh-CN" sz="2400" dirty="0" smtClean="0"/>
              <a:t>指向不同的存储区且不存在覆盖区</a:t>
            </a:r>
            <a:r>
              <a:rPr lang="en-US" altLang="zh-CN" sz="2400" dirty="0" smtClean="0"/>
              <a:t>)</a:t>
            </a:r>
            <a:br>
              <a:rPr lang="en-US" altLang="zh-CN" sz="2400" dirty="0" smtClean="0"/>
            </a:br>
            <a:endParaRPr lang="en-US" altLang="zh-CN" sz="2400" dirty="0" smtClean="0"/>
          </a:p>
          <a:p>
            <a:pPr marL="0" indent="0">
              <a:buFont typeface="Arial" panose="020B0604020202020204" pitchFamily="34" charset="0"/>
              <a:buNone/>
            </a:pPr>
            <a:r>
              <a:rPr lang="en-US" altLang="zh-CN" sz="2400" dirty="0" smtClean="0"/>
              <a:t>    for (</a:t>
            </a:r>
            <a:r>
              <a:rPr lang="en-US" altLang="zh-CN" sz="2400" dirty="0" err="1" smtClean="0"/>
              <a:t>i</a:t>
            </a:r>
            <a:r>
              <a:rPr lang="en-US" altLang="zh-CN" sz="2400" dirty="0" smtClean="0"/>
              <a:t>=1; </a:t>
            </a:r>
            <a:r>
              <a:rPr lang="en-US" altLang="zh-CN" sz="2400" dirty="0" err="1" smtClean="0"/>
              <a:t>i</a:t>
            </a:r>
            <a:r>
              <a:rPr lang="en-US" altLang="zh-CN" sz="2400" dirty="0" smtClean="0"/>
              <a:t>&lt;=100; </a:t>
            </a:r>
            <a:r>
              <a:rPr lang="en-US" altLang="zh-CN" sz="2400" dirty="0" err="1" smtClean="0"/>
              <a:t>i</a:t>
            </a:r>
            <a:r>
              <a:rPr lang="en-US" altLang="zh-CN" sz="2400" dirty="0" smtClean="0"/>
              <a:t>=i+1) {</a:t>
            </a:r>
            <a:br>
              <a:rPr lang="en-US" altLang="zh-CN" sz="2400" dirty="0" smtClean="0"/>
            </a:br>
            <a:r>
              <a:rPr lang="en-US" altLang="zh-CN" sz="2400" dirty="0" smtClean="0"/>
              <a:t>	A[i+1] = A[</a:t>
            </a:r>
            <a:r>
              <a:rPr lang="en-US" altLang="zh-CN" sz="2400" dirty="0" err="1" smtClean="0"/>
              <a:t>i</a:t>
            </a:r>
            <a:r>
              <a:rPr lang="en-US" altLang="zh-CN" sz="2400" dirty="0" smtClean="0"/>
              <a:t>] + C[</a:t>
            </a:r>
            <a:r>
              <a:rPr lang="en-US" altLang="zh-CN" sz="2400" dirty="0" err="1" smtClean="0"/>
              <a:t>i</a:t>
            </a:r>
            <a:r>
              <a:rPr lang="en-US" altLang="zh-CN" sz="2400" dirty="0" smtClean="0"/>
              <a:t>];          /* S1 */</a:t>
            </a:r>
            <a:br>
              <a:rPr lang="en-US" altLang="zh-CN" sz="2400" dirty="0" smtClean="0"/>
            </a:br>
            <a:r>
              <a:rPr lang="en-US" altLang="zh-CN" sz="2400" dirty="0" smtClean="0"/>
              <a:t>	B[i+1] = B[</a:t>
            </a:r>
            <a:r>
              <a:rPr lang="en-US" altLang="zh-CN" sz="2400" dirty="0" err="1" smtClean="0"/>
              <a:t>i</a:t>
            </a:r>
            <a:r>
              <a:rPr lang="en-US" altLang="zh-CN" sz="2400" dirty="0" smtClean="0"/>
              <a:t>] + A[i+1];      /* S2 */</a:t>
            </a:r>
          </a:p>
          <a:p>
            <a:pPr marL="0" indent="0">
              <a:buFont typeface="Arial" panose="020B0604020202020204" pitchFamily="34" charset="0"/>
              <a:buNone/>
            </a:pPr>
            <a:r>
              <a:rPr lang="en-US" altLang="zh-CN" sz="2400" dirty="0" smtClean="0"/>
              <a:t>    } </a:t>
            </a:r>
          </a:p>
          <a:p>
            <a:pPr marL="0" indent="0">
              <a:buFont typeface="Arial" panose="020B0604020202020204" pitchFamily="34" charset="0"/>
              <a:buNone/>
            </a:pPr>
            <a:r>
              <a:rPr lang="en-US" altLang="zh-CN" sz="2400" dirty="0" smtClean="0"/>
              <a:t>1. S2</a:t>
            </a:r>
            <a:r>
              <a:rPr lang="zh-CN" altLang="zh-CN" sz="2400" dirty="0" smtClean="0"/>
              <a:t>使用由</a:t>
            </a:r>
            <a:r>
              <a:rPr lang="en-US" altLang="zh-CN" sz="2400" dirty="0" smtClean="0"/>
              <a:t>S1</a:t>
            </a:r>
            <a:r>
              <a:rPr lang="zh-CN" altLang="zh-CN" sz="2400" dirty="0" smtClean="0"/>
              <a:t>在同一循环计算出的 </a:t>
            </a:r>
            <a:r>
              <a:rPr lang="en-US" altLang="zh-CN" sz="2400" dirty="0" smtClean="0"/>
              <a:t>A[i+1]. </a:t>
            </a:r>
          </a:p>
          <a:p>
            <a:pPr marL="0" indent="0">
              <a:buFont typeface="Arial" panose="020B0604020202020204" pitchFamily="34" charset="0"/>
              <a:buNone/>
            </a:pPr>
            <a:r>
              <a:rPr lang="en-US" altLang="zh-CN" sz="2400" dirty="0" smtClean="0"/>
              <a:t>2. S1 </a:t>
            </a:r>
            <a:r>
              <a:rPr lang="zh-CN" altLang="zh-CN" sz="2400" dirty="0" smtClean="0"/>
              <a:t>使用由</a:t>
            </a:r>
            <a:r>
              <a:rPr lang="en-US" altLang="zh-CN" sz="2400" dirty="0" smtClean="0"/>
              <a:t>S1</a:t>
            </a:r>
            <a:r>
              <a:rPr lang="zh-CN" altLang="zh-CN" sz="2400" dirty="0" smtClean="0"/>
              <a:t>在前一次循环中计算的值；</a:t>
            </a:r>
            <a:r>
              <a:rPr lang="en-US" altLang="zh-CN" sz="2400" dirty="0" smtClean="0"/>
              <a:t>S2</a:t>
            </a:r>
            <a:r>
              <a:rPr lang="zh-CN" altLang="zh-CN" sz="2400" dirty="0" smtClean="0"/>
              <a:t>也使用由</a:t>
            </a:r>
            <a:r>
              <a:rPr lang="en-US" altLang="zh-CN" sz="2400" dirty="0" smtClean="0"/>
              <a:t>S2</a:t>
            </a:r>
            <a:r>
              <a:rPr lang="zh-CN" altLang="zh-CN" sz="2400" dirty="0" smtClean="0"/>
              <a:t>在前一次循环中计算的值</a:t>
            </a:r>
            <a:r>
              <a:rPr lang="en-US" altLang="zh-CN" sz="2400" dirty="0" smtClean="0"/>
              <a:t>. </a:t>
            </a:r>
            <a:r>
              <a:rPr lang="zh-CN" altLang="zh-CN" sz="2400" dirty="0" smtClean="0"/>
              <a:t>这种存在于循环间的相关，我们称为 “</a:t>
            </a:r>
            <a:r>
              <a:rPr lang="en-US" altLang="zh-CN" sz="2400" dirty="0" smtClean="0">
                <a:solidFill>
                  <a:srgbClr val="0070C0"/>
                </a:solidFill>
              </a:rPr>
              <a:t>loop-carried dependence</a:t>
            </a:r>
            <a:r>
              <a:rPr lang="en-US" altLang="zh-CN" sz="2400" dirty="0" smtClean="0"/>
              <a:t>”</a:t>
            </a:r>
            <a:r>
              <a:rPr lang="zh-CN" altLang="zh-CN" sz="2400" dirty="0" smtClean="0"/>
              <a:t>这表示循环间存在相关，不能并行执行，它与我们前面的例子中循环间无关是有区别的</a:t>
            </a:r>
          </a:p>
          <a:p>
            <a:pPr marL="0" indent="0">
              <a:buFont typeface="Arial" panose="020B0604020202020204" pitchFamily="34" charset="0"/>
              <a:buNone/>
            </a:pPr>
            <a:endParaRPr lang="zh-CN" altLang="en-US" sz="2400" dirty="0" smtClean="0"/>
          </a:p>
        </p:txBody>
      </p:sp>
      <p:pic>
        <p:nvPicPr>
          <p:cNvPr id="83975" name="Picture 6"/>
          <p:cNvPicPr>
            <a:picLocks noChangeAspect="1" noChangeArrowheads="1"/>
          </p:cNvPicPr>
          <p:nvPr/>
        </p:nvPicPr>
        <p:blipFill>
          <a:blip r:embed="rId3"/>
          <a:srcRect/>
          <a:stretch>
            <a:fillRect/>
          </a:stretch>
        </p:blipFill>
        <p:spPr bwMode="auto">
          <a:xfrm>
            <a:off x="5908362" y="1478858"/>
            <a:ext cx="2466975" cy="2419350"/>
          </a:xfrm>
          <a:prstGeom prst="rect">
            <a:avLst/>
          </a:prstGeom>
          <a:noFill/>
          <a:ln w="9525">
            <a:noFill/>
            <a:round/>
            <a:headEnd/>
            <a:tailEnd/>
          </a:ln>
        </p:spPr>
      </p:pic>
    </p:spTree>
    <p:extLst>
      <p:ext uri="{BB962C8B-B14F-4D97-AF65-F5344CB8AC3E}">
        <p14:creationId xmlns:p14="http://schemas.microsoft.com/office/powerpoint/2010/main" val="1950155512"/>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3170" name="图片 4"/>
          <p:cNvPicPr>
            <a:picLocks noChangeAspect="1"/>
          </p:cNvPicPr>
          <p:nvPr/>
        </p:nvPicPr>
        <p:blipFill>
          <a:blip r:embed="rId3"/>
          <a:srcRect/>
          <a:stretch>
            <a:fillRect/>
          </a:stretch>
        </p:blipFill>
        <p:spPr bwMode="auto">
          <a:xfrm>
            <a:off x="4959350" y="1284288"/>
            <a:ext cx="1914525" cy="3917950"/>
          </a:xfrm>
          <a:prstGeom prst="rect">
            <a:avLst/>
          </a:prstGeom>
          <a:noFill/>
          <a:ln w="9525">
            <a:noFill/>
            <a:miter lim="800000"/>
            <a:headEnd/>
            <a:tailEnd/>
          </a:ln>
        </p:spPr>
      </p:pic>
      <p:sp>
        <p:nvSpPr>
          <p:cNvPr id="263171" name="Text Box 57"/>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EEB8FA2-A802-414D-81DE-ACDB9373A122}"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63172" name="Text Box 58"/>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63173" name="Text Box 59"/>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495C968-EA72-42E3-A677-ACB001F0C16F}"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260</a:t>
            </a:fld>
            <a:endParaRPr lang="zh-CN" altLang="zh-CN" sz="1200">
              <a:solidFill>
                <a:srgbClr val="898989"/>
              </a:solidFill>
            </a:endParaRPr>
          </a:p>
        </p:txBody>
      </p:sp>
      <p:sp>
        <p:nvSpPr>
          <p:cNvPr id="263174" name="矩形 5"/>
          <p:cNvSpPr>
            <a:spLocks noChangeArrowheads="1"/>
          </p:cNvSpPr>
          <p:nvPr/>
        </p:nvSpPr>
        <p:spPr bwMode="auto">
          <a:xfrm>
            <a:off x="6805613" y="3684588"/>
            <a:ext cx="1898650" cy="1570037"/>
          </a:xfrm>
          <a:prstGeom prst="rect">
            <a:avLst/>
          </a:prstGeom>
          <a:noFill/>
          <a:ln w="9525">
            <a:noFill/>
            <a:miter lim="800000"/>
            <a:headEnd/>
            <a:tailEnd/>
          </a:ln>
        </p:spPr>
        <p:txBody>
          <a:bodyPr>
            <a:spAutoFit/>
          </a:bodyPr>
          <a:lstStyle/>
          <a:p>
            <a:r>
              <a:rPr lang="en-US" altLang="zh-CN" sz="1200" b="1">
                <a:solidFill>
                  <a:srgbClr val="231F20"/>
                </a:solidFill>
                <a:latin typeface="ACaslon-Regular"/>
              </a:rPr>
              <a:t>A </a:t>
            </a:r>
            <a:r>
              <a:rPr lang="en-US" altLang="zh-CN" sz="1200" b="1" i="1">
                <a:solidFill>
                  <a:srgbClr val="231F20"/>
                </a:solidFill>
                <a:latin typeface="ACaslon-Italic"/>
              </a:rPr>
              <a:t>Coarse-Grain Multithreaded </a:t>
            </a:r>
            <a:r>
              <a:rPr lang="en-US" altLang="zh-CN" sz="1200" b="1">
                <a:solidFill>
                  <a:srgbClr val="231F20"/>
                </a:solidFill>
                <a:latin typeface="ACaslon-Regular"/>
              </a:rPr>
              <a:t>architecture has the ability to switch between threads with</a:t>
            </a:r>
          </a:p>
          <a:p>
            <a:r>
              <a:rPr lang="en-US" altLang="zh-CN" sz="1200" b="1">
                <a:solidFill>
                  <a:srgbClr val="231F20"/>
                </a:solidFill>
                <a:latin typeface="ACaslon-Regular"/>
              </a:rPr>
              <a:t>only a short hardware context switch latency &lt; 10 cycles</a:t>
            </a:r>
            <a:endParaRPr lang="en-US" altLang="zh-CN" sz="1200" b="1"/>
          </a:p>
        </p:txBody>
      </p:sp>
      <p:sp>
        <p:nvSpPr>
          <p:cNvPr id="263175" name="矩形 6"/>
          <p:cNvSpPr>
            <a:spLocks noChangeArrowheads="1"/>
          </p:cNvSpPr>
          <p:nvPr/>
        </p:nvSpPr>
        <p:spPr bwMode="auto">
          <a:xfrm>
            <a:off x="5148263" y="2590800"/>
            <a:ext cx="1512887" cy="1162050"/>
          </a:xfrm>
          <a:prstGeom prst="rect">
            <a:avLst/>
          </a:prstGeom>
          <a:noFill/>
          <a:ln w="25400" algn="ctr">
            <a:solidFill>
              <a:srgbClr val="FFC000"/>
            </a:solidFill>
            <a:prstDash val="lgDash"/>
            <a:round/>
            <a:headEnd/>
            <a:tailEnd/>
          </a:ln>
        </p:spPr>
        <p:txBody>
          <a:bodyPr/>
          <a:lstStyle/>
          <a:p>
            <a:pPr>
              <a:buClr>
                <a:srgbClr val="000000"/>
              </a:buClr>
              <a:buSzPct val="100000"/>
              <a:buFont typeface="Times New Roman" pitchFamily="18" charset="0"/>
              <a:buNone/>
            </a:pPr>
            <a:endParaRPr lang="zh-CN" altLang="en-US"/>
          </a:p>
        </p:txBody>
      </p:sp>
      <p:sp>
        <p:nvSpPr>
          <p:cNvPr id="263176" name="标题 2"/>
          <p:cNvSpPr>
            <a:spLocks noGrp="1"/>
          </p:cNvSpPr>
          <p:nvPr>
            <p:ph type="title"/>
          </p:nvPr>
        </p:nvSpPr>
        <p:spPr/>
        <p:txBody>
          <a:bodyPr>
            <a:normAutofit fontScale="90000"/>
          </a:bodyPr>
          <a:lstStyle/>
          <a:p>
            <a:r>
              <a:rPr lang="en-US" altLang="zh-CN" smtClean="0"/>
              <a:t>Vertical(Coarse-Grain) Multithreading</a:t>
            </a:r>
            <a:endParaRPr lang="zh-CN" altLang="en-US" smtClean="0"/>
          </a:p>
        </p:txBody>
      </p:sp>
      <p:sp>
        <p:nvSpPr>
          <p:cNvPr id="263177" name="内容占位符 1"/>
          <p:cNvSpPr>
            <a:spLocks noGrp="1"/>
          </p:cNvSpPr>
          <p:nvPr>
            <p:ph idx="1"/>
          </p:nvPr>
        </p:nvSpPr>
        <p:spPr>
          <a:xfrm>
            <a:off x="457200" y="1258432"/>
            <a:ext cx="4546600" cy="5051833"/>
          </a:xfrm>
        </p:spPr>
        <p:txBody>
          <a:bodyPr>
            <a:normAutofit fontScale="85000" lnSpcReduction="10000"/>
          </a:bodyPr>
          <a:lstStyle/>
          <a:p>
            <a:r>
              <a:rPr lang="zh-CN" altLang="en-US" smtClean="0"/>
              <a:t>粗粒度多线程方式</a:t>
            </a:r>
            <a:endParaRPr lang="en-US" altLang="zh-CN" dirty="0" smtClean="0"/>
          </a:p>
          <a:p>
            <a:pPr lvl="1"/>
            <a:r>
              <a:rPr lang="zh-CN" altLang="en-US" dirty="0" smtClean="0"/>
              <a:t>当线程运行时存在较长时间延时时切换到另一线程</a:t>
            </a:r>
            <a:endParaRPr lang="en-US" altLang="zh-CN" dirty="0" smtClean="0"/>
          </a:p>
          <a:p>
            <a:pPr lvl="2"/>
            <a:r>
              <a:rPr lang="zh-CN" altLang="en-US" dirty="0" smtClean="0"/>
              <a:t>例如：</a:t>
            </a:r>
            <a:r>
              <a:rPr lang="en-US" altLang="zh-CN" dirty="0" smtClean="0"/>
              <a:t>Cache</a:t>
            </a:r>
            <a:r>
              <a:rPr lang="zh-CN" altLang="en-US" dirty="0" smtClean="0"/>
              <a:t>失效时</a:t>
            </a:r>
            <a:endParaRPr lang="en-US" altLang="zh-CN" dirty="0" smtClean="0"/>
          </a:p>
          <a:p>
            <a:pPr lvl="2"/>
            <a:r>
              <a:rPr lang="zh-CN" altLang="en-US" dirty="0" smtClean="0"/>
              <a:t>等待同步结束</a:t>
            </a:r>
            <a:endParaRPr lang="en-US" altLang="zh-CN" dirty="0" smtClean="0"/>
          </a:p>
          <a:p>
            <a:pPr lvl="1"/>
            <a:r>
              <a:rPr lang="zh-CN" altLang="en-US" dirty="0" smtClean="0"/>
              <a:t>同一线程指令间的较短延时不切换</a:t>
            </a:r>
            <a:endParaRPr lang="en-US" altLang="zh-CN" dirty="0" smtClean="0"/>
          </a:p>
          <a:p>
            <a:r>
              <a:rPr lang="zh-CN" altLang="zh-CN" dirty="0" smtClean="0"/>
              <a:t>如果基于</a:t>
            </a:r>
            <a:r>
              <a:rPr lang="zh-CN" altLang="en-US" dirty="0" smtClean="0"/>
              <a:t>粗</a:t>
            </a:r>
            <a:r>
              <a:rPr lang="zh-CN" altLang="zh-CN" dirty="0" smtClean="0"/>
              <a:t>粒度的时钟周期交叉运行模式，结果怎样？</a:t>
            </a:r>
          </a:p>
          <a:p>
            <a:pPr lvl="1"/>
            <a:r>
              <a:rPr lang="zh-CN" altLang="en-US" dirty="0" smtClean="0"/>
              <a:t>仍然存在垂直方向的浪费</a:t>
            </a:r>
            <a:endParaRPr lang="en-US" altLang="zh-CN" dirty="0" smtClean="0"/>
          </a:p>
          <a:p>
            <a:pPr lvl="1"/>
            <a:r>
              <a:rPr lang="zh-CN" altLang="en-US" dirty="0" smtClean="0"/>
              <a:t>减少水平方向的浪费？</a:t>
            </a:r>
            <a:endParaRPr lang="en-US" altLang="zh-CN" dirty="0" smtClean="0"/>
          </a:p>
          <a:p>
            <a:endParaRPr lang="zh-CN" altLang="en-US" dirty="0" smtClean="0"/>
          </a:p>
        </p:txBody>
      </p:sp>
    </p:spTree>
    <p:extLst>
      <p:ext uri="{BB962C8B-B14F-4D97-AF65-F5344CB8AC3E}">
        <p14:creationId xmlns:p14="http://schemas.microsoft.com/office/powerpoint/2010/main" val="4251428209"/>
      </p:ext>
    </p:extLst>
  </p:cSld>
  <p:clrMapOvr>
    <a:masterClrMapping/>
  </p:clrMapOvr>
  <p:transition spd="med"/>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Coarse-Grain Multithreading</a:t>
            </a:r>
            <a:endParaRPr lang="zh-CN" altLang="en-US" dirty="0"/>
          </a:p>
        </p:txBody>
      </p:sp>
      <p:pic>
        <p:nvPicPr>
          <p:cNvPr id="4" name="图片 3"/>
          <p:cNvPicPr>
            <a:picLocks noChangeAspect="1"/>
          </p:cNvPicPr>
          <p:nvPr/>
        </p:nvPicPr>
        <p:blipFill>
          <a:blip r:embed="rId2"/>
          <a:stretch>
            <a:fillRect/>
          </a:stretch>
        </p:blipFill>
        <p:spPr>
          <a:xfrm>
            <a:off x="1209932" y="1042344"/>
            <a:ext cx="6477000" cy="2647950"/>
          </a:xfrm>
          <a:prstGeom prst="rect">
            <a:avLst/>
          </a:prstGeom>
        </p:spPr>
      </p:pic>
      <p:pic>
        <p:nvPicPr>
          <p:cNvPr id="5" name="图片 4"/>
          <p:cNvPicPr>
            <a:picLocks noChangeAspect="1"/>
          </p:cNvPicPr>
          <p:nvPr/>
        </p:nvPicPr>
        <p:blipFill>
          <a:blip r:embed="rId3"/>
          <a:stretch>
            <a:fillRect/>
          </a:stretch>
        </p:blipFill>
        <p:spPr>
          <a:xfrm>
            <a:off x="1075037" y="3830326"/>
            <a:ext cx="7174384" cy="2868493"/>
          </a:xfrm>
          <a:prstGeom prst="rect">
            <a:avLst/>
          </a:prstGeom>
        </p:spPr>
      </p:pic>
    </p:spTree>
    <p:extLst>
      <p:ext uri="{BB962C8B-B14F-4D97-AF65-F5344CB8AC3E}">
        <p14:creationId xmlns:p14="http://schemas.microsoft.com/office/powerpoint/2010/main" val="2335689307"/>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CGMT Context swap</a:t>
            </a:r>
            <a:endParaRPr lang="zh-CN" altLang="en-US" dirty="0"/>
          </a:p>
        </p:txBody>
      </p:sp>
      <p:pic>
        <p:nvPicPr>
          <p:cNvPr id="3" name="图片 2"/>
          <p:cNvPicPr>
            <a:picLocks noChangeAspect="1"/>
          </p:cNvPicPr>
          <p:nvPr/>
        </p:nvPicPr>
        <p:blipFill>
          <a:blip r:embed="rId2"/>
          <a:stretch>
            <a:fillRect/>
          </a:stretch>
        </p:blipFill>
        <p:spPr>
          <a:xfrm>
            <a:off x="345989" y="1524009"/>
            <a:ext cx="8661185" cy="3877696"/>
          </a:xfrm>
          <a:prstGeom prst="rect">
            <a:avLst/>
          </a:prstGeom>
        </p:spPr>
      </p:pic>
    </p:spTree>
    <p:extLst>
      <p:ext uri="{BB962C8B-B14F-4D97-AF65-F5344CB8AC3E}">
        <p14:creationId xmlns:p14="http://schemas.microsoft.com/office/powerpoint/2010/main" val="49335856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标题 59"/>
          <p:cNvSpPr>
            <a:spLocks noGrp="1"/>
          </p:cNvSpPr>
          <p:nvPr>
            <p:ph type="title"/>
          </p:nvPr>
        </p:nvSpPr>
        <p:spPr/>
        <p:txBody>
          <a:bodyPr/>
          <a:lstStyle/>
          <a:p>
            <a:r>
              <a:rPr lang="en-US" altLang="zh-CN" smtClean="0"/>
              <a:t>Fine-Grain Multithreading</a:t>
            </a:r>
            <a:endParaRPr lang="zh-CN" altLang="en-US" smtClean="0"/>
          </a:p>
        </p:txBody>
      </p:sp>
      <p:sp>
        <p:nvSpPr>
          <p:cNvPr id="264205" name="内容占位符 3"/>
          <p:cNvSpPr>
            <a:spLocks noGrp="1"/>
          </p:cNvSpPr>
          <p:nvPr>
            <p:ph idx="1"/>
          </p:nvPr>
        </p:nvSpPr>
        <p:spPr>
          <a:xfrm>
            <a:off x="4226011" y="1258432"/>
            <a:ext cx="4460789" cy="5051833"/>
          </a:xfrm>
        </p:spPr>
        <p:txBody>
          <a:bodyPr>
            <a:normAutofit/>
          </a:bodyPr>
          <a:lstStyle/>
          <a:p>
            <a:r>
              <a:rPr lang="zh-CN" altLang="en-US" dirty="0" smtClean="0"/>
              <a:t>细粒度多线程</a:t>
            </a:r>
            <a:endParaRPr lang="en-US" altLang="zh-CN" dirty="0" smtClean="0"/>
          </a:p>
          <a:p>
            <a:pPr lvl="1"/>
            <a:r>
              <a:rPr lang="zh-CN" altLang="en-US" dirty="0" smtClean="0"/>
              <a:t>多个线程的指令交叉执行</a:t>
            </a:r>
            <a:endParaRPr lang="en-US" altLang="zh-CN" dirty="0" smtClean="0"/>
          </a:p>
          <a:p>
            <a:r>
              <a:rPr lang="zh-CN" altLang="zh-CN" dirty="0" smtClean="0"/>
              <a:t>如果基于细粒度的时钟周期交叉运行模式，结果怎样？</a:t>
            </a:r>
          </a:p>
          <a:p>
            <a:pPr lvl="1"/>
            <a:r>
              <a:rPr lang="zh-CN" altLang="en-US" dirty="0" smtClean="0"/>
              <a:t>减少甚至消除垂直方向的浪费</a:t>
            </a:r>
            <a:endParaRPr lang="en-US" altLang="zh-CN" dirty="0" smtClean="0"/>
          </a:p>
          <a:p>
            <a:pPr lvl="1"/>
            <a:r>
              <a:rPr lang="zh-CN" altLang="en-US" dirty="0" smtClean="0"/>
              <a:t>仍然存在水平方向的浪费</a:t>
            </a:r>
            <a:endParaRPr lang="en-US" altLang="zh-CN" dirty="0" smtClean="0"/>
          </a:p>
          <a:p>
            <a:endParaRPr lang="zh-CN" altLang="en-US" dirty="0" smtClean="0"/>
          </a:p>
        </p:txBody>
      </p:sp>
      <p:grpSp>
        <p:nvGrpSpPr>
          <p:cNvPr id="2" name="组合 1"/>
          <p:cNvGrpSpPr/>
          <p:nvPr/>
        </p:nvGrpSpPr>
        <p:grpSpPr>
          <a:xfrm>
            <a:off x="588491" y="1525017"/>
            <a:ext cx="2870200" cy="4317541"/>
            <a:chOff x="971550" y="1487947"/>
            <a:chExt cx="2870200" cy="4317541"/>
          </a:xfrm>
        </p:grpSpPr>
        <p:grpSp>
          <p:nvGrpSpPr>
            <p:cNvPr id="264197" name="Group 51"/>
            <p:cNvGrpSpPr>
              <a:grpSpLocks/>
            </p:cNvGrpSpPr>
            <p:nvPr/>
          </p:nvGrpSpPr>
          <p:grpSpPr bwMode="auto">
            <a:xfrm>
              <a:off x="2573338" y="2225675"/>
              <a:ext cx="1141412" cy="3579813"/>
              <a:chOff x="1615" y="1094"/>
              <a:chExt cx="719" cy="2255"/>
            </a:xfrm>
          </p:grpSpPr>
          <p:sp>
            <p:nvSpPr>
              <p:cNvPr id="264206" name="Rectangle 52"/>
              <p:cNvSpPr>
                <a:spLocks noChangeArrowheads="1"/>
              </p:cNvSpPr>
              <p:nvPr/>
            </p:nvSpPr>
            <p:spPr bwMode="auto">
              <a:xfrm>
                <a:off x="1615" y="1094"/>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07" name="Rectangle 53"/>
              <p:cNvSpPr>
                <a:spLocks noChangeArrowheads="1"/>
              </p:cNvSpPr>
              <p:nvPr/>
            </p:nvSpPr>
            <p:spPr bwMode="auto">
              <a:xfrm>
                <a:off x="1807" y="1094"/>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08" name="Rectangle 54"/>
              <p:cNvSpPr>
                <a:spLocks noChangeArrowheads="1"/>
              </p:cNvSpPr>
              <p:nvPr/>
            </p:nvSpPr>
            <p:spPr bwMode="auto">
              <a:xfrm>
                <a:off x="1999" y="1094"/>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09" name="Rectangle 55"/>
              <p:cNvSpPr>
                <a:spLocks noChangeArrowheads="1"/>
              </p:cNvSpPr>
              <p:nvPr/>
            </p:nvSpPr>
            <p:spPr bwMode="auto">
              <a:xfrm>
                <a:off x="2191" y="1094"/>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10" name="Rectangle 56"/>
              <p:cNvSpPr>
                <a:spLocks noChangeArrowheads="1"/>
              </p:cNvSpPr>
              <p:nvPr/>
            </p:nvSpPr>
            <p:spPr bwMode="auto">
              <a:xfrm>
                <a:off x="1615" y="1286"/>
                <a:ext cx="143" cy="143"/>
              </a:xfrm>
              <a:prstGeom prst="rect">
                <a:avLst/>
              </a:prstGeom>
              <a:blipFill dpi="0" rotWithShape="0">
                <a:blip r:embed="rId2"/>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11" name="Rectangle 57"/>
              <p:cNvSpPr>
                <a:spLocks noChangeArrowheads="1"/>
              </p:cNvSpPr>
              <p:nvPr/>
            </p:nvSpPr>
            <p:spPr bwMode="auto">
              <a:xfrm>
                <a:off x="1807" y="1286"/>
                <a:ext cx="143" cy="143"/>
              </a:xfrm>
              <a:prstGeom prst="rect">
                <a:avLst/>
              </a:prstGeom>
              <a:blipFill dpi="0" rotWithShape="0">
                <a:blip r:embed="rId2"/>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12" name="Rectangle 58"/>
              <p:cNvSpPr>
                <a:spLocks noChangeArrowheads="1"/>
              </p:cNvSpPr>
              <p:nvPr/>
            </p:nvSpPr>
            <p:spPr bwMode="auto">
              <a:xfrm>
                <a:off x="1999" y="1286"/>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13" name="Rectangle 59"/>
              <p:cNvSpPr>
                <a:spLocks noChangeArrowheads="1"/>
              </p:cNvSpPr>
              <p:nvPr/>
            </p:nvSpPr>
            <p:spPr bwMode="auto">
              <a:xfrm>
                <a:off x="2191" y="1286"/>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14" name="Rectangle 60"/>
              <p:cNvSpPr>
                <a:spLocks noChangeArrowheads="1"/>
              </p:cNvSpPr>
              <p:nvPr/>
            </p:nvSpPr>
            <p:spPr bwMode="auto">
              <a:xfrm>
                <a:off x="1615" y="1478"/>
                <a:ext cx="143" cy="143"/>
              </a:xfrm>
              <a:prstGeom prst="rect">
                <a:avLst/>
              </a:prstGeom>
              <a:solidFill>
                <a:srgbClr val="FFFF00"/>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15" name="Rectangle 61"/>
              <p:cNvSpPr>
                <a:spLocks noChangeArrowheads="1"/>
              </p:cNvSpPr>
              <p:nvPr/>
            </p:nvSpPr>
            <p:spPr bwMode="auto">
              <a:xfrm>
                <a:off x="1807" y="1478"/>
                <a:ext cx="143" cy="143"/>
              </a:xfrm>
              <a:prstGeom prst="rect">
                <a:avLst/>
              </a:prstGeom>
              <a:solidFill>
                <a:srgbClr val="FFFF00"/>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16" name="Rectangle 62"/>
              <p:cNvSpPr>
                <a:spLocks noChangeArrowheads="1"/>
              </p:cNvSpPr>
              <p:nvPr/>
            </p:nvSpPr>
            <p:spPr bwMode="auto">
              <a:xfrm>
                <a:off x="1999" y="1478"/>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17" name="Rectangle 63"/>
              <p:cNvSpPr>
                <a:spLocks noChangeArrowheads="1"/>
              </p:cNvSpPr>
              <p:nvPr/>
            </p:nvSpPr>
            <p:spPr bwMode="auto">
              <a:xfrm>
                <a:off x="2191" y="1478"/>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18" name="Rectangle 64"/>
              <p:cNvSpPr>
                <a:spLocks noChangeArrowheads="1"/>
              </p:cNvSpPr>
              <p:nvPr/>
            </p:nvSpPr>
            <p:spPr bwMode="auto">
              <a:xfrm>
                <a:off x="1615" y="1670"/>
                <a:ext cx="143" cy="143"/>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19" name="Rectangle 65"/>
              <p:cNvSpPr>
                <a:spLocks noChangeArrowheads="1"/>
              </p:cNvSpPr>
              <p:nvPr/>
            </p:nvSpPr>
            <p:spPr bwMode="auto">
              <a:xfrm>
                <a:off x="1807" y="1670"/>
                <a:ext cx="143" cy="143"/>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20" name="Rectangle 66"/>
              <p:cNvSpPr>
                <a:spLocks noChangeArrowheads="1"/>
              </p:cNvSpPr>
              <p:nvPr/>
            </p:nvSpPr>
            <p:spPr bwMode="auto">
              <a:xfrm>
                <a:off x="1999" y="1670"/>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21" name="Rectangle 67"/>
              <p:cNvSpPr>
                <a:spLocks noChangeArrowheads="1"/>
              </p:cNvSpPr>
              <p:nvPr/>
            </p:nvSpPr>
            <p:spPr bwMode="auto">
              <a:xfrm>
                <a:off x="2191" y="1670"/>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22" name="Rectangle 68"/>
              <p:cNvSpPr>
                <a:spLocks noChangeArrowheads="1"/>
              </p:cNvSpPr>
              <p:nvPr/>
            </p:nvSpPr>
            <p:spPr bwMode="auto">
              <a:xfrm>
                <a:off x="1615" y="1862"/>
                <a:ext cx="143" cy="143"/>
              </a:xfrm>
              <a:prstGeom prst="rect">
                <a:avLst/>
              </a:prstGeom>
              <a:blipFill dpi="0" rotWithShape="0">
                <a:blip r:embed="rId4"/>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23" name="Rectangle 69"/>
              <p:cNvSpPr>
                <a:spLocks noChangeArrowheads="1"/>
              </p:cNvSpPr>
              <p:nvPr/>
            </p:nvSpPr>
            <p:spPr bwMode="auto">
              <a:xfrm>
                <a:off x="1807" y="1862"/>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24" name="Rectangle 70"/>
              <p:cNvSpPr>
                <a:spLocks noChangeArrowheads="1"/>
              </p:cNvSpPr>
              <p:nvPr/>
            </p:nvSpPr>
            <p:spPr bwMode="auto">
              <a:xfrm>
                <a:off x="1999" y="1862"/>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25" name="Rectangle 71"/>
              <p:cNvSpPr>
                <a:spLocks noChangeArrowheads="1"/>
              </p:cNvSpPr>
              <p:nvPr/>
            </p:nvSpPr>
            <p:spPr bwMode="auto">
              <a:xfrm>
                <a:off x="2191" y="1862"/>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26" name="Rectangle 72"/>
              <p:cNvSpPr>
                <a:spLocks noChangeArrowheads="1"/>
              </p:cNvSpPr>
              <p:nvPr/>
            </p:nvSpPr>
            <p:spPr bwMode="auto">
              <a:xfrm>
                <a:off x="1615" y="2054"/>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27" name="Rectangle 73"/>
              <p:cNvSpPr>
                <a:spLocks noChangeArrowheads="1"/>
              </p:cNvSpPr>
              <p:nvPr/>
            </p:nvSpPr>
            <p:spPr bwMode="auto">
              <a:xfrm>
                <a:off x="1807" y="2054"/>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28" name="Rectangle 74"/>
              <p:cNvSpPr>
                <a:spLocks noChangeArrowheads="1"/>
              </p:cNvSpPr>
              <p:nvPr/>
            </p:nvSpPr>
            <p:spPr bwMode="auto">
              <a:xfrm>
                <a:off x="1999" y="2054"/>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29" name="Rectangle 75"/>
              <p:cNvSpPr>
                <a:spLocks noChangeArrowheads="1"/>
              </p:cNvSpPr>
              <p:nvPr/>
            </p:nvSpPr>
            <p:spPr bwMode="auto">
              <a:xfrm>
                <a:off x="2191" y="2054"/>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30" name="Rectangle 76"/>
              <p:cNvSpPr>
                <a:spLocks noChangeArrowheads="1"/>
              </p:cNvSpPr>
              <p:nvPr/>
            </p:nvSpPr>
            <p:spPr bwMode="auto">
              <a:xfrm>
                <a:off x="1615" y="2246"/>
                <a:ext cx="143" cy="143"/>
              </a:xfrm>
              <a:prstGeom prst="rect">
                <a:avLst/>
              </a:prstGeom>
              <a:blipFill dpi="0" rotWithShape="0">
                <a:blip r:embed="rId2"/>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31" name="Rectangle 77"/>
              <p:cNvSpPr>
                <a:spLocks noChangeArrowheads="1"/>
              </p:cNvSpPr>
              <p:nvPr/>
            </p:nvSpPr>
            <p:spPr bwMode="auto">
              <a:xfrm>
                <a:off x="1807" y="2246"/>
                <a:ext cx="143" cy="143"/>
              </a:xfrm>
              <a:prstGeom prst="rect">
                <a:avLst/>
              </a:prstGeom>
              <a:blipFill dpi="0" rotWithShape="0">
                <a:blip r:embed="rId2"/>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32" name="Rectangle 78"/>
              <p:cNvSpPr>
                <a:spLocks noChangeArrowheads="1"/>
              </p:cNvSpPr>
              <p:nvPr/>
            </p:nvSpPr>
            <p:spPr bwMode="auto">
              <a:xfrm>
                <a:off x="1999" y="2246"/>
                <a:ext cx="143" cy="143"/>
              </a:xfrm>
              <a:prstGeom prst="rect">
                <a:avLst/>
              </a:prstGeom>
              <a:blipFill dpi="0" rotWithShape="0">
                <a:blip r:embed="rId2"/>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33" name="Rectangle 79"/>
              <p:cNvSpPr>
                <a:spLocks noChangeArrowheads="1"/>
              </p:cNvSpPr>
              <p:nvPr/>
            </p:nvSpPr>
            <p:spPr bwMode="auto">
              <a:xfrm>
                <a:off x="2191" y="2246"/>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34" name="Rectangle 80"/>
              <p:cNvSpPr>
                <a:spLocks noChangeArrowheads="1"/>
              </p:cNvSpPr>
              <p:nvPr/>
            </p:nvSpPr>
            <p:spPr bwMode="auto">
              <a:xfrm>
                <a:off x="1615" y="2438"/>
                <a:ext cx="143" cy="143"/>
              </a:xfrm>
              <a:prstGeom prst="rect">
                <a:avLst/>
              </a:prstGeom>
              <a:solidFill>
                <a:srgbClr val="FFFF00"/>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35" name="Rectangle 81"/>
              <p:cNvSpPr>
                <a:spLocks noChangeArrowheads="1"/>
              </p:cNvSpPr>
              <p:nvPr/>
            </p:nvSpPr>
            <p:spPr bwMode="auto">
              <a:xfrm>
                <a:off x="1807" y="2438"/>
                <a:ext cx="143" cy="143"/>
              </a:xfrm>
              <a:prstGeom prst="rect">
                <a:avLst/>
              </a:prstGeom>
              <a:solidFill>
                <a:srgbClr val="FFFF00"/>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36" name="Rectangle 82"/>
              <p:cNvSpPr>
                <a:spLocks noChangeArrowheads="1"/>
              </p:cNvSpPr>
              <p:nvPr/>
            </p:nvSpPr>
            <p:spPr bwMode="auto">
              <a:xfrm>
                <a:off x="1999" y="2438"/>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37" name="Rectangle 83"/>
              <p:cNvSpPr>
                <a:spLocks noChangeArrowheads="1"/>
              </p:cNvSpPr>
              <p:nvPr/>
            </p:nvSpPr>
            <p:spPr bwMode="auto">
              <a:xfrm>
                <a:off x="2191" y="2438"/>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38" name="Rectangle 84"/>
              <p:cNvSpPr>
                <a:spLocks noChangeArrowheads="1"/>
              </p:cNvSpPr>
              <p:nvPr/>
            </p:nvSpPr>
            <p:spPr bwMode="auto">
              <a:xfrm>
                <a:off x="1615" y="2630"/>
                <a:ext cx="143" cy="143"/>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39" name="Rectangle 85"/>
              <p:cNvSpPr>
                <a:spLocks noChangeArrowheads="1"/>
              </p:cNvSpPr>
              <p:nvPr/>
            </p:nvSpPr>
            <p:spPr bwMode="auto">
              <a:xfrm>
                <a:off x="1807" y="2630"/>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40" name="Rectangle 86"/>
              <p:cNvSpPr>
                <a:spLocks noChangeArrowheads="1"/>
              </p:cNvSpPr>
              <p:nvPr/>
            </p:nvSpPr>
            <p:spPr bwMode="auto">
              <a:xfrm>
                <a:off x="1999" y="2630"/>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41" name="Rectangle 87"/>
              <p:cNvSpPr>
                <a:spLocks noChangeArrowheads="1"/>
              </p:cNvSpPr>
              <p:nvPr/>
            </p:nvSpPr>
            <p:spPr bwMode="auto">
              <a:xfrm>
                <a:off x="2191" y="2630"/>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42" name="Rectangle 88"/>
              <p:cNvSpPr>
                <a:spLocks noChangeArrowheads="1"/>
              </p:cNvSpPr>
              <p:nvPr/>
            </p:nvSpPr>
            <p:spPr bwMode="auto">
              <a:xfrm>
                <a:off x="1615" y="2822"/>
                <a:ext cx="143" cy="143"/>
              </a:xfrm>
              <a:prstGeom prst="rect">
                <a:avLst/>
              </a:prstGeom>
              <a:blipFill dpi="0" rotWithShape="0">
                <a:blip r:embed="rId4"/>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43" name="Rectangle 89"/>
              <p:cNvSpPr>
                <a:spLocks noChangeArrowheads="1"/>
              </p:cNvSpPr>
              <p:nvPr/>
            </p:nvSpPr>
            <p:spPr bwMode="auto">
              <a:xfrm>
                <a:off x="1807" y="2822"/>
                <a:ext cx="143" cy="143"/>
              </a:xfrm>
              <a:prstGeom prst="rect">
                <a:avLst/>
              </a:prstGeom>
              <a:blipFill dpi="0" rotWithShape="0">
                <a:blip r:embed="rId4"/>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44" name="Rectangle 90"/>
              <p:cNvSpPr>
                <a:spLocks noChangeArrowheads="1"/>
              </p:cNvSpPr>
              <p:nvPr/>
            </p:nvSpPr>
            <p:spPr bwMode="auto">
              <a:xfrm>
                <a:off x="1999" y="2822"/>
                <a:ext cx="143" cy="143"/>
              </a:xfrm>
              <a:prstGeom prst="rect">
                <a:avLst/>
              </a:prstGeom>
              <a:blipFill dpi="0" rotWithShape="0">
                <a:blip r:embed="rId4"/>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45" name="Rectangle 91"/>
              <p:cNvSpPr>
                <a:spLocks noChangeArrowheads="1"/>
              </p:cNvSpPr>
              <p:nvPr/>
            </p:nvSpPr>
            <p:spPr bwMode="auto">
              <a:xfrm>
                <a:off x="2191" y="2822"/>
                <a:ext cx="143" cy="143"/>
              </a:xfrm>
              <a:prstGeom prst="rect">
                <a:avLst/>
              </a:prstGeom>
              <a:blipFill dpi="0" rotWithShape="0">
                <a:blip r:embed="rId4"/>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46" name="Rectangle 92"/>
              <p:cNvSpPr>
                <a:spLocks noChangeArrowheads="1"/>
              </p:cNvSpPr>
              <p:nvPr/>
            </p:nvSpPr>
            <p:spPr bwMode="auto">
              <a:xfrm>
                <a:off x="1615" y="3014"/>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47" name="Rectangle 93"/>
              <p:cNvSpPr>
                <a:spLocks noChangeArrowheads="1"/>
              </p:cNvSpPr>
              <p:nvPr/>
            </p:nvSpPr>
            <p:spPr bwMode="auto">
              <a:xfrm>
                <a:off x="1807" y="3014"/>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48" name="Rectangle 94"/>
              <p:cNvSpPr>
                <a:spLocks noChangeArrowheads="1"/>
              </p:cNvSpPr>
              <p:nvPr/>
            </p:nvSpPr>
            <p:spPr bwMode="auto">
              <a:xfrm>
                <a:off x="1999" y="3014"/>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49" name="Rectangle 95"/>
              <p:cNvSpPr>
                <a:spLocks noChangeArrowheads="1"/>
              </p:cNvSpPr>
              <p:nvPr/>
            </p:nvSpPr>
            <p:spPr bwMode="auto">
              <a:xfrm>
                <a:off x="2191" y="3014"/>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50" name="Rectangle 96"/>
              <p:cNvSpPr>
                <a:spLocks noChangeArrowheads="1"/>
              </p:cNvSpPr>
              <p:nvPr/>
            </p:nvSpPr>
            <p:spPr bwMode="auto">
              <a:xfrm>
                <a:off x="1615" y="3206"/>
                <a:ext cx="143" cy="143"/>
              </a:xfrm>
              <a:prstGeom prst="rect">
                <a:avLst/>
              </a:prstGeom>
              <a:blipFill dpi="0" rotWithShape="0">
                <a:blip r:embed="rId2"/>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51" name="Rectangle 97"/>
              <p:cNvSpPr>
                <a:spLocks noChangeArrowheads="1"/>
              </p:cNvSpPr>
              <p:nvPr/>
            </p:nvSpPr>
            <p:spPr bwMode="auto">
              <a:xfrm>
                <a:off x="1807" y="3206"/>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52" name="Rectangle 98"/>
              <p:cNvSpPr>
                <a:spLocks noChangeArrowheads="1"/>
              </p:cNvSpPr>
              <p:nvPr/>
            </p:nvSpPr>
            <p:spPr bwMode="auto">
              <a:xfrm>
                <a:off x="1999" y="3206"/>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53" name="Rectangle 99"/>
              <p:cNvSpPr>
                <a:spLocks noChangeArrowheads="1"/>
              </p:cNvSpPr>
              <p:nvPr/>
            </p:nvSpPr>
            <p:spPr bwMode="auto">
              <a:xfrm>
                <a:off x="2191" y="3206"/>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grpSp>
        <p:sp>
          <p:nvSpPr>
            <p:cNvPr id="264198" name="Text Box 250"/>
            <p:cNvSpPr txBox="1">
              <a:spLocks noChangeArrowheads="1"/>
            </p:cNvSpPr>
            <p:nvPr/>
          </p:nvSpPr>
          <p:spPr bwMode="auto">
            <a:xfrm>
              <a:off x="2474055" y="1704976"/>
              <a:ext cx="1217298" cy="340735"/>
            </a:xfrm>
            <a:prstGeom prst="rect">
              <a:avLst/>
            </a:prstGeom>
            <a:noFill/>
            <a:ln w="9525">
              <a:noFill/>
              <a:round/>
              <a:headEnd/>
              <a:tailEnd/>
            </a:ln>
          </p:spPr>
          <p:txBody>
            <a:bodyPr wrap="none" lIns="90000" tIns="46800" rIns="90000" bIns="46800">
              <a:spAutoFit/>
            </a:bodyPr>
            <a:lstStyle/>
            <a:p>
              <a:pPr eaLnBrk="1" hangingPunct="1"/>
              <a:r>
                <a:rPr lang="en-US" altLang="zh-CN" sz="1600" b="1" dirty="0">
                  <a:latin typeface="Arial Narrow" pitchFamily="34" charset="0"/>
                </a:rPr>
                <a:t>Fine-Grained</a:t>
              </a:r>
            </a:p>
          </p:txBody>
        </p:sp>
        <p:sp>
          <p:nvSpPr>
            <p:cNvPr id="264199" name="Line 49"/>
            <p:cNvSpPr>
              <a:spLocks noChangeShapeType="1"/>
            </p:cNvSpPr>
            <p:nvPr/>
          </p:nvSpPr>
          <p:spPr bwMode="auto">
            <a:xfrm>
              <a:off x="2579688" y="2124075"/>
              <a:ext cx="1217612" cy="0"/>
            </a:xfrm>
            <a:prstGeom prst="line">
              <a:avLst/>
            </a:prstGeom>
            <a:noFill/>
            <a:ln w="25560" cap="sq">
              <a:solidFill>
                <a:srgbClr val="000000"/>
              </a:solidFill>
              <a:miter lim="800000"/>
              <a:headEnd type="triangle" w="med" len="med"/>
              <a:tailEnd type="triangle" w="med" len="med"/>
            </a:ln>
          </p:spPr>
          <p:txBody>
            <a:bodyPr/>
            <a:lstStyle/>
            <a:p>
              <a:endParaRPr lang="zh-CN" altLang="en-US"/>
            </a:p>
          </p:txBody>
        </p:sp>
        <p:sp>
          <p:nvSpPr>
            <p:cNvPr id="264200" name="Text Box 50"/>
            <p:cNvSpPr txBox="1">
              <a:spLocks noChangeArrowheads="1"/>
            </p:cNvSpPr>
            <p:nvPr/>
          </p:nvSpPr>
          <p:spPr bwMode="auto">
            <a:xfrm>
              <a:off x="2497138" y="1487947"/>
              <a:ext cx="1344612" cy="340735"/>
            </a:xfrm>
            <a:prstGeom prst="rect">
              <a:avLst/>
            </a:prstGeom>
            <a:noFill/>
            <a:ln w="9525">
              <a:noFill/>
              <a:round/>
              <a:headEnd/>
              <a:tailEnd/>
            </a:ln>
          </p:spPr>
          <p:txBody>
            <a:bodyPr wrap="squar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600" b="1" i="1" dirty="0">
                  <a:solidFill>
                    <a:srgbClr val="000000"/>
                  </a:solidFill>
                </a:rPr>
                <a:t>Issue width</a:t>
              </a:r>
            </a:p>
          </p:txBody>
        </p:sp>
        <p:sp>
          <p:nvSpPr>
            <p:cNvPr id="264201" name="Line 52"/>
            <p:cNvSpPr>
              <a:spLocks noChangeShapeType="1"/>
            </p:cNvSpPr>
            <p:nvPr/>
          </p:nvSpPr>
          <p:spPr bwMode="auto">
            <a:xfrm flipH="1" flipV="1">
              <a:off x="1884363" y="2538413"/>
              <a:ext cx="688975" cy="79375"/>
            </a:xfrm>
            <a:prstGeom prst="line">
              <a:avLst/>
            </a:prstGeom>
            <a:noFill/>
            <a:ln w="25560" cap="sq">
              <a:solidFill>
                <a:srgbClr val="000000"/>
              </a:solidFill>
              <a:miter lim="800000"/>
              <a:headEnd type="triangle" w="med" len="med"/>
              <a:tailEnd/>
            </a:ln>
          </p:spPr>
          <p:txBody>
            <a:bodyPr/>
            <a:lstStyle/>
            <a:p>
              <a:endParaRPr lang="zh-CN" altLang="en-US"/>
            </a:p>
          </p:txBody>
        </p:sp>
        <p:sp>
          <p:nvSpPr>
            <p:cNvPr id="264202" name="Text Box 53"/>
            <p:cNvSpPr txBox="1">
              <a:spLocks noChangeArrowheads="1"/>
            </p:cNvSpPr>
            <p:nvPr/>
          </p:nvSpPr>
          <p:spPr bwMode="auto">
            <a:xfrm>
              <a:off x="971550" y="2159000"/>
              <a:ext cx="1387475" cy="586957"/>
            </a:xfrm>
            <a:prstGeom prst="rect">
              <a:avLst/>
            </a:prstGeom>
            <a:noFill/>
            <a:ln w="9525">
              <a:noFill/>
              <a:round/>
              <a:headEnd/>
              <a:tailEnd/>
            </a:ln>
          </p:spPr>
          <p:txBody>
            <a:bodyPr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600" b="1" i="1" dirty="0">
                  <a:solidFill>
                    <a:srgbClr val="000000"/>
                  </a:solidFill>
                </a:rPr>
                <a:t>Instruction issue</a:t>
              </a:r>
            </a:p>
          </p:txBody>
        </p:sp>
        <p:sp>
          <p:nvSpPr>
            <p:cNvPr id="264203" name="Line 49"/>
            <p:cNvSpPr>
              <a:spLocks noChangeShapeType="1"/>
            </p:cNvSpPr>
            <p:nvPr/>
          </p:nvSpPr>
          <p:spPr bwMode="auto">
            <a:xfrm>
              <a:off x="2139950" y="3386138"/>
              <a:ext cx="1588" cy="1447800"/>
            </a:xfrm>
            <a:prstGeom prst="line">
              <a:avLst/>
            </a:prstGeom>
            <a:noFill/>
            <a:ln w="25560" cap="sq">
              <a:solidFill>
                <a:srgbClr val="000000"/>
              </a:solidFill>
              <a:miter lim="800000"/>
              <a:headEnd/>
              <a:tailEnd type="triangle" w="med" len="med"/>
            </a:ln>
          </p:spPr>
          <p:txBody>
            <a:bodyPr/>
            <a:lstStyle/>
            <a:p>
              <a:endParaRPr lang="zh-CN" altLang="en-US"/>
            </a:p>
          </p:txBody>
        </p:sp>
        <p:sp>
          <p:nvSpPr>
            <p:cNvPr id="264204" name="Text Box 50"/>
            <p:cNvSpPr txBox="1">
              <a:spLocks noChangeArrowheads="1"/>
            </p:cNvSpPr>
            <p:nvPr/>
          </p:nvSpPr>
          <p:spPr bwMode="auto">
            <a:xfrm>
              <a:off x="1362075" y="3956050"/>
              <a:ext cx="647700" cy="368300"/>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i="1">
                  <a:solidFill>
                    <a:srgbClr val="000000"/>
                  </a:solidFill>
                </a:rPr>
                <a:t>Time</a:t>
              </a:r>
            </a:p>
          </p:txBody>
        </p:sp>
      </p:grpSp>
    </p:spTree>
    <p:extLst>
      <p:ext uri="{BB962C8B-B14F-4D97-AF65-F5344CB8AC3E}">
        <p14:creationId xmlns:p14="http://schemas.microsoft.com/office/powerpoint/2010/main" val="992803676"/>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Fine-Grain Multithreading</a:t>
            </a:r>
            <a:endParaRPr lang="zh-CN" altLang="en-US" dirty="0"/>
          </a:p>
        </p:txBody>
      </p:sp>
      <p:pic>
        <p:nvPicPr>
          <p:cNvPr id="4" name="图片 3"/>
          <p:cNvPicPr>
            <a:picLocks noChangeAspect="1"/>
          </p:cNvPicPr>
          <p:nvPr/>
        </p:nvPicPr>
        <p:blipFill>
          <a:blip r:embed="rId2"/>
          <a:stretch>
            <a:fillRect/>
          </a:stretch>
        </p:blipFill>
        <p:spPr>
          <a:xfrm>
            <a:off x="-14288" y="1209675"/>
            <a:ext cx="9172575" cy="4438650"/>
          </a:xfrm>
          <a:prstGeom prst="rect">
            <a:avLst/>
          </a:prstGeom>
        </p:spPr>
      </p:pic>
    </p:spTree>
    <p:extLst>
      <p:ext uri="{BB962C8B-B14F-4D97-AF65-F5344CB8AC3E}">
        <p14:creationId xmlns:p14="http://schemas.microsoft.com/office/powerpoint/2010/main" val="191846387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Text Box 2"/>
          <p:cNvSpPr txBox="1">
            <a:spLocks noChangeArrowheads="1"/>
          </p:cNvSpPr>
          <p:nvPr/>
        </p:nvSpPr>
        <p:spPr bwMode="auto">
          <a:xfrm>
            <a:off x="647700" y="5715000"/>
            <a:ext cx="7848600" cy="838200"/>
          </a:xfrm>
          <a:prstGeom prst="rect">
            <a:avLst/>
          </a:prstGeom>
          <a:noFill/>
          <a:ln w="9525">
            <a:noFill/>
            <a:round/>
            <a:headEnd/>
            <a:tailEnd/>
          </a:ln>
        </p:spPr>
        <p:txBody>
          <a:bodyPr/>
          <a:lstStyle/>
          <a:p>
            <a:pPr marL="228600" indent="-228600" eaLnBrk="1" hangingPunct="1">
              <a:lnSpc>
                <a:spcPct val="90000"/>
              </a:lnSpc>
              <a:spcBef>
                <a:spcPts val="10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2400">
              <a:solidFill>
                <a:srgbClr val="000000"/>
              </a:solidFill>
            </a:endParaRPr>
          </a:p>
        </p:txBody>
      </p:sp>
      <p:grpSp>
        <p:nvGrpSpPr>
          <p:cNvPr id="265219" name="Group 3"/>
          <p:cNvGrpSpPr>
            <a:grpSpLocks/>
          </p:cNvGrpSpPr>
          <p:nvPr/>
        </p:nvGrpSpPr>
        <p:grpSpPr bwMode="auto">
          <a:xfrm>
            <a:off x="2825840" y="2128837"/>
            <a:ext cx="2452688" cy="4059238"/>
            <a:chOff x="1574" y="802"/>
            <a:chExt cx="1545" cy="2557"/>
          </a:xfrm>
        </p:grpSpPr>
        <p:grpSp>
          <p:nvGrpSpPr>
            <p:cNvPr id="265225" name="Group 4"/>
            <p:cNvGrpSpPr>
              <a:grpSpLocks/>
            </p:cNvGrpSpPr>
            <p:nvPr/>
          </p:nvGrpSpPr>
          <p:grpSpPr bwMode="auto">
            <a:xfrm>
              <a:off x="2352" y="1248"/>
              <a:ext cx="767" cy="2111"/>
              <a:chOff x="2352" y="1248"/>
              <a:chExt cx="767" cy="2111"/>
            </a:xfrm>
          </p:grpSpPr>
          <p:sp>
            <p:nvSpPr>
              <p:cNvPr id="265230" name="Rectangle 5"/>
              <p:cNvSpPr>
                <a:spLocks noChangeArrowheads="1"/>
              </p:cNvSpPr>
              <p:nvPr/>
            </p:nvSpPr>
            <p:spPr bwMode="auto">
              <a:xfrm>
                <a:off x="2352" y="1248"/>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31" name="Rectangle 6"/>
              <p:cNvSpPr>
                <a:spLocks noChangeArrowheads="1"/>
              </p:cNvSpPr>
              <p:nvPr/>
            </p:nvSpPr>
            <p:spPr bwMode="auto">
              <a:xfrm>
                <a:off x="2544" y="1248"/>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32" name="Rectangle 7"/>
              <p:cNvSpPr>
                <a:spLocks noChangeArrowheads="1"/>
              </p:cNvSpPr>
              <p:nvPr/>
            </p:nvSpPr>
            <p:spPr bwMode="auto">
              <a:xfrm>
                <a:off x="2736" y="1248"/>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33" name="Rectangle 8"/>
              <p:cNvSpPr>
                <a:spLocks noChangeArrowheads="1"/>
              </p:cNvSpPr>
              <p:nvPr/>
            </p:nvSpPr>
            <p:spPr bwMode="auto">
              <a:xfrm>
                <a:off x="2928" y="1248"/>
                <a:ext cx="191" cy="191"/>
              </a:xfrm>
              <a:prstGeom prst="rect">
                <a:avLst/>
              </a:prstGeom>
              <a:solidFill>
                <a:srgbClr val="9999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34" name="Rectangle 9"/>
              <p:cNvSpPr>
                <a:spLocks noChangeArrowheads="1"/>
              </p:cNvSpPr>
              <p:nvPr/>
            </p:nvSpPr>
            <p:spPr bwMode="auto">
              <a:xfrm>
                <a:off x="2352" y="1440"/>
                <a:ext cx="191" cy="191"/>
              </a:xfrm>
              <a:prstGeom prst="rect">
                <a:avLst/>
              </a:prstGeom>
              <a:solidFill>
                <a:srgbClr val="9999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35" name="Rectangle 10"/>
              <p:cNvSpPr>
                <a:spLocks noChangeArrowheads="1"/>
              </p:cNvSpPr>
              <p:nvPr/>
            </p:nvSpPr>
            <p:spPr bwMode="auto">
              <a:xfrm>
                <a:off x="2544" y="1440"/>
                <a:ext cx="191" cy="191"/>
              </a:xfrm>
              <a:prstGeom prst="rect">
                <a:avLst/>
              </a:prstGeom>
              <a:blipFill dpi="0" rotWithShape="0">
                <a:blip r:embed="rId4"/>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36" name="Rectangle 11"/>
              <p:cNvSpPr>
                <a:spLocks noChangeArrowheads="1"/>
              </p:cNvSpPr>
              <p:nvPr/>
            </p:nvSpPr>
            <p:spPr bwMode="auto">
              <a:xfrm>
                <a:off x="2736" y="1440"/>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37" name="Rectangle 12"/>
              <p:cNvSpPr>
                <a:spLocks noChangeArrowheads="1"/>
              </p:cNvSpPr>
              <p:nvPr/>
            </p:nvSpPr>
            <p:spPr bwMode="auto">
              <a:xfrm>
                <a:off x="2928" y="1440"/>
                <a:ext cx="191" cy="191"/>
              </a:xfrm>
              <a:prstGeom prst="rect">
                <a:avLst/>
              </a:prstGeom>
              <a:solidFill>
                <a:srgbClr val="9999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38" name="Rectangle 13"/>
              <p:cNvSpPr>
                <a:spLocks noChangeArrowheads="1"/>
              </p:cNvSpPr>
              <p:nvPr/>
            </p:nvSpPr>
            <p:spPr bwMode="auto">
              <a:xfrm>
                <a:off x="2352" y="1632"/>
                <a:ext cx="191" cy="191"/>
              </a:xfrm>
              <a:prstGeom prst="rect">
                <a:avLst/>
              </a:prstGeom>
              <a:solidFill>
                <a:srgbClr val="9999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39" name="Rectangle 14"/>
              <p:cNvSpPr>
                <a:spLocks noChangeArrowheads="1"/>
              </p:cNvSpPr>
              <p:nvPr/>
            </p:nvSpPr>
            <p:spPr bwMode="auto">
              <a:xfrm>
                <a:off x="2544" y="1632"/>
                <a:ext cx="191" cy="191"/>
              </a:xfrm>
              <a:prstGeom prst="rect">
                <a:avLst/>
              </a:prstGeom>
              <a:blipFill dpi="0" rotWithShape="0">
                <a:blip r:embed="rId5"/>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40" name="Rectangle 15"/>
              <p:cNvSpPr>
                <a:spLocks noChangeArrowheads="1"/>
              </p:cNvSpPr>
              <p:nvPr/>
            </p:nvSpPr>
            <p:spPr bwMode="auto">
              <a:xfrm>
                <a:off x="2736" y="1632"/>
                <a:ext cx="191" cy="191"/>
              </a:xfrm>
              <a:prstGeom prst="rect">
                <a:avLst/>
              </a:prstGeom>
              <a:blipFill dpi="0" rotWithShape="0">
                <a:blip r:embed="rId5"/>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41" name="Rectangle 16"/>
              <p:cNvSpPr>
                <a:spLocks noChangeArrowheads="1"/>
              </p:cNvSpPr>
              <p:nvPr/>
            </p:nvSpPr>
            <p:spPr bwMode="auto">
              <a:xfrm>
                <a:off x="2928" y="1632"/>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42" name="Rectangle 17"/>
              <p:cNvSpPr>
                <a:spLocks noChangeArrowheads="1"/>
              </p:cNvSpPr>
              <p:nvPr/>
            </p:nvSpPr>
            <p:spPr bwMode="auto">
              <a:xfrm>
                <a:off x="2352" y="1824"/>
                <a:ext cx="191" cy="191"/>
              </a:xfrm>
              <a:prstGeom prst="rect">
                <a:avLst/>
              </a:prstGeom>
              <a:blipFill dpi="0" rotWithShape="0">
                <a:blip r:embed="rId4"/>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43" name="Rectangle 18"/>
              <p:cNvSpPr>
                <a:spLocks noChangeArrowheads="1"/>
              </p:cNvSpPr>
              <p:nvPr/>
            </p:nvSpPr>
            <p:spPr bwMode="auto">
              <a:xfrm>
                <a:off x="2544" y="1824"/>
                <a:ext cx="191" cy="191"/>
              </a:xfrm>
              <a:prstGeom prst="rect">
                <a:avLst/>
              </a:prstGeom>
              <a:blipFill dpi="0" rotWithShape="0">
                <a:blip r:embed="rId4"/>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44" name="Rectangle 19"/>
              <p:cNvSpPr>
                <a:spLocks noChangeArrowheads="1"/>
              </p:cNvSpPr>
              <p:nvPr/>
            </p:nvSpPr>
            <p:spPr bwMode="auto">
              <a:xfrm>
                <a:off x="2736" y="1824"/>
                <a:ext cx="191" cy="191"/>
              </a:xfrm>
              <a:prstGeom prst="rect">
                <a:avLst/>
              </a:prstGeom>
              <a:blipFill dpi="0" rotWithShape="0">
                <a:blip r:embed="rId5"/>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45" name="Rectangle 20"/>
              <p:cNvSpPr>
                <a:spLocks noChangeArrowheads="1"/>
              </p:cNvSpPr>
              <p:nvPr/>
            </p:nvSpPr>
            <p:spPr bwMode="auto">
              <a:xfrm>
                <a:off x="2928" y="1824"/>
                <a:ext cx="191" cy="191"/>
              </a:xfrm>
              <a:prstGeom prst="rect">
                <a:avLst/>
              </a:prstGeom>
              <a:blipFill dpi="0" rotWithShape="0">
                <a:blip r:embed="rId4"/>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46" name="Rectangle 21"/>
              <p:cNvSpPr>
                <a:spLocks noChangeArrowheads="1"/>
              </p:cNvSpPr>
              <p:nvPr/>
            </p:nvSpPr>
            <p:spPr bwMode="auto">
              <a:xfrm>
                <a:off x="2352" y="2016"/>
                <a:ext cx="191" cy="191"/>
              </a:xfrm>
              <a:prstGeom prst="rect">
                <a:avLst/>
              </a:prstGeom>
              <a:blipFill dpi="0" rotWithShape="0">
                <a:blip r:embed="rId4"/>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47" name="Rectangle 22"/>
              <p:cNvSpPr>
                <a:spLocks noChangeArrowheads="1"/>
              </p:cNvSpPr>
              <p:nvPr/>
            </p:nvSpPr>
            <p:spPr bwMode="auto">
              <a:xfrm>
                <a:off x="2544" y="2016"/>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48" name="Rectangle 23"/>
              <p:cNvSpPr>
                <a:spLocks noChangeArrowheads="1"/>
              </p:cNvSpPr>
              <p:nvPr/>
            </p:nvSpPr>
            <p:spPr bwMode="auto">
              <a:xfrm>
                <a:off x="2736" y="2016"/>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49" name="Rectangle 24"/>
              <p:cNvSpPr>
                <a:spLocks noChangeArrowheads="1"/>
              </p:cNvSpPr>
              <p:nvPr/>
            </p:nvSpPr>
            <p:spPr bwMode="auto">
              <a:xfrm>
                <a:off x="2928" y="2016"/>
                <a:ext cx="191" cy="191"/>
              </a:xfrm>
              <a:prstGeom prst="rect">
                <a:avLst/>
              </a:prstGeom>
              <a:blipFill dpi="0" rotWithShape="0">
                <a:blip r:embed="rId5"/>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50" name="Rectangle 25"/>
              <p:cNvSpPr>
                <a:spLocks noChangeArrowheads="1"/>
              </p:cNvSpPr>
              <p:nvPr/>
            </p:nvSpPr>
            <p:spPr bwMode="auto">
              <a:xfrm>
                <a:off x="2352" y="2208"/>
                <a:ext cx="191" cy="191"/>
              </a:xfrm>
              <a:prstGeom prst="rect">
                <a:avLst/>
              </a:prstGeom>
              <a:solidFill>
                <a:srgbClr val="9999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51" name="Rectangle 26"/>
              <p:cNvSpPr>
                <a:spLocks noChangeArrowheads="1"/>
              </p:cNvSpPr>
              <p:nvPr/>
            </p:nvSpPr>
            <p:spPr bwMode="auto">
              <a:xfrm>
                <a:off x="2544" y="2208"/>
                <a:ext cx="191" cy="191"/>
              </a:xfrm>
              <a:prstGeom prst="rect">
                <a:avLst/>
              </a:prstGeom>
              <a:solidFill>
                <a:srgbClr val="9999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52" name="Rectangle 27"/>
              <p:cNvSpPr>
                <a:spLocks noChangeArrowheads="1"/>
              </p:cNvSpPr>
              <p:nvPr/>
            </p:nvSpPr>
            <p:spPr bwMode="auto">
              <a:xfrm>
                <a:off x="2736" y="2208"/>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53" name="Rectangle 28"/>
              <p:cNvSpPr>
                <a:spLocks noChangeArrowheads="1"/>
              </p:cNvSpPr>
              <p:nvPr/>
            </p:nvSpPr>
            <p:spPr bwMode="auto">
              <a:xfrm>
                <a:off x="2928" y="2208"/>
                <a:ext cx="191" cy="191"/>
              </a:xfrm>
              <a:prstGeom prst="rect">
                <a:avLst/>
              </a:prstGeom>
              <a:blipFill dpi="0" rotWithShape="0">
                <a:blip r:embed="rId4"/>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54" name="Rectangle 29"/>
              <p:cNvSpPr>
                <a:spLocks noChangeArrowheads="1"/>
              </p:cNvSpPr>
              <p:nvPr/>
            </p:nvSpPr>
            <p:spPr bwMode="auto">
              <a:xfrm>
                <a:off x="2352" y="2400"/>
                <a:ext cx="191" cy="191"/>
              </a:xfrm>
              <a:prstGeom prst="rect">
                <a:avLst/>
              </a:prstGeom>
              <a:blipFill dpi="0" rotWithShape="0">
                <a:blip r:embed="rId5"/>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55" name="Rectangle 30"/>
              <p:cNvSpPr>
                <a:spLocks noChangeArrowheads="1"/>
              </p:cNvSpPr>
              <p:nvPr/>
            </p:nvSpPr>
            <p:spPr bwMode="auto">
              <a:xfrm>
                <a:off x="2544" y="2400"/>
                <a:ext cx="191" cy="191"/>
              </a:xfrm>
              <a:prstGeom prst="rect">
                <a:avLst/>
              </a:prstGeom>
              <a:blipFill dpi="0" rotWithShape="0">
                <a:blip r:embed="rId5"/>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56" name="Rectangle 31"/>
              <p:cNvSpPr>
                <a:spLocks noChangeArrowheads="1"/>
              </p:cNvSpPr>
              <p:nvPr/>
            </p:nvSpPr>
            <p:spPr bwMode="auto">
              <a:xfrm>
                <a:off x="2736" y="2400"/>
                <a:ext cx="191" cy="191"/>
              </a:xfrm>
              <a:prstGeom prst="rect">
                <a:avLst/>
              </a:prstGeom>
              <a:solidFill>
                <a:srgbClr val="9999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57" name="Rectangle 32"/>
              <p:cNvSpPr>
                <a:spLocks noChangeArrowheads="1"/>
              </p:cNvSpPr>
              <p:nvPr/>
            </p:nvSpPr>
            <p:spPr bwMode="auto">
              <a:xfrm>
                <a:off x="2928" y="2400"/>
                <a:ext cx="191" cy="191"/>
              </a:xfrm>
              <a:prstGeom prst="rect">
                <a:avLst/>
              </a:prstGeom>
              <a:blipFill dpi="0" rotWithShape="0">
                <a:blip r:embed="rId4"/>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58" name="Rectangle 33"/>
              <p:cNvSpPr>
                <a:spLocks noChangeArrowheads="1"/>
              </p:cNvSpPr>
              <p:nvPr/>
            </p:nvSpPr>
            <p:spPr bwMode="auto">
              <a:xfrm>
                <a:off x="2352" y="2592"/>
                <a:ext cx="191" cy="191"/>
              </a:xfrm>
              <a:prstGeom prst="rect">
                <a:avLst/>
              </a:prstGeom>
              <a:blipFill dpi="0" rotWithShape="0">
                <a:blip r:embed="rId5"/>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59" name="Rectangle 34"/>
              <p:cNvSpPr>
                <a:spLocks noChangeArrowheads="1"/>
              </p:cNvSpPr>
              <p:nvPr/>
            </p:nvSpPr>
            <p:spPr bwMode="auto">
              <a:xfrm>
                <a:off x="2544" y="2592"/>
                <a:ext cx="191" cy="191"/>
              </a:xfrm>
              <a:prstGeom prst="rect">
                <a:avLst/>
              </a:prstGeom>
              <a:solidFill>
                <a:srgbClr val="9999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60" name="Rectangle 35"/>
              <p:cNvSpPr>
                <a:spLocks noChangeArrowheads="1"/>
              </p:cNvSpPr>
              <p:nvPr/>
            </p:nvSpPr>
            <p:spPr bwMode="auto">
              <a:xfrm>
                <a:off x="2736" y="2592"/>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61" name="Rectangle 36"/>
              <p:cNvSpPr>
                <a:spLocks noChangeArrowheads="1"/>
              </p:cNvSpPr>
              <p:nvPr/>
            </p:nvSpPr>
            <p:spPr bwMode="auto">
              <a:xfrm>
                <a:off x="2928" y="2592"/>
                <a:ext cx="191" cy="191"/>
              </a:xfrm>
              <a:prstGeom prst="rect">
                <a:avLst/>
              </a:prstGeom>
              <a:blipFill dpi="0" rotWithShape="0">
                <a:blip r:embed="rId4"/>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62" name="Rectangle 37"/>
              <p:cNvSpPr>
                <a:spLocks noChangeArrowheads="1"/>
              </p:cNvSpPr>
              <p:nvPr/>
            </p:nvSpPr>
            <p:spPr bwMode="auto">
              <a:xfrm>
                <a:off x="2352" y="2784"/>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63" name="Rectangle 38"/>
              <p:cNvSpPr>
                <a:spLocks noChangeArrowheads="1"/>
              </p:cNvSpPr>
              <p:nvPr/>
            </p:nvSpPr>
            <p:spPr bwMode="auto">
              <a:xfrm>
                <a:off x="2544" y="2784"/>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64" name="Rectangle 39"/>
              <p:cNvSpPr>
                <a:spLocks noChangeArrowheads="1"/>
              </p:cNvSpPr>
              <p:nvPr/>
            </p:nvSpPr>
            <p:spPr bwMode="auto">
              <a:xfrm>
                <a:off x="2736" y="2784"/>
                <a:ext cx="191" cy="191"/>
              </a:xfrm>
              <a:prstGeom prst="rect">
                <a:avLst/>
              </a:prstGeom>
              <a:solidFill>
                <a:srgbClr val="9999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65" name="Rectangle 40"/>
              <p:cNvSpPr>
                <a:spLocks noChangeArrowheads="1"/>
              </p:cNvSpPr>
              <p:nvPr/>
            </p:nvSpPr>
            <p:spPr bwMode="auto">
              <a:xfrm>
                <a:off x="2928" y="2784"/>
                <a:ext cx="191" cy="191"/>
              </a:xfrm>
              <a:prstGeom prst="rect">
                <a:avLst/>
              </a:prstGeom>
              <a:solidFill>
                <a:srgbClr val="9999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66" name="Rectangle 41"/>
              <p:cNvSpPr>
                <a:spLocks noChangeArrowheads="1"/>
              </p:cNvSpPr>
              <p:nvPr/>
            </p:nvSpPr>
            <p:spPr bwMode="auto">
              <a:xfrm>
                <a:off x="2352" y="2976"/>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67" name="Rectangle 42"/>
              <p:cNvSpPr>
                <a:spLocks noChangeArrowheads="1"/>
              </p:cNvSpPr>
              <p:nvPr/>
            </p:nvSpPr>
            <p:spPr bwMode="auto">
              <a:xfrm>
                <a:off x="2544" y="2976"/>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68" name="Rectangle 43"/>
              <p:cNvSpPr>
                <a:spLocks noChangeArrowheads="1"/>
              </p:cNvSpPr>
              <p:nvPr/>
            </p:nvSpPr>
            <p:spPr bwMode="auto">
              <a:xfrm>
                <a:off x="2736" y="2976"/>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69" name="Rectangle 44"/>
              <p:cNvSpPr>
                <a:spLocks noChangeArrowheads="1"/>
              </p:cNvSpPr>
              <p:nvPr/>
            </p:nvSpPr>
            <p:spPr bwMode="auto">
              <a:xfrm>
                <a:off x="2928" y="2976"/>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70" name="Rectangle 45"/>
              <p:cNvSpPr>
                <a:spLocks noChangeArrowheads="1"/>
              </p:cNvSpPr>
              <p:nvPr/>
            </p:nvSpPr>
            <p:spPr bwMode="auto">
              <a:xfrm>
                <a:off x="2352" y="3168"/>
                <a:ext cx="191" cy="191"/>
              </a:xfrm>
              <a:prstGeom prst="rect">
                <a:avLst/>
              </a:prstGeom>
              <a:blipFill dpi="0" rotWithShape="0">
                <a:blip r:embed="rId4"/>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71" name="Rectangle 46"/>
              <p:cNvSpPr>
                <a:spLocks noChangeArrowheads="1"/>
              </p:cNvSpPr>
              <p:nvPr/>
            </p:nvSpPr>
            <p:spPr bwMode="auto">
              <a:xfrm>
                <a:off x="2544" y="3168"/>
                <a:ext cx="191" cy="191"/>
              </a:xfrm>
              <a:prstGeom prst="rect">
                <a:avLst/>
              </a:prstGeom>
              <a:solidFill>
                <a:srgbClr val="9999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72" name="Rectangle 47"/>
              <p:cNvSpPr>
                <a:spLocks noChangeArrowheads="1"/>
              </p:cNvSpPr>
              <p:nvPr/>
            </p:nvSpPr>
            <p:spPr bwMode="auto">
              <a:xfrm>
                <a:off x="2736" y="3168"/>
                <a:ext cx="191" cy="191"/>
              </a:xfrm>
              <a:prstGeom prst="rect">
                <a:avLst/>
              </a:prstGeom>
              <a:blipFill dpi="0" rotWithShape="0">
                <a:blip r:embed="rId5"/>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73" name="Rectangle 48"/>
              <p:cNvSpPr>
                <a:spLocks noChangeArrowheads="1"/>
              </p:cNvSpPr>
              <p:nvPr/>
            </p:nvSpPr>
            <p:spPr bwMode="auto">
              <a:xfrm>
                <a:off x="2928" y="3168"/>
                <a:ext cx="191" cy="191"/>
              </a:xfrm>
              <a:prstGeom prst="rect">
                <a:avLst/>
              </a:prstGeom>
              <a:blipFill dpi="0" rotWithShape="0">
                <a:blip r:embed="rId5"/>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grpSp>
        <p:sp>
          <p:nvSpPr>
            <p:cNvPr id="265226" name="Line 49"/>
            <p:cNvSpPr>
              <a:spLocks noChangeShapeType="1"/>
            </p:cNvSpPr>
            <p:nvPr/>
          </p:nvSpPr>
          <p:spPr bwMode="auto">
            <a:xfrm>
              <a:off x="2352" y="1056"/>
              <a:ext cx="767" cy="0"/>
            </a:xfrm>
            <a:prstGeom prst="line">
              <a:avLst/>
            </a:prstGeom>
            <a:noFill/>
            <a:ln w="25560" cap="sq">
              <a:solidFill>
                <a:srgbClr val="000000"/>
              </a:solidFill>
              <a:miter lim="800000"/>
              <a:headEnd type="triangle" w="med" len="med"/>
              <a:tailEnd type="triangle" w="med" len="med"/>
            </a:ln>
          </p:spPr>
          <p:txBody>
            <a:bodyPr/>
            <a:lstStyle/>
            <a:p>
              <a:endParaRPr lang="zh-CN" altLang="en-US"/>
            </a:p>
          </p:txBody>
        </p:sp>
        <p:sp>
          <p:nvSpPr>
            <p:cNvPr id="265227" name="Text Box 50"/>
            <p:cNvSpPr txBox="1">
              <a:spLocks noChangeArrowheads="1"/>
            </p:cNvSpPr>
            <p:nvPr/>
          </p:nvSpPr>
          <p:spPr bwMode="auto">
            <a:xfrm>
              <a:off x="2294" y="802"/>
              <a:ext cx="789" cy="210"/>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i="1">
                  <a:solidFill>
                    <a:srgbClr val="000000"/>
                  </a:solidFill>
                </a:rPr>
                <a:t>Issue width</a:t>
              </a:r>
            </a:p>
          </p:txBody>
        </p:sp>
        <p:sp>
          <p:nvSpPr>
            <p:cNvPr id="265228" name="Line 51"/>
            <p:cNvSpPr>
              <a:spLocks noChangeShapeType="1"/>
            </p:cNvSpPr>
            <p:nvPr/>
          </p:nvSpPr>
          <p:spPr bwMode="auto">
            <a:xfrm>
              <a:off x="2064" y="1824"/>
              <a:ext cx="0" cy="911"/>
            </a:xfrm>
            <a:prstGeom prst="line">
              <a:avLst/>
            </a:prstGeom>
            <a:noFill/>
            <a:ln w="25560" cap="sq">
              <a:solidFill>
                <a:srgbClr val="000000"/>
              </a:solidFill>
              <a:miter lim="800000"/>
              <a:headEnd/>
              <a:tailEnd type="triangle" w="med" len="med"/>
            </a:ln>
          </p:spPr>
          <p:txBody>
            <a:bodyPr/>
            <a:lstStyle/>
            <a:p>
              <a:endParaRPr lang="zh-CN" altLang="en-US"/>
            </a:p>
          </p:txBody>
        </p:sp>
        <p:sp>
          <p:nvSpPr>
            <p:cNvPr id="265229" name="Text Box 52"/>
            <p:cNvSpPr txBox="1">
              <a:spLocks noChangeArrowheads="1"/>
            </p:cNvSpPr>
            <p:nvPr/>
          </p:nvSpPr>
          <p:spPr bwMode="auto">
            <a:xfrm>
              <a:off x="1574" y="2183"/>
              <a:ext cx="407" cy="231"/>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i="1">
                  <a:solidFill>
                    <a:srgbClr val="000000"/>
                  </a:solidFill>
                </a:rPr>
                <a:t>Time</a:t>
              </a:r>
            </a:p>
          </p:txBody>
        </p:sp>
      </p:grpSp>
      <p:sp>
        <p:nvSpPr>
          <p:cNvPr id="265220" name="Text Box 5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5CF9B48F-C113-4BED-AAD1-BB0F669A88F7}"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65221" name="Text Box 5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65222" name="Text Box 5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4FA9CFA-7CB3-4B0C-A597-D01669829FBF}"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265</a:t>
            </a:fld>
            <a:endParaRPr lang="zh-CN" altLang="zh-CN" sz="1200">
              <a:solidFill>
                <a:srgbClr val="898989"/>
              </a:solidFill>
            </a:endParaRPr>
          </a:p>
        </p:txBody>
      </p:sp>
      <p:sp>
        <p:nvSpPr>
          <p:cNvPr id="265223" name="标题 1"/>
          <p:cNvSpPr>
            <a:spLocks noGrp="1"/>
          </p:cNvSpPr>
          <p:nvPr>
            <p:ph type="title"/>
          </p:nvPr>
        </p:nvSpPr>
        <p:spPr/>
        <p:txBody>
          <a:bodyPr>
            <a:normAutofit fontScale="90000"/>
          </a:bodyPr>
          <a:lstStyle/>
          <a:p>
            <a:r>
              <a:rPr lang="en-US" altLang="zh-CN" smtClean="0"/>
              <a:t>Ideal Superscalar Multithreading </a:t>
            </a:r>
            <a:br>
              <a:rPr lang="en-US" altLang="zh-CN" smtClean="0"/>
            </a:br>
            <a:r>
              <a:rPr lang="en-US" altLang="zh-CN" smtClean="0"/>
              <a:t>[Tullsen, Eggers, Levy, UW, 1995]</a:t>
            </a:r>
            <a:endParaRPr lang="zh-CN" altLang="en-US" dirty="0" smtClean="0"/>
          </a:p>
        </p:txBody>
      </p:sp>
      <p:sp>
        <p:nvSpPr>
          <p:cNvPr id="265224" name="内容占位符 2"/>
          <p:cNvSpPr>
            <a:spLocks noGrp="1"/>
          </p:cNvSpPr>
          <p:nvPr>
            <p:ph idx="1"/>
          </p:nvPr>
        </p:nvSpPr>
        <p:spPr>
          <a:xfrm>
            <a:off x="437356" y="1216615"/>
            <a:ext cx="8229600" cy="1596436"/>
          </a:xfrm>
        </p:spPr>
        <p:txBody>
          <a:bodyPr/>
          <a:lstStyle/>
          <a:p>
            <a:r>
              <a:rPr lang="zh-CN" altLang="zh-CN" smtClean="0"/>
              <a:t>采用多线程交叉模式使用多个</a:t>
            </a:r>
            <a:r>
              <a:rPr lang="en-US" altLang="zh-CN" smtClean="0"/>
              <a:t>issue slots</a:t>
            </a:r>
          </a:p>
          <a:p>
            <a:r>
              <a:rPr lang="en-US" altLang="zh-CN" smtClean="0"/>
              <a:t>Simultaneous Multithreading (SMT)</a:t>
            </a:r>
            <a:endParaRPr lang="zh-CN" altLang="en-US" smtClean="0"/>
          </a:p>
        </p:txBody>
      </p:sp>
    </p:spTree>
    <p:extLst>
      <p:ext uri="{BB962C8B-B14F-4D97-AF65-F5344CB8AC3E}">
        <p14:creationId xmlns:p14="http://schemas.microsoft.com/office/powerpoint/2010/main" val="245760722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09D0C88-C482-41AE-A1AC-2572135FD269}"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66243"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66244"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CDF08FB-B996-4720-861F-629C097EDBCE}"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266</a:t>
            </a:fld>
            <a:endParaRPr lang="zh-CN" altLang="zh-CN" sz="1200">
              <a:solidFill>
                <a:srgbClr val="898989"/>
              </a:solidFill>
            </a:endParaRPr>
          </a:p>
        </p:txBody>
      </p:sp>
      <p:sp>
        <p:nvSpPr>
          <p:cNvPr id="266245" name="标题 1"/>
          <p:cNvSpPr>
            <a:spLocks noGrp="1"/>
          </p:cNvSpPr>
          <p:nvPr>
            <p:ph type="title"/>
          </p:nvPr>
        </p:nvSpPr>
        <p:spPr/>
        <p:txBody>
          <a:bodyPr>
            <a:normAutofit fontScale="90000"/>
          </a:bodyPr>
          <a:lstStyle/>
          <a:p>
            <a:r>
              <a:rPr lang="en-US" altLang="zh-CN" smtClean="0"/>
              <a:t>Simultaneous Multithreading (SMT) for OoO Superscalars</a:t>
            </a:r>
            <a:endParaRPr lang="zh-CN" altLang="en-US" smtClean="0"/>
          </a:p>
        </p:txBody>
      </p:sp>
      <p:sp>
        <p:nvSpPr>
          <p:cNvPr id="266246" name="内容占位符 2"/>
          <p:cNvSpPr>
            <a:spLocks noGrp="1"/>
          </p:cNvSpPr>
          <p:nvPr>
            <p:ph idx="1"/>
          </p:nvPr>
        </p:nvSpPr>
        <p:spPr/>
        <p:txBody>
          <a:bodyPr/>
          <a:lstStyle/>
          <a:p>
            <a:r>
              <a:rPr lang="zh-CN" altLang="zh-CN" smtClean="0"/>
              <a:t>“</a:t>
            </a:r>
            <a:r>
              <a:rPr lang="en-US" altLang="zh-CN" smtClean="0"/>
              <a:t>vertical</a:t>
            </a:r>
            <a:r>
              <a:rPr lang="zh-CN" altLang="zh-CN" smtClean="0"/>
              <a:t>”多线程：即某一时段每条流水线上运行一个线程</a:t>
            </a:r>
          </a:p>
          <a:p>
            <a:r>
              <a:rPr lang="en-US" altLang="zh-CN" smtClean="0"/>
              <a:t>SMT </a:t>
            </a:r>
            <a:r>
              <a:rPr lang="zh-CN" altLang="zh-CN" smtClean="0"/>
              <a:t>使用</a:t>
            </a:r>
            <a:r>
              <a:rPr lang="en-US" altLang="zh-CN" smtClean="0"/>
              <a:t>OoOSuperscalar</a:t>
            </a:r>
            <a:r>
              <a:rPr lang="zh-CN" altLang="zh-CN" smtClean="0"/>
              <a:t>细粒度控制技术在相同时钟周期运行多个线程的指令，以更好的利用系统资源</a:t>
            </a:r>
            <a:endParaRPr lang="en-US" altLang="zh-CN" smtClean="0"/>
          </a:p>
          <a:p>
            <a:pPr lvl="1"/>
            <a:r>
              <a:rPr lang="en-US" altLang="zh-CN" smtClean="0"/>
              <a:t>Alpha</a:t>
            </a:r>
            <a:r>
              <a:rPr lang="zh-CN" altLang="en-US" smtClean="0"/>
              <a:t> </a:t>
            </a:r>
            <a:r>
              <a:rPr lang="en-US" altLang="zh-CN" smtClean="0"/>
              <a:t>AXP</a:t>
            </a:r>
            <a:r>
              <a:rPr lang="zh-CN" altLang="en-US" smtClean="0"/>
              <a:t> </a:t>
            </a:r>
            <a:r>
              <a:rPr lang="en-US" altLang="zh-CN" smtClean="0"/>
              <a:t>21464</a:t>
            </a:r>
          </a:p>
          <a:p>
            <a:pPr lvl="1"/>
            <a:r>
              <a:rPr lang="en-US" altLang="zh-CN" smtClean="0"/>
              <a:t>Intel</a:t>
            </a:r>
            <a:r>
              <a:rPr lang="zh-CN" altLang="en-US" smtClean="0"/>
              <a:t> </a:t>
            </a:r>
            <a:r>
              <a:rPr lang="en-US" altLang="zh-CN" smtClean="0"/>
              <a:t>Pentium</a:t>
            </a:r>
            <a:r>
              <a:rPr lang="zh-CN" altLang="en-US" smtClean="0"/>
              <a:t> </a:t>
            </a:r>
            <a:r>
              <a:rPr lang="en-US" altLang="zh-CN" smtClean="0"/>
              <a:t>4</a:t>
            </a:r>
            <a:r>
              <a:rPr lang="zh-CN" altLang="en-US" smtClean="0"/>
              <a:t>， </a:t>
            </a:r>
            <a:r>
              <a:rPr lang="en-US" altLang="zh-CN" smtClean="0"/>
              <a:t>Intel</a:t>
            </a:r>
            <a:r>
              <a:rPr lang="zh-CN" altLang="en-US" smtClean="0"/>
              <a:t> </a:t>
            </a:r>
            <a:r>
              <a:rPr lang="en-US" altLang="zh-CN" smtClean="0"/>
              <a:t>Nehalem</a:t>
            </a:r>
            <a:r>
              <a:rPr lang="zh-CN" altLang="en-US" smtClean="0"/>
              <a:t> </a:t>
            </a:r>
            <a:r>
              <a:rPr lang="en-US" altLang="zh-CN" smtClean="0"/>
              <a:t>i7</a:t>
            </a:r>
          </a:p>
          <a:p>
            <a:pPr lvl="1"/>
            <a:r>
              <a:rPr lang="en-US" altLang="zh-CN" smtClean="0"/>
              <a:t>IBM</a:t>
            </a:r>
            <a:r>
              <a:rPr lang="zh-CN" altLang="en-US" smtClean="0"/>
              <a:t> </a:t>
            </a:r>
            <a:r>
              <a:rPr lang="en-US" altLang="zh-CN" smtClean="0"/>
              <a:t>Power5</a:t>
            </a:r>
            <a:endParaRPr lang="zh-CN" altLang="zh-CN" smtClean="0"/>
          </a:p>
          <a:p>
            <a:endParaRPr lang="zh-CN" altLang="en-US" smtClean="0"/>
          </a:p>
        </p:txBody>
      </p:sp>
    </p:spTree>
    <p:extLst>
      <p:ext uri="{BB962C8B-B14F-4D97-AF65-F5344CB8AC3E}">
        <p14:creationId xmlns:p14="http://schemas.microsoft.com/office/powerpoint/2010/main" val="249764892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9C41844-351D-47EE-BB80-3022BE290D85}"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68291"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68292"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ED273732-35A9-4C1A-B7DC-98F2863237FA}"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267</a:t>
            </a:fld>
            <a:endParaRPr lang="zh-CN" altLang="zh-CN" sz="1200">
              <a:solidFill>
                <a:srgbClr val="898989"/>
              </a:solidFill>
            </a:endParaRPr>
          </a:p>
        </p:txBody>
      </p:sp>
      <p:sp>
        <p:nvSpPr>
          <p:cNvPr id="268293" name="标题 1"/>
          <p:cNvSpPr>
            <a:spLocks noGrp="1"/>
          </p:cNvSpPr>
          <p:nvPr>
            <p:ph type="title"/>
          </p:nvPr>
        </p:nvSpPr>
        <p:spPr>
          <a:xfrm>
            <a:off x="1371728" y="243683"/>
            <a:ext cx="7654705" cy="784617"/>
          </a:xfrm>
        </p:spPr>
        <p:txBody>
          <a:bodyPr>
            <a:noAutofit/>
          </a:bodyPr>
          <a:lstStyle/>
          <a:p>
            <a:r>
              <a:rPr lang="en-US" altLang="zh-CN" sz="2000" dirty="0" smtClean="0"/>
              <a:t>O-o-O Simultaneous Multithreading</a:t>
            </a:r>
            <a:br>
              <a:rPr lang="en-US" altLang="zh-CN" sz="2000" dirty="0" smtClean="0"/>
            </a:br>
            <a:r>
              <a:rPr lang="en-US" altLang="zh-CN" sz="2000" dirty="0" smtClean="0"/>
              <a:t>[</a:t>
            </a:r>
            <a:r>
              <a:rPr lang="en-US" altLang="zh-CN" sz="2000" dirty="0" err="1" smtClean="0"/>
              <a:t>Tullsen</a:t>
            </a:r>
            <a:r>
              <a:rPr lang="en-US" altLang="zh-CN" sz="2000" dirty="0" smtClean="0"/>
              <a:t>, Eggers, </a:t>
            </a:r>
            <a:r>
              <a:rPr lang="en-US" altLang="zh-CN" sz="2000" dirty="0" err="1" smtClean="0"/>
              <a:t>Emer</a:t>
            </a:r>
            <a:r>
              <a:rPr lang="en-US" altLang="zh-CN" sz="2000" dirty="0" smtClean="0"/>
              <a:t>, Levy, </a:t>
            </a:r>
            <a:r>
              <a:rPr lang="en-US" altLang="zh-CN" sz="2000" dirty="0" err="1" smtClean="0"/>
              <a:t>Stamm</a:t>
            </a:r>
            <a:r>
              <a:rPr lang="en-US" altLang="zh-CN" sz="2000" dirty="0" smtClean="0"/>
              <a:t>, Lo, DEC/UW, 1996]</a:t>
            </a:r>
            <a:br>
              <a:rPr lang="en-US" altLang="zh-CN" sz="2000" dirty="0" smtClean="0"/>
            </a:br>
            <a:endParaRPr lang="zh-CN" altLang="en-US" sz="2000" dirty="0" smtClean="0"/>
          </a:p>
        </p:txBody>
      </p:sp>
      <p:sp>
        <p:nvSpPr>
          <p:cNvPr id="268294" name="内容占位符 2"/>
          <p:cNvSpPr>
            <a:spLocks noGrp="1"/>
          </p:cNvSpPr>
          <p:nvPr>
            <p:ph idx="1"/>
          </p:nvPr>
        </p:nvSpPr>
        <p:spPr/>
        <p:txBody>
          <a:bodyPr/>
          <a:lstStyle/>
          <a:p>
            <a:r>
              <a:rPr lang="zh-CN" altLang="zh-CN" smtClean="0"/>
              <a:t>增加多上下文切换以及取指引擎可以从多个线程取指令，并可同时发射</a:t>
            </a:r>
          </a:p>
          <a:p>
            <a:r>
              <a:rPr lang="zh-CN" altLang="zh-CN" smtClean="0"/>
              <a:t>使用</a:t>
            </a:r>
            <a:r>
              <a:rPr lang="en-US" altLang="zh-CN" smtClean="0"/>
              <a:t>OoO</a:t>
            </a:r>
            <a:r>
              <a:rPr lang="zh-CN" altLang="en-US" smtClean="0"/>
              <a:t>（</a:t>
            </a:r>
            <a:r>
              <a:rPr lang="en-US" altLang="zh-CN" smtClean="0"/>
              <a:t>Out-of-Order) superscalar</a:t>
            </a:r>
            <a:r>
              <a:rPr lang="zh-CN" altLang="zh-CN" smtClean="0"/>
              <a:t>处理器的发射宽度，从发射队列中选择指令发射，这些指令可来源于多个线程</a:t>
            </a:r>
          </a:p>
          <a:p>
            <a:r>
              <a:rPr lang="en-US" altLang="zh-CN" smtClean="0"/>
              <a:t>OoO </a:t>
            </a:r>
            <a:r>
              <a:rPr lang="zh-CN" altLang="zh-CN" smtClean="0"/>
              <a:t>指令窗口已经具备从多个线程调度指令的绝大多数电路</a:t>
            </a:r>
          </a:p>
          <a:p>
            <a:r>
              <a:rPr lang="zh-CN" altLang="zh-CN" smtClean="0"/>
              <a:t>任何单线程程序可以使用整个系统资源</a:t>
            </a:r>
            <a:endParaRPr lang="zh-CN" altLang="en-US" dirty="0" smtClean="0"/>
          </a:p>
        </p:txBody>
      </p:sp>
    </p:spTree>
    <p:extLst>
      <p:ext uri="{BB962C8B-B14F-4D97-AF65-F5344CB8AC3E}">
        <p14:creationId xmlns:p14="http://schemas.microsoft.com/office/powerpoint/2010/main" val="293147020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pic>
        <p:nvPicPr>
          <p:cNvPr id="6" name="图片 5"/>
          <p:cNvPicPr>
            <a:picLocks noChangeAspect="1"/>
          </p:cNvPicPr>
          <p:nvPr/>
        </p:nvPicPr>
        <p:blipFill>
          <a:blip r:embed="rId2"/>
          <a:stretch>
            <a:fillRect/>
          </a:stretch>
        </p:blipFill>
        <p:spPr>
          <a:xfrm>
            <a:off x="-12030" y="1631093"/>
            <a:ext cx="9151675" cy="3262184"/>
          </a:xfrm>
          <a:prstGeom prst="rect">
            <a:avLst/>
          </a:prstGeom>
        </p:spPr>
      </p:pic>
    </p:spTree>
    <p:extLst>
      <p:ext uri="{BB962C8B-B14F-4D97-AF65-F5344CB8AC3E}">
        <p14:creationId xmlns:p14="http://schemas.microsoft.com/office/powerpoint/2010/main" val="145095450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 name="图片 2"/>
          <p:cNvPicPr>
            <a:picLocks noChangeAspect="1"/>
          </p:cNvPicPr>
          <p:nvPr/>
        </p:nvPicPr>
        <p:blipFill>
          <a:blip r:embed="rId2"/>
          <a:stretch>
            <a:fillRect/>
          </a:stretch>
        </p:blipFill>
        <p:spPr>
          <a:xfrm>
            <a:off x="0" y="1175781"/>
            <a:ext cx="9146060" cy="3275096"/>
          </a:xfrm>
          <a:prstGeom prst="rect">
            <a:avLst/>
          </a:prstGeom>
        </p:spPr>
      </p:pic>
    </p:spTree>
    <p:extLst>
      <p:ext uri="{BB962C8B-B14F-4D97-AF65-F5344CB8AC3E}">
        <p14:creationId xmlns:p14="http://schemas.microsoft.com/office/powerpoint/2010/main" val="10585516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2"/>
          <p:cNvSpPr txBox="1">
            <a:spLocks noChangeArrowheads="1"/>
          </p:cNvSpPr>
          <p:nvPr/>
        </p:nvSpPr>
        <p:spPr bwMode="auto">
          <a:xfrm>
            <a:off x="361950" y="1152525"/>
            <a:ext cx="8367713" cy="5024438"/>
          </a:xfrm>
          <a:prstGeom prst="rect">
            <a:avLst/>
          </a:prstGeom>
          <a:noFill/>
          <a:ln w="9525">
            <a:noFill/>
            <a:round/>
            <a:headEnd/>
            <a:tailEnd/>
          </a:ln>
        </p:spPr>
        <p:txBody>
          <a:bodyPr/>
          <a:lstStyle/>
          <a:p>
            <a:pPr marL="228600" indent="-228600" eaLnBrk="1" hangingPunct="1">
              <a:spcBef>
                <a:spcPts val="1000"/>
              </a:spcBef>
              <a:buClr>
                <a:srgbClr val="000000"/>
              </a:buClr>
              <a:buSzPct val="100000"/>
              <a:buFont typeface="Arial" pitchFamily="34" charset="0"/>
              <a:buNone/>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2400">
              <a:solidFill>
                <a:srgbClr val="000000"/>
              </a:solidFill>
            </a:endParaRPr>
          </a:p>
        </p:txBody>
      </p:sp>
      <p:sp>
        <p:nvSpPr>
          <p:cNvPr id="84995"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9920903-91BB-4D29-9F8A-A29BFE33F336}"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84996"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84997"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8C39B9E-D805-4C41-A5A5-0F045851B888}"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27</a:t>
            </a:fld>
            <a:endParaRPr lang="zh-CN" altLang="zh-CN" sz="1200">
              <a:solidFill>
                <a:srgbClr val="898989"/>
              </a:solidFill>
            </a:endParaRPr>
          </a:p>
        </p:txBody>
      </p:sp>
      <p:sp>
        <p:nvSpPr>
          <p:cNvPr id="84998" name="标题 2"/>
          <p:cNvSpPr>
            <a:spLocks noGrp="1"/>
          </p:cNvSpPr>
          <p:nvPr>
            <p:ph type="title"/>
          </p:nvPr>
        </p:nvSpPr>
        <p:spPr/>
        <p:txBody>
          <a:bodyPr/>
          <a:lstStyle/>
          <a:p>
            <a:r>
              <a:rPr lang="zh-CN" altLang="en-US" smtClean="0"/>
              <a:t>无回路的</a:t>
            </a:r>
            <a:r>
              <a:rPr lang="zh-CN" altLang="zh-CN" smtClean="0"/>
              <a:t>循环间相关（2/</a:t>
            </a:r>
            <a:r>
              <a:rPr lang="en-US" altLang="zh-CN" smtClean="0"/>
              <a:t>4</a:t>
            </a:r>
            <a:r>
              <a:rPr lang="zh-CN" altLang="zh-CN" smtClean="0"/>
              <a:t>)</a:t>
            </a:r>
            <a:r>
              <a:rPr lang="en-US" altLang="zh-CN" smtClean="0"/>
              <a:t>-</a:t>
            </a:r>
            <a:endParaRPr lang="zh-CN" altLang="en-US" smtClean="0"/>
          </a:p>
        </p:txBody>
      </p:sp>
      <p:sp>
        <p:nvSpPr>
          <p:cNvPr id="84999" name="内容占位符 3"/>
          <p:cNvSpPr>
            <a:spLocks noGrp="1"/>
          </p:cNvSpPr>
          <p:nvPr>
            <p:ph idx="4294967295"/>
          </p:nvPr>
        </p:nvSpPr>
        <p:spPr>
          <a:xfrm>
            <a:off x="863600" y="1233488"/>
            <a:ext cx="8280400" cy="4943475"/>
          </a:xfrm>
        </p:spPr>
        <p:txBody>
          <a:bodyPr/>
          <a:lstStyle/>
          <a:p>
            <a:pPr marL="0" indent="0">
              <a:lnSpc>
                <a:spcPct val="100000"/>
              </a:lnSpc>
              <a:buFont typeface="Arial" panose="020B0604020202020204" pitchFamily="34" charset="0"/>
              <a:buNone/>
            </a:pPr>
            <a:r>
              <a:rPr lang="en-US" altLang="zh-CN" sz="2400" dirty="0" err="1" smtClean="0"/>
              <a:t>Example:A,B,C,D</a:t>
            </a:r>
            <a:r>
              <a:rPr lang="en-US" altLang="zh-CN" sz="2400" dirty="0" smtClean="0"/>
              <a:t> distinct &amp; </a:t>
            </a:r>
            <a:r>
              <a:rPr lang="en-US" altLang="zh-CN" sz="2400" dirty="0" err="1" smtClean="0"/>
              <a:t>nonoverlapping</a:t>
            </a:r>
            <a:r>
              <a:rPr lang="en-US" altLang="zh-CN" sz="2400" dirty="0" smtClean="0"/>
              <a:t/>
            </a:r>
            <a:br>
              <a:rPr lang="en-US" altLang="zh-CN" sz="2400" dirty="0" smtClean="0"/>
            </a:br>
            <a:r>
              <a:rPr lang="en-US" altLang="zh-CN" sz="2400" dirty="0" smtClean="0"/>
              <a:t>for (</a:t>
            </a:r>
            <a:r>
              <a:rPr lang="en-US" altLang="zh-CN" sz="2400" dirty="0" err="1" smtClean="0"/>
              <a:t>i</a:t>
            </a:r>
            <a:r>
              <a:rPr lang="en-US" altLang="zh-CN" sz="2400" dirty="0" smtClean="0"/>
              <a:t>=1; </a:t>
            </a:r>
            <a:r>
              <a:rPr lang="en-US" altLang="zh-CN" sz="2400" dirty="0" err="1" smtClean="0"/>
              <a:t>i</a:t>
            </a:r>
            <a:r>
              <a:rPr lang="en-US" altLang="zh-CN" sz="2400" dirty="0" smtClean="0"/>
              <a:t>&lt;=100; </a:t>
            </a:r>
            <a:r>
              <a:rPr lang="en-US" altLang="zh-CN" sz="2400" dirty="0" err="1" smtClean="0"/>
              <a:t>i</a:t>
            </a:r>
            <a:r>
              <a:rPr lang="en-US" altLang="zh-CN" sz="2400" dirty="0" smtClean="0"/>
              <a:t>=i+1) {</a:t>
            </a:r>
            <a:br>
              <a:rPr lang="en-US" altLang="zh-CN" sz="2400" dirty="0" smtClean="0"/>
            </a:br>
            <a:r>
              <a:rPr lang="en-US" altLang="zh-CN" sz="2400" dirty="0" smtClean="0"/>
              <a:t>	A[</a:t>
            </a:r>
            <a:r>
              <a:rPr lang="en-US" altLang="zh-CN" sz="2400" dirty="0" err="1" smtClean="0"/>
              <a:t>i</a:t>
            </a:r>
            <a:r>
              <a:rPr lang="en-US" altLang="zh-CN" sz="2400" dirty="0" smtClean="0"/>
              <a:t>] = A[</a:t>
            </a:r>
            <a:r>
              <a:rPr lang="en-US" altLang="zh-CN" sz="2400" dirty="0" err="1" smtClean="0"/>
              <a:t>i</a:t>
            </a:r>
            <a:r>
              <a:rPr lang="en-US" altLang="zh-CN" sz="2400" dirty="0" smtClean="0"/>
              <a:t>] + B[</a:t>
            </a:r>
            <a:r>
              <a:rPr lang="en-US" altLang="zh-CN" sz="2400" dirty="0" err="1" smtClean="0"/>
              <a:t>i</a:t>
            </a:r>
            <a:r>
              <a:rPr lang="en-US" altLang="zh-CN" sz="2400" dirty="0" smtClean="0"/>
              <a:t>];    /* S1 */</a:t>
            </a:r>
            <a:br>
              <a:rPr lang="en-US" altLang="zh-CN" sz="2400" dirty="0" smtClean="0"/>
            </a:br>
            <a:r>
              <a:rPr lang="en-US" altLang="zh-CN" sz="2400" dirty="0" smtClean="0"/>
              <a:t>	B[i+1] = C[</a:t>
            </a:r>
            <a:r>
              <a:rPr lang="en-US" altLang="zh-CN" sz="2400" dirty="0" err="1" smtClean="0"/>
              <a:t>i</a:t>
            </a:r>
            <a:r>
              <a:rPr lang="en-US" altLang="zh-CN" sz="2400" dirty="0" smtClean="0"/>
              <a:t>] + D[</a:t>
            </a:r>
            <a:r>
              <a:rPr lang="en-US" altLang="zh-CN" sz="2400" dirty="0" err="1" smtClean="0"/>
              <a:t>i</a:t>
            </a:r>
            <a:r>
              <a:rPr lang="en-US" altLang="zh-CN" sz="2400" dirty="0" smtClean="0"/>
              <a:t>];} /* S2 */</a:t>
            </a:r>
            <a:br>
              <a:rPr lang="en-US" altLang="zh-CN" sz="2400" dirty="0" smtClean="0"/>
            </a:br>
            <a:endParaRPr lang="en-US" altLang="zh-CN" sz="2400" dirty="0" smtClean="0"/>
          </a:p>
          <a:p>
            <a:pPr marL="0" indent="0">
              <a:lnSpc>
                <a:spcPct val="100000"/>
              </a:lnSpc>
              <a:buFont typeface="Arial" panose="020B0604020202020204" pitchFamily="34" charset="0"/>
              <a:buNone/>
            </a:pPr>
            <a:r>
              <a:rPr lang="en-US" altLang="zh-CN" sz="2400" dirty="0" smtClean="0"/>
              <a:t> Non-Circular Loop-Carried Dependence</a:t>
            </a:r>
          </a:p>
          <a:p>
            <a:pPr marL="0" indent="0">
              <a:lnSpc>
                <a:spcPct val="100000"/>
              </a:lnSpc>
              <a:buFont typeface="Arial" panose="020B0604020202020204" pitchFamily="34" charset="0"/>
              <a:buNone/>
            </a:pPr>
            <a:r>
              <a:rPr lang="en-US" altLang="zh-CN" sz="2400" dirty="0" smtClean="0"/>
              <a:t>  </a:t>
            </a:r>
          </a:p>
          <a:p>
            <a:pPr marL="0" indent="0">
              <a:lnSpc>
                <a:spcPct val="100000"/>
              </a:lnSpc>
              <a:buFont typeface="Arial" panose="020B0604020202020204" pitchFamily="34" charset="0"/>
              <a:buNone/>
            </a:pPr>
            <a:endParaRPr lang="en-US" altLang="zh-CN" sz="2400" dirty="0" smtClean="0"/>
          </a:p>
          <a:p>
            <a:pPr marL="0" indent="0">
              <a:lnSpc>
                <a:spcPct val="100000"/>
              </a:lnSpc>
              <a:buFont typeface="Arial" panose="020B0604020202020204" pitchFamily="34" charset="0"/>
              <a:buNone/>
            </a:pPr>
            <a:r>
              <a:rPr lang="en-US" altLang="zh-CN" sz="2400" dirty="0" smtClean="0"/>
              <a:t>   1. S1</a:t>
            </a:r>
            <a:r>
              <a:rPr lang="zh-CN" altLang="zh-CN" sz="2400" dirty="0" smtClean="0"/>
              <a:t>和</a:t>
            </a:r>
            <a:r>
              <a:rPr lang="en-US" altLang="zh-CN" sz="2400" dirty="0" smtClean="0"/>
              <a:t>S2</a:t>
            </a:r>
            <a:r>
              <a:rPr lang="zh-CN" altLang="zh-CN" sz="2400" dirty="0" smtClean="0"/>
              <a:t>没有相关，</a:t>
            </a:r>
            <a:r>
              <a:rPr lang="en-US" altLang="zh-CN" sz="2400" dirty="0" smtClean="0"/>
              <a:t>S1</a:t>
            </a:r>
            <a:r>
              <a:rPr lang="zh-CN" altLang="zh-CN" sz="2400" dirty="0" smtClean="0"/>
              <a:t>和</a:t>
            </a:r>
            <a:r>
              <a:rPr lang="en-US" altLang="zh-CN" sz="2400" dirty="0" smtClean="0"/>
              <a:t>S2</a:t>
            </a:r>
            <a:r>
              <a:rPr lang="zh-CN" altLang="zh-CN" sz="2400" dirty="0" smtClean="0"/>
              <a:t>互换不会影响程序的正确性</a:t>
            </a:r>
          </a:p>
          <a:p>
            <a:pPr marL="0" indent="0">
              <a:lnSpc>
                <a:spcPct val="100000"/>
              </a:lnSpc>
              <a:buFont typeface="Arial" panose="020B0604020202020204" pitchFamily="34" charset="0"/>
              <a:buNone/>
            </a:pPr>
            <a:r>
              <a:rPr lang="en-US" altLang="zh-CN" sz="2400" dirty="0" smtClean="0"/>
              <a:t>   2. </a:t>
            </a:r>
            <a:r>
              <a:rPr lang="zh-CN" altLang="zh-CN" sz="2400" dirty="0" smtClean="0"/>
              <a:t>在第一次循环中，</a:t>
            </a:r>
            <a:r>
              <a:rPr lang="en-US" altLang="zh-CN" sz="2400" dirty="0" smtClean="0"/>
              <a:t>S1</a:t>
            </a:r>
            <a:r>
              <a:rPr lang="zh-CN" altLang="zh-CN" sz="2400" dirty="0" smtClean="0"/>
              <a:t>依赖于前一次循环的</a:t>
            </a:r>
            <a:r>
              <a:rPr lang="en-US" altLang="zh-CN" sz="2400" dirty="0" smtClean="0"/>
              <a:t>B[1].</a:t>
            </a:r>
          </a:p>
          <a:p>
            <a:pPr marL="0" indent="0">
              <a:lnSpc>
                <a:spcPct val="100000"/>
              </a:lnSpc>
              <a:buFont typeface="Arial" panose="020B0604020202020204" pitchFamily="34" charset="0"/>
              <a:buNone/>
            </a:pPr>
            <a:r>
              <a:rPr lang="en-US" altLang="zh-CN" sz="2400" dirty="0" smtClean="0"/>
              <a:t>   3. S1</a:t>
            </a:r>
            <a:r>
              <a:rPr lang="zh-CN" altLang="en-US" sz="2400" dirty="0" smtClean="0"/>
              <a:t>依赖上一次循环的</a:t>
            </a:r>
            <a:r>
              <a:rPr lang="en-US" altLang="zh-CN" sz="2400" dirty="0" smtClean="0"/>
              <a:t>S2</a:t>
            </a:r>
            <a:r>
              <a:rPr lang="zh-CN" altLang="en-US" sz="2400" dirty="0" smtClean="0"/>
              <a:t>，但</a:t>
            </a:r>
            <a:r>
              <a:rPr lang="en-US" altLang="zh-CN" sz="2400" dirty="0" smtClean="0"/>
              <a:t>S2</a:t>
            </a:r>
            <a:r>
              <a:rPr lang="zh-CN" altLang="en-US" sz="2400" dirty="0" smtClean="0"/>
              <a:t>不依赖</a:t>
            </a:r>
            <a:r>
              <a:rPr lang="en-US" altLang="zh-CN" sz="2400" dirty="0" smtClean="0"/>
              <a:t>S1</a:t>
            </a:r>
          </a:p>
          <a:p>
            <a:pPr marL="0" indent="0">
              <a:lnSpc>
                <a:spcPct val="100000"/>
              </a:lnSpc>
              <a:buFont typeface="Arial" panose="020B0604020202020204" pitchFamily="34" charset="0"/>
              <a:buNone/>
            </a:pPr>
            <a:endParaRPr lang="en-US" altLang="zh-CN" sz="2400" dirty="0" smtClean="0"/>
          </a:p>
          <a:p>
            <a:pPr marL="0" indent="0">
              <a:lnSpc>
                <a:spcPct val="100000"/>
              </a:lnSpc>
              <a:buFont typeface="Arial" panose="020B0604020202020204" pitchFamily="34" charset="0"/>
              <a:buNone/>
            </a:pPr>
            <a:endParaRPr lang="zh-CN" altLang="en-US" sz="2400" dirty="0" smtClean="0"/>
          </a:p>
        </p:txBody>
      </p:sp>
      <p:pic>
        <p:nvPicPr>
          <p:cNvPr id="85000" name="Picture 6"/>
          <p:cNvPicPr>
            <a:picLocks noChangeAspect="1" noChangeArrowheads="1"/>
          </p:cNvPicPr>
          <p:nvPr/>
        </p:nvPicPr>
        <p:blipFill>
          <a:blip r:embed="rId3"/>
          <a:srcRect/>
          <a:stretch>
            <a:fillRect/>
          </a:stretch>
        </p:blipFill>
        <p:spPr bwMode="auto">
          <a:xfrm>
            <a:off x="6542236" y="1844675"/>
            <a:ext cx="2238375" cy="2266950"/>
          </a:xfrm>
          <a:prstGeom prst="rect">
            <a:avLst/>
          </a:prstGeom>
          <a:noFill/>
          <a:ln w="9525">
            <a:noFill/>
            <a:round/>
            <a:headEnd/>
            <a:tailEnd/>
          </a:ln>
        </p:spPr>
      </p:pic>
    </p:spTree>
    <p:extLst>
      <p:ext uri="{BB962C8B-B14F-4D97-AF65-F5344CB8AC3E}">
        <p14:creationId xmlns:p14="http://schemas.microsoft.com/office/powerpoint/2010/main" val="1886045709"/>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Text Box 2"/>
          <p:cNvSpPr txBox="1">
            <a:spLocks noChangeArrowheads="1"/>
          </p:cNvSpPr>
          <p:nvPr/>
        </p:nvSpPr>
        <p:spPr bwMode="auto">
          <a:xfrm>
            <a:off x="585788" y="1101725"/>
            <a:ext cx="3922712" cy="1038225"/>
          </a:xfrm>
          <a:prstGeom prst="rect">
            <a:avLst/>
          </a:prstGeom>
          <a:noFill/>
          <a:ln w="9525">
            <a:noFill/>
            <a:round/>
            <a:headEnd/>
            <a:tailEnd/>
          </a:ln>
        </p:spPr>
        <p:txBody>
          <a:bodyPr/>
          <a:lstStyle/>
          <a:p>
            <a:pPr eaLnBrk="1" hangingPunct="1">
              <a:lnSpc>
                <a:spcPct val="80000"/>
              </a:lnSpc>
              <a:spcBef>
                <a:spcPts val="10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a:solidFill>
                  <a:srgbClr val="000000"/>
                </a:solidFill>
              </a:rPr>
              <a:t>For regions with high thread level parallelism (TLP) entire machine width is shared by all threads</a:t>
            </a:r>
          </a:p>
        </p:txBody>
      </p:sp>
      <p:grpSp>
        <p:nvGrpSpPr>
          <p:cNvPr id="269315" name="Group 3"/>
          <p:cNvGrpSpPr>
            <a:grpSpLocks/>
          </p:cNvGrpSpPr>
          <p:nvPr/>
        </p:nvGrpSpPr>
        <p:grpSpPr bwMode="auto">
          <a:xfrm>
            <a:off x="546100" y="2112963"/>
            <a:ext cx="2452688" cy="4076700"/>
            <a:chOff x="344" y="1331"/>
            <a:chExt cx="1545" cy="2568"/>
          </a:xfrm>
        </p:grpSpPr>
        <p:grpSp>
          <p:nvGrpSpPr>
            <p:cNvPr id="269369" name="Group 4"/>
            <p:cNvGrpSpPr>
              <a:grpSpLocks/>
            </p:cNvGrpSpPr>
            <p:nvPr/>
          </p:nvGrpSpPr>
          <p:grpSpPr bwMode="auto">
            <a:xfrm>
              <a:off x="1122" y="1788"/>
              <a:ext cx="767" cy="2111"/>
              <a:chOff x="1122" y="1788"/>
              <a:chExt cx="767" cy="2111"/>
            </a:xfrm>
          </p:grpSpPr>
          <p:sp>
            <p:nvSpPr>
              <p:cNvPr id="269374" name="Rectangle 5"/>
              <p:cNvSpPr>
                <a:spLocks noChangeArrowheads="1"/>
              </p:cNvSpPr>
              <p:nvPr/>
            </p:nvSpPr>
            <p:spPr bwMode="auto">
              <a:xfrm>
                <a:off x="1122" y="1788"/>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75" name="Rectangle 6"/>
              <p:cNvSpPr>
                <a:spLocks noChangeArrowheads="1"/>
              </p:cNvSpPr>
              <p:nvPr/>
            </p:nvSpPr>
            <p:spPr bwMode="auto">
              <a:xfrm>
                <a:off x="1314" y="1788"/>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76" name="Rectangle 7"/>
              <p:cNvSpPr>
                <a:spLocks noChangeArrowheads="1"/>
              </p:cNvSpPr>
              <p:nvPr/>
            </p:nvSpPr>
            <p:spPr bwMode="auto">
              <a:xfrm>
                <a:off x="1506" y="1788"/>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77" name="Rectangle 8"/>
              <p:cNvSpPr>
                <a:spLocks noChangeArrowheads="1"/>
              </p:cNvSpPr>
              <p:nvPr/>
            </p:nvSpPr>
            <p:spPr bwMode="auto">
              <a:xfrm>
                <a:off x="1698" y="1788"/>
                <a:ext cx="191" cy="191"/>
              </a:xfrm>
              <a:prstGeom prst="rect">
                <a:avLst/>
              </a:prstGeom>
              <a:solidFill>
                <a:srgbClr val="9999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78" name="Rectangle 9"/>
              <p:cNvSpPr>
                <a:spLocks noChangeArrowheads="1"/>
              </p:cNvSpPr>
              <p:nvPr/>
            </p:nvSpPr>
            <p:spPr bwMode="auto">
              <a:xfrm>
                <a:off x="1122" y="1980"/>
                <a:ext cx="191" cy="191"/>
              </a:xfrm>
              <a:prstGeom prst="rect">
                <a:avLst/>
              </a:prstGeom>
              <a:solidFill>
                <a:srgbClr val="9999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79" name="Rectangle 10"/>
              <p:cNvSpPr>
                <a:spLocks noChangeArrowheads="1"/>
              </p:cNvSpPr>
              <p:nvPr/>
            </p:nvSpPr>
            <p:spPr bwMode="auto">
              <a:xfrm>
                <a:off x="1314" y="1980"/>
                <a:ext cx="191" cy="191"/>
              </a:xfrm>
              <a:prstGeom prst="rect">
                <a:avLst/>
              </a:prstGeom>
              <a:blipFill dpi="0" rotWithShape="0">
                <a:blip r:embed="rId4"/>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80" name="Rectangle 11"/>
              <p:cNvSpPr>
                <a:spLocks noChangeArrowheads="1"/>
              </p:cNvSpPr>
              <p:nvPr/>
            </p:nvSpPr>
            <p:spPr bwMode="auto">
              <a:xfrm>
                <a:off x="1506" y="1980"/>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81" name="Rectangle 12"/>
              <p:cNvSpPr>
                <a:spLocks noChangeArrowheads="1"/>
              </p:cNvSpPr>
              <p:nvPr/>
            </p:nvSpPr>
            <p:spPr bwMode="auto">
              <a:xfrm>
                <a:off x="1698" y="1980"/>
                <a:ext cx="191" cy="191"/>
              </a:xfrm>
              <a:prstGeom prst="rect">
                <a:avLst/>
              </a:prstGeom>
              <a:solidFill>
                <a:srgbClr val="9999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82" name="Rectangle 13"/>
              <p:cNvSpPr>
                <a:spLocks noChangeArrowheads="1"/>
              </p:cNvSpPr>
              <p:nvPr/>
            </p:nvSpPr>
            <p:spPr bwMode="auto">
              <a:xfrm>
                <a:off x="1122" y="2172"/>
                <a:ext cx="191" cy="191"/>
              </a:xfrm>
              <a:prstGeom prst="rect">
                <a:avLst/>
              </a:prstGeom>
              <a:solidFill>
                <a:srgbClr val="9999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83" name="Rectangle 14"/>
              <p:cNvSpPr>
                <a:spLocks noChangeArrowheads="1"/>
              </p:cNvSpPr>
              <p:nvPr/>
            </p:nvSpPr>
            <p:spPr bwMode="auto">
              <a:xfrm>
                <a:off x="1314" y="2172"/>
                <a:ext cx="191" cy="191"/>
              </a:xfrm>
              <a:prstGeom prst="rect">
                <a:avLst/>
              </a:prstGeom>
              <a:blipFill dpi="0" rotWithShape="0">
                <a:blip r:embed="rId5"/>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84" name="Rectangle 15"/>
              <p:cNvSpPr>
                <a:spLocks noChangeArrowheads="1"/>
              </p:cNvSpPr>
              <p:nvPr/>
            </p:nvSpPr>
            <p:spPr bwMode="auto">
              <a:xfrm>
                <a:off x="1506" y="2172"/>
                <a:ext cx="191" cy="191"/>
              </a:xfrm>
              <a:prstGeom prst="rect">
                <a:avLst/>
              </a:prstGeom>
              <a:blipFill dpi="0" rotWithShape="0">
                <a:blip r:embed="rId5"/>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85" name="Rectangle 16"/>
              <p:cNvSpPr>
                <a:spLocks noChangeArrowheads="1"/>
              </p:cNvSpPr>
              <p:nvPr/>
            </p:nvSpPr>
            <p:spPr bwMode="auto">
              <a:xfrm>
                <a:off x="1698" y="2172"/>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86" name="Rectangle 17"/>
              <p:cNvSpPr>
                <a:spLocks noChangeArrowheads="1"/>
              </p:cNvSpPr>
              <p:nvPr/>
            </p:nvSpPr>
            <p:spPr bwMode="auto">
              <a:xfrm>
                <a:off x="1122" y="2364"/>
                <a:ext cx="191" cy="191"/>
              </a:xfrm>
              <a:prstGeom prst="rect">
                <a:avLst/>
              </a:prstGeom>
              <a:blipFill dpi="0" rotWithShape="0">
                <a:blip r:embed="rId4"/>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87" name="Rectangle 18"/>
              <p:cNvSpPr>
                <a:spLocks noChangeArrowheads="1"/>
              </p:cNvSpPr>
              <p:nvPr/>
            </p:nvSpPr>
            <p:spPr bwMode="auto">
              <a:xfrm>
                <a:off x="1314" y="2364"/>
                <a:ext cx="191" cy="191"/>
              </a:xfrm>
              <a:prstGeom prst="rect">
                <a:avLst/>
              </a:prstGeom>
              <a:blipFill dpi="0" rotWithShape="0">
                <a:blip r:embed="rId4"/>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88" name="Rectangle 19"/>
              <p:cNvSpPr>
                <a:spLocks noChangeArrowheads="1"/>
              </p:cNvSpPr>
              <p:nvPr/>
            </p:nvSpPr>
            <p:spPr bwMode="auto">
              <a:xfrm>
                <a:off x="1506" y="2364"/>
                <a:ext cx="191" cy="191"/>
              </a:xfrm>
              <a:prstGeom prst="rect">
                <a:avLst/>
              </a:prstGeom>
              <a:blipFill dpi="0" rotWithShape="0">
                <a:blip r:embed="rId5"/>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89" name="Rectangle 20"/>
              <p:cNvSpPr>
                <a:spLocks noChangeArrowheads="1"/>
              </p:cNvSpPr>
              <p:nvPr/>
            </p:nvSpPr>
            <p:spPr bwMode="auto">
              <a:xfrm>
                <a:off x="1698" y="2364"/>
                <a:ext cx="191" cy="191"/>
              </a:xfrm>
              <a:prstGeom prst="rect">
                <a:avLst/>
              </a:prstGeom>
              <a:blipFill dpi="0" rotWithShape="0">
                <a:blip r:embed="rId4"/>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90" name="Rectangle 21"/>
              <p:cNvSpPr>
                <a:spLocks noChangeArrowheads="1"/>
              </p:cNvSpPr>
              <p:nvPr/>
            </p:nvSpPr>
            <p:spPr bwMode="auto">
              <a:xfrm>
                <a:off x="1122" y="2556"/>
                <a:ext cx="191" cy="191"/>
              </a:xfrm>
              <a:prstGeom prst="rect">
                <a:avLst/>
              </a:prstGeom>
              <a:blipFill dpi="0" rotWithShape="0">
                <a:blip r:embed="rId4"/>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91" name="Rectangle 22"/>
              <p:cNvSpPr>
                <a:spLocks noChangeArrowheads="1"/>
              </p:cNvSpPr>
              <p:nvPr/>
            </p:nvSpPr>
            <p:spPr bwMode="auto">
              <a:xfrm>
                <a:off x="1314" y="2556"/>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92" name="Rectangle 23"/>
              <p:cNvSpPr>
                <a:spLocks noChangeArrowheads="1"/>
              </p:cNvSpPr>
              <p:nvPr/>
            </p:nvSpPr>
            <p:spPr bwMode="auto">
              <a:xfrm>
                <a:off x="1506" y="2556"/>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93" name="Rectangle 24"/>
              <p:cNvSpPr>
                <a:spLocks noChangeArrowheads="1"/>
              </p:cNvSpPr>
              <p:nvPr/>
            </p:nvSpPr>
            <p:spPr bwMode="auto">
              <a:xfrm>
                <a:off x="1698" y="2556"/>
                <a:ext cx="191" cy="191"/>
              </a:xfrm>
              <a:prstGeom prst="rect">
                <a:avLst/>
              </a:prstGeom>
              <a:blipFill dpi="0" rotWithShape="0">
                <a:blip r:embed="rId5"/>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94" name="Rectangle 25"/>
              <p:cNvSpPr>
                <a:spLocks noChangeArrowheads="1"/>
              </p:cNvSpPr>
              <p:nvPr/>
            </p:nvSpPr>
            <p:spPr bwMode="auto">
              <a:xfrm>
                <a:off x="1122" y="2748"/>
                <a:ext cx="191" cy="191"/>
              </a:xfrm>
              <a:prstGeom prst="rect">
                <a:avLst/>
              </a:prstGeom>
              <a:solidFill>
                <a:srgbClr val="9999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95" name="Rectangle 26"/>
              <p:cNvSpPr>
                <a:spLocks noChangeArrowheads="1"/>
              </p:cNvSpPr>
              <p:nvPr/>
            </p:nvSpPr>
            <p:spPr bwMode="auto">
              <a:xfrm>
                <a:off x="1314" y="2748"/>
                <a:ext cx="191" cy="191"/>
              </a:xfrm>
              <a:prstGeom prst="rect">
                <a:avLst/>
              </a:prstGeom>
              <a:solidFill>
                <a:srgbClr val="9999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96" name="Rectangle 27"/>
              <p:cNvSpPr>
                <a:spLocks noChangeArrowheads="1"/>
              </p:cNvSpPr>
              <p:nvPr/>
            </p:nvSpPr>
            <p:spPr bwMode="auto">
              <a:xfrm>
                <a:off x="1506" y="2748"/>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97" name="Rectangle 28"/>
              <p:cNvSpPr>
                <a:spLocks noChangeArrowheads="1"/>
              </p:cNvSpPr>
              <p:nvPr/>
            </p:nvSpPr>
            <p:spPr bwMode="auto">
              <a:xfrm>
                <a:off x="1698" y="2748"/>
                <a:ext cx="191" cy="191"/>
              </a:xfrm>
              <a:prstGeom prst="rect">
                <a:avLst/>
              </a:prstGeom>
              <a:blipFill dpi="0" rotWithShape="0">
                <a:blip r:embed="rId4"/>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98" name="Rectangle 29"/>
              <p:cNvSpPr>
                <a:spLocks noChangeArrowheads="1"/>
              </p:cNvSpPr>
              <p:nvPr/>
            </p:nvSpPr>
            <p:spPr bwMode="auto">
              <a:xfrm>
                <a:off x="1122" y="2940"/>
                <a:ext cx="191" cy="191"/>
              </a:xfrm>
              <a:prstGeom prst="rect">
                <a:avLst/>
              </a:prstGeom>
              <a:blipFill dpi="0" rotWithShape="0">
                <a:blip r:embed="rId5"/>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99" name="Rectangle 30"/>
              <p:cNvSpPr>
                <a:spLocks noChangeArrowheads="1"/>
              </p:cNvSpPr>
              <p:nvPr/>
            </p:nvSpPr>
            <p:spPr bwMode="auto">
              <a:xfrm>
                <a:off x="1314" y="2940"/>
                <a:ext cx="191" cy="191"/>
              </a:xfrm>
              <a:prstGeom prst="rect">
                <a:avLst/>
              </a:prstGeom>
              <a:blipFill dpi="0" rotWithShape="0">
                <a:blip r:embed="rId5"/>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400" name="Rectangle 31"/>
              <p:cNvSpPr>
                <a:spLocks noChangeArrowheads="1"/>
              </p:cNvSpPr>
              <p:nvPr/>
            </p:nvSpPr>
            <p:spPr bwMode="auto">
              <a:xfrm>
                <a:off x="1506" y="2940"/>
                <a:ext cx="191" cy="191"/>
              </a:xfrm>
              <a:prstGeom prst="rect">
                <a:avLst/>
              </a:prstGeom>
              <a:solidFill>
                <a:srgbClr val="9999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401" name="Rectangle 32"/>
              <p:cNvSpPr>
                <a:spLocks noChangeArrowheads="1"/>
              </p:cNvSpPr>
              <p:nvPr/>
            </p:nvSpPr>
            <p:spPr bwMode="auto">
              <a:xfrm>
                <a:off x="1698" y="2940"/>
                <a:ext cx="191" cy="191"/>
              </a:xfrm>
              <a:prstGeom prst="rect">
                <a:avLst/>
              </a:prstGeom>
              <a:blipFill dpi="0" rotWithShape="0">
                <a:blip r:embed="rId4"/>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402" name="Rectangle 33"/>
              <p:cNvSpPr>
                <a:spLocks noChangeArrowheads="1"/>
              </p:cNvSpPr>
              <p:nvPr/>
            </p:nvSpPr>
            <p:spPr bwMode="auto">
              <a:xfrm>
                <a:off x="1122" y="3132"/>
                <a:ext cx="191" cy="191"/>
              </a:xfrm>
              <a:prstGeom prst="rect">
                <a:avLst/>
              </a:prstGeom>
              <a:blipFill dpi="0" rotWithShape="0">
                <a:blip r:embed="rId5"/>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403" name="Rectangle 34"/>
              <p:cNvSpPr>
                <a:spLocks noChangeArrowheads="1"/>
              </p:cNvSpPr>
              <p:nvPr/>
            </p:nvSpPr>
            <p:spPr bwMode="auto">
              <a:xfrm>
                <a:off x="1314" y="3132"/>
                <a:ext cx="191" cy="191"/>
              </a:xfrm>
              <a:prstGeom prst="rect">
                <a:avLst/>
              </a:prstGeom>
              <a:solidFill>
                <a:srgbClr val="9999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404" name="Rectangle 35"/>
              <p:cNvSpPr>
                <a:spLocks noChangeArrowheads="1"/>
              </p:cNvSpPr>
              <p:nvPr/>
            </p:nvSpPr>
            <p:spPr bwMode="auto">
              <a:xfrm>
                <a:off x="1506" y="3132"/>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405" name="Rectangle 36"/>
              <p:cNvSpPr>
                <a:spLocks noChangeArrowheads="1"/>
              </p:cNvSpPr>
              <p:nvPr/>
            </p:nvSpPr>
            <p:spPr bwMode="auto">
              <a:xfrm>
                <a:off x="1698" y="3132"/>
                <a:ext cx="191" cy="191"/>
              </a:xfrm>
              <a:prstGeom prst="rect">
                <a:avLst/>
              </a:prstGeom>
              <a:blipFill dpi="0" rotWithShape="0">
                <a:blip r:embed="rId4"/>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406" name="Rectangle 37"/>
              <p:cNvSpPr>
                <a:spLocks noChangeArrowheads="1"/>
              </p:cNvSpPr>
              <p:nvPr/>
            </p:nvSpPr>
            <p:spPr bwMode="auto">
              <a:xfrm>
                <a:off x="1122" y="3324"/>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407" name="Rectangle 38"/>
              <p:cNvSpPr>
                <a:spLocks noChangeArrowheads="1"/>
              </p:cNvSpPr>
              <p:nvPr/>
            </p:nvSpPr>
            <p:spPr bwMode="auto">
              <a:xfrm>
                <a:off x="1314" y="3324"/>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408" name="Rectangle 39"/>
              <p:cNvSpPr>
                <a:spLocks noChangeArrowheads="1"/>
              </p:cNvSpPr>
              <p:nvPr/>
            </p:nvSpPr>
            <p:spPr bwMode="auto">
              <a:xfrm>
                <a:off x="1506" y="3324"/>
                <a:ext cx="191" cy="191"/>
              </a:xfrm>
              <a:prstGeom prst="rect">
                <a:avLst/>
              </a:prstGeom>
              <a:solidFill>
                <a:srgbClr val="9999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409" name="Rectangle 40"/>
              <p:cNvSpPr>
                <a:spLocks noChangeArrowheads="1"/>
              </p:cNvSpPr>
              <p:nvPr/>
            </p:nvSpPr>
            <p:spPr bwMode="auto">
              <a:xfrm>
                <a:off x="1698" y="3324"/>
                <a:ext cx="191" cy="191"/>
              </a:xfrm>
              <a:prstGeom prst="rect">
                <a:avLst/>
              </a:prstGeom>
              <a:solidFill>
                <a:srgbClr val="9999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410" name="Rectangle 41"/>
              <p:cNvSpPr>
                <a:spLocks noChangeArrowheads="1"/>
              </p:cNvSpPr>
              <p:nvPr/>
            </p:nvSpPr>
            <p:spPr bwMode="auto">
              <a:xfrm>
                <a:off x="1122" y="3516"/>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411" name="Rectangle 42"/>
              <p:cNvSpPr>
                <a:spLocks noChangeArrowheads="1"/>
              </p:cNvSpPr>
              <p:nvPr/>
            </p:nvSpPr>
            <p:spPr bwMode="auto">
              <a:xfrm>
                <a:off x="1314" y="3516"/>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412" name="Rectangle 43"/>
              <p:cNvSpPr>
                <a:spLocks noChangeArrowheads="1"/>
              </p:cNvSpPr>
              <p:nvPr/>
            </p:nvSpPr>
            <p:spPr bwMode="auto">
              <a:xfrm>
                <a:off x="1506" y="3516"/>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413" name="Rectangle 44"/>
              <p:cNvSpPr>
                <a:spLocks noChangeArrowheads="1"/>
              </p:cNvSpPr>
              <p:nvPr/>
            </p:nvSpPr>
            <p:spPr bwMode="auto">
              <a:xfrm>
                <a:off x="1698" y="3516"/>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414" name="Rectangle 45"/>
              <p:cNvSpPr>
                <a:spLocks noChangeArrowheads="1"/>
              </p:cNvSpPr>
              <p:nvPr/>
            </p:nvSpPr>
            <p:spPr bwMode="auto">
              <a:xfrm>
                <a:off x="1122" y="3708"/>
                <a:ext cx="191" cy="191"/>
              </a:xfrm>
              <a:prstGeom prst="rect">
                <a:avLst/>
              </a:prstGeom>
              <a:blipFill dpi="0" rotWithShape="0">
                <a:blip r:embed="rId4"/>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415" name="Rectangle 46"/>
              <p:cNvSpPr>
                <a:spLocks noChangeArrowheads="1"/>
              </p:cNvSpPr>
              <p:nvPr/>
            </p:nvSpPr>
            <p:spPr bwMode="auto">
              <a:xfrm>
                <a:off x="1314" y="3708"/>
                <a:ext cx="191" cy="191"/>
              </a:xfrm>
              <a:prstGeom prst="rect">
                <a:avLst/>
              </a:prstGeom>
              <a:solidFill>
                <a:srgbClr val="9999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416" name="Rectangle 47"/>
              <p:cNvSpPr>
                <a:spLocks noChangeArrowheads="1"/>
              </p:cNvSpPr>
              <p:nvPr/>
            </p:nvSpPr>
            <p:spPr bwMode="auto">
              <a:xfrm>
                <a:off x="1506" y="3708"/>
                <a:ext cx="191" cy="191"/>
              </a:xfrm>
              <a:prstGeom prst="rect">
                <a:avLst/>
              </a:prstGeom>
              <a:blipFill dpi="0" rotWithShape="0">
                <a:blip r:embed="rId5"/>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417" name="Rectangle 48"/>
              <p:cNvSpPr>
                <a:spLocks noChangeArrowheads="1"/>
              </p:cNvSpPr>
              <p:nvPr/>
            </p:nvSpPr>
            <p:spPr bwMode="auto">
              <a:xfrm>
                <a:off x="1698" y="3708"/>
                <a:ext cx="191" cy="191"/>
              </a:xfrm>
              <a:prstGeom prst="rect">
                <a:avLst/>
              </a:prstGeom>
              <a:blipFill dpi="0" rotWithShape="0">
                <a:blip r:embed="rId5"/>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grpSp>
        <p:sp>
          <p:nvSpPr>
            <p:cNvPr id="269370" name="Line 49"/>
            <p:cNvSpPr>
              <a:spLocks noChangeShapeType="1"/>
            </p:cNvSpPr>
            <p:nvPr/>
          </p:nvSpPr>
          <p:spPr bwMode="auto">
            <a:xfrm>
              <a:off x="1122" y="1596"/>
              <a:ext cx="767" cy="0"/>
            </a:xfrm>
            <a:prstGeom prst="line">
              <a:avLst/>
            </a:prstGeom>
            <a:noFill/>
            <a:ln w="25560" cap="sq">
              <a:solidFill>
                <a:srgbClr val="000000"/>
              </a:solidFill>
              <a:miter lim="800000"/>
              <a:headEnd type="triangle" w="med" len="med"/>
              <a:tailEnd type="triangle" w="med" len="med"/>
            </a:ln>
          </p:spPr>
          <p:txBody>
            <a:bodyPr/>
            <a:lstStyle/>
            <a:p>
              <a:endParaRPr lang="zh-CN" altLang="en-US"/>
            </a:p>
          </p:txBody>
        </p:sp>
        <p:sp>
          <p:nvSpPr>
            <p:cNvPr id="269371" name="Text Box 50"/>
            <p:cNvSpPr txBox="1">
              <a:spLocks noChangeArrowheads="1"/>
            </p:cNvSpPr>
            <p:nvPr/>
          </p:nvSpPr>
          <p:spPr bwMode="auto">
            <a:xfrm>
              <a:off x="1064" y="1331"/>
              <a:ext cx="789" cy="231"/>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i="1">
                  <a:solidFill>
                    <a:srgbClr val="000000"/>
                  </a:solidFill>
                </a:rPr>
                <a:t>Issue width</a:t>
              </a:r>
            </a:p>
          </p:txBody>
        </p:sp>
        <p:sp>
          <p:nvSpPr>
            <p:cNvPr id="269372" name="Line 51"/>
            <p:cNvSpPr>
              <a:spLocks noChangeShapeType="1"/>
            </p:cNvSpPr>
            <p:nvPr/>
          </p:nvSpPr>
          <p:spPr bwMode="auto">
            <a:xfrm>
              <a:off x="834" y="2364"/>
              <a:ext cx="0" cy="911"/>
            </a:xfrm>
            <a:prstGeom prst="line">
              <a:avLst/>
            </a:prstGeom>
            <a:noFill/>
            <a:ln w="25560" cap="sq">
              <a:solidFill>
                <a:srgbClr val="000000"/>
              </a:solidFill>
              <a:miter lim="800000"/>
              <a:headEnd/>
              <a:tailEnd type="triangle" w="med" len="med"/>
            </a:ln>
          </p:spPr>
          <p:txBody>
            <a:bodyPr/>
            <a:lstStyle/>
            <a:p>
              <a:endParaRPr lang="zh-CN" altLang="en-US"/>
            </a:p>
          </p:txBody>
        </p:sp>
        <p:sp>
          <p:nvSpPr>
            <p:cNvPr id="269373" name="Text Box 52"/>
            <p:cNvSpPr txBox="1">
              <a:spLocks noChangeArrowheads="1"/>
            </p:cNvSpPr>
            <p:nvPr/>
          </p:nvSpPr>
          <p:spPr bwMode="auto">
            <a:xfrm>
              <a:off x="344" y="2723"/>
              <a:ext cx="407" cy="231"/>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i="1">
                  <a:solidFill>
                    <a:srgbClr val="000000"/>
                  </a:solidFill>
                </a:rPr>
                <a:t>Time</a:t>
              </a:r>
            </a:p>
          </p:txBody>
        </p:sp>
      </p:grpSp>
      <p:sp>
        <p:nvSpPr>
          <p:cNvPr id="269316" name="Text Box 53"/>
          <p:cNvSpPr txBox="1">
            <a:spLocks noChangeArrowheads="1"/>
          </p:cNvSpPr>
          <p:nvPr/>
        </p:nvSpPr>
        <p:spPr bwMode="auto">
          <a:xfrm>
            <a:off x="5775325" y="2112963"/>
            <a:ext cx="1254125" cy="368300"/>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i="1">
                <a:solidFill>
                  <a:srgbClr val="000000"/>
                </a:solidFill>
              </a:rPr>
              <a:t>Issue width</a:t>
            </a:r>
          </a:p>
        </p:txBody>
      </p:sp>
      <p:sp>
        <p:nvSpPr>
          <p:cNvPr id="269317" name="Rectangle 54"/>
          <p:cNvSpPr>
            <a:spLocks noChangeArrowheads="1"/>
          </p:cNvSpPr>
          <p:nvPr/>
        </p:nvSpPr>
        <p:spPr bwMode="auto">
          <a:xfrm>
            <a:off x="5867400" y="2838450"/>
            <a:ext cx="304800" cy="304800"/>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18" name="Rectangle 55"/>
          <p:cNvSpPr>
            <a:spLocks noChangeArrowheads="1"/>
          </p:cNvSpPr>
          <p:nvPr/>
        </p:nvSpPr>
        <p:spPr bwMode="auto">
          <a:xfrm>
            <a:off x="6172200" y="2838450"/>
            <a:ext cx="304800" cy="304800"/>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19" name="Rectangle 56"/>
          <p:cNvSpPr>
            <a:spLocks noChangeArrowheads="1"/>
          </p:cNvSpPr>
          <p:nvPr/>
        </p:nvSpPr>
        <p:spPr bwMode="auto">
          <a:xfrm>
            <a:off x="6477000" y="2838450"/>
            <a:ext cx="304800" cy="304800"/>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20" name="Rectangle 57"/>
          <p:cNvSpPr>
            <a:spLocks noChangeArrowheads="1"/>
          </p:cNvSpPr>
          <p:nvPr/>
        </p:nvSpPr>
        <p:spPr bwMode="auto">
          <a:xfrm>
            <a:off x="6781800" y="2838450"/>
            <a:ext cx="304800" cy="304800"/>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21" name="Rectangle 58"/>
          <p:cNvSpPr>
            <a:spLocks noChangeArrowheads="1"/>
          </p:cNvSpPr>
          <p:nvPr/>
        </p:nvSpPr>
        <p:spPr bwMode="auto">
          <a:xfrm>
            <a:off x="5867400" y="3143250"/>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22" name="Rectangle 59"/>
          <p:cNvSpPr>
            <a:spLocks noChangeArrowheads="1"/>
          </p:cNvSpPr>
          <p:nvPr/>
        </p:nvSpPr>
        <p:spPr bwMode="auto">
          <a:xfrm>
            <a:off x="6172200" y="3143250"/>
            <a:ext cx="304800" cy="304800"/>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23" name="Rectangle 60"/>
          <p:cNvSpPr>
            <a:spLocks noChangeArrowheads="1"/>
          </p:cNvSpPr>
          <p:nvPr/>
        </p:nvSpPr>
        <p:spPr bwMode="auto">
          <a:xfrm>
            <a:off x="6477000" y="3143250"/>
            <a:ext cx="304800" cy="304800"/>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24" name="Rectangle 61"/>
          <p:cNvSpPr>
            <a:spLocks noChangeArrowheads="1"/>
          </p:cNvSpPr>
          <p:nvPr/>
        </p:nvSpPr>
        <p:spPr bwMode="auto">
          <a:xfrm>
            <a:off x="6781800" y="3143250"/>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25" name="Rectangle 62"/>
          <p:cNvSpPr>
            <a:spLocks noChangeArrowheads="1"/>
          </p:cNvSpPr>
          <p:nvPr/>
        </p:nvSpPr>
        <p:spPr bwMode="auto">
          <a:xfrm>
            <a:off x="5867400" y="3448050"/>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26" name="Rectangle 63"/>
          <p:cNvSpPr>
            <a:spLocks noChangeArrowheads="1"/>
          </p:cNvSpPr>
          <p:nvPr/>
        </p:nvSpPr>
        <p:spPr bwMode="auto">
          <a:xfrm>
            <a:off x="6172200" y="3448050"/>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27" name="Rectangle 64"/>
          <p:cNvSpPr>
            <a:spLocks noChangeArrowheads="1"/>
          </p:cNvSpPr>
          <p:nvPr/>
        </p:nvSpPr>
        <p:spPr bwMode="auto">
          <a:xfrm>
            <a:off x="6477000" y="3448050"/>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28" name="Rectangle 65"/>
          <p:cNvSpPr>
            <a:spLocks noChangeArrowheads="1"/>
          </p:cNvSpPr>
          <p:nvPr/>
        </p:nvSpPr>
        <p:spPr bwMode="auto">
          <a:xfrm>
            <a:off x="6781800" y="3448050"/>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29" name="Rectangle 66"/>
          <p:cNvSpPr>
            <a:spLocks noChangeArrowheads="1"/>
          </p:cNvSpPr>
          <p:nvPr/>
        </p:nvSpPr>
        <p:spPr bwMode="auto">
          <a:xfrm>
            <a:off x="5867400" y="3752850"/>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30" name="Rectangle 67"/>
          <p:cNvSpPr>
            <a:spLocks noChangeArrowheads="1"/>
          </p:cNvSpPr>
          <p:nvPr/>
        </p:nvSpPr>
        <p:spPr bwMode="auto">
          <a:xfrm>
            <a:off x="6172200" y="3752850"/>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31" name="Rectangle 68"/>
          <p:cNvSpPr>
            <a:spLocks noChangeArrowheads="1"/>
          </p:cNvSpPr>
          <p:nvPr/>
        </p:nvSpPr>
        <p:spPr bwMode="auto">
          <a:xfrm>
            <a:off x="6477000" y="3752850"/>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32" name="Rectangle 69"/>
          <p:cNvSpPr>
            <a:spLocks noChangeArrowheads="1"/>
          </p:cNvSpPr>
          <p:nvPr/>
        </p:nvSpPr>
        <p:spPr bwMode="auto">
          <a:xfrm>
            <a:off x="6781800" y="3752850"/>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33" name="Rectangle 70"/>
          <p:cNvSpPr>
            <a:spLocks noChangeArrowheads="1"/>
          </p:cNvSpPr>
          <p:nvPr/>
        </p:nvSpPr>
        <p:spPr bwMode="auto">
          <a:xfrm>
            <a:off x="5867400" y="4057650"/>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34" name="Rectangle 71"/>
          <p:cNvSpPr>
            <a:spLocks noChangeArrowheads="1"/>
          </p:cNvSpPr>
          <p:nvPr/>
        </p:nvSpPr>
        <p:spPr bwMode="auto">
          <a:xfrm>
            <a:off x="6172200" y="4057650"/>
            <a:ext cx="304800" cy="304800"/>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35" name="Rectangle 72"/>
          <p:cNvSpPr>
            <a:spLocks noChangeArrowheads="1"/>
          </p:cNvSpPr>
          <p:nvPr/>
        </p:nvSpPr>
        <p:spPr bwMode="auto">
          <a:xfrm>
            <a:off x="6477000" y="4057650"/>
            <a:ext cx="304800" cy="304800"/>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36" name="Rectangle 73"/>
          <p:cNvSpPr>
            <a:spLocks noChangeArrowheads="1"/>
          </p:cNvSpPr>
          <p:nvPr/>
        </p:nvSpPr>
        <p:spPr bwMode="auto">
          <a:xfrm>
            <a:off x="6781800" y="4057650"/>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37" name="Rectangle 74"/>
          <p:cNvSpPr>
            <a:spLocks noChangeArrowheads="1"/>
          </p:cNvSpPr>
          <p:nvPr/>
        </p:nvSpPr>
        <p:spPr bwMode="auto">
          <a:xfrm>
            <a:off x="5867400" y="4362450"/>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38" name="Rectangle 75"/>
          <p:cNvSpPr>
            <a:spLocks noChangeArrowheads="1"/>
          </p:cNvSpPr>
          <p:nvPr/>
        </p:nvSpPr>
        <p:spPr bwMode="auto">
          <a:xfrm>
            <a:off x="6172200" y="4362450"/>
            <a:ext cx="304800" cy="304800"/>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39" name="Rectangle 76"/>
          <p:cNvSpPr>
            <a:spLocks noChangeArrowheads="1"/>
          </p:cNvSpPr>
          <p:nvPr/>
        </p:nvSpPr>
        <p:spPr bwMode="auto">
          <a:xfrm>
            <a:off x="6477000" y="4362450"/>
            <a:ext cx="304800" cy="304800"/>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40" name="Rectangle 77"/>
          <p:cNvSpPr>
            <a:spLocks noChangeArrowheads="1"/>
          </p:cNvSpPr>
          <p:nvPr/>
        </p:nvSpPr>
        <p:spPr bwMode="auto">
          <a:xfrm>
            <a:off x="6781800" y="4362450"/>
            <a:ext cx="304800" cy="304800"/>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41" name="Rectangle 78"/>
          <p:cNvSpPr>
            <a:spLocks noChangeArrowheads="1"/>
          </p:cNvSpPr>
          <p:nvPr/>
        </p:nvSpPr>
        <p:spPr bwMode="auto">
          <a:xfrm>
            <a:off x="5867400" y="4667250"/>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42" name="Rectangle 79"/>
          <p:cNvSpPr>
            <a:spLocks noChangeArrowheads="1"/>
          </p:cNvSpPr>
          <p:nvPr/>
        </p:nvSpPr>
        <p:spPr bwMode="auto">
          <a:xfrm>
            <a:off x="6172200" y="4667250"/>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43" name="Rectangle 80"/>
          <p:cNvSpPr>
            <a:spLocks noChangeArrowheads="1"/>
          </p:cNvSpPr>
          <p:nvPr/>
        </p:nvSpPr>
        <p:spPr bwMode="auto">
          <a:xfrm>
            <a:off x="6477000" y="4667250"/>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44" name="Rectangle 81"/>
          <p:cNvSpPr>
            <a:spLocks noChangeArrowheads="1"/>
          </p:cNvSpPr>
          <p:nvPr/>
        </p:nvSpPr>
        <p:spPr bwMode="auto">
          <a:xfrm>
            <a:off x="6781800" y="4667250"/>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45" name="Rectangle 82"/>
          <p:cNvSpPr>
            <a:spLocks noChangeArrowheads="1"/>
          </p:cNvSpPr>
          <p:nvPr/>
        </p:nvSpPr>
        <p:spPr bwMode="auto">
          <a:xfrm>
            <a:off x="5867400" y="4972050"/>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46" name="Rectangle 83"/>
          <p:cNvSpPr>
            <a:spLocks noChangeArrowheads="1"/>
          </p:cNvSpPr>
          <p:nvPr/>
        </p:nvSpPr>
        <p:spPr bwMode="auto">
          <a:xfrm>
            <a:off x="6172200" y="4972050"/>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47" name="Rectangle 84"/>
          <p:cNvSpPr>
            <a:spLocks noChangeArrowheads="1"/>
          </p:cNvSpPr>
          <p:nvPr/>
        </p:nvSpPr>
        <p:spPr bwMode="auto">
          <a:xfrm>
            <a:off x="6477000" y="4972050"/>
            <a:ext cx="304800" cy="304800"/>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48" name="Rectangle 85"/>
          <p:cNvSpPr>
            <a:spLocks noChangeArrowheads="1"/>
          </p:cNvSpPr>
          <p:nvPr/>
        </p:nvSpPr>
        <p:spPr bwMode="auto">
          <a:xfrm>
            <a:off x="6781800" y="4972050"/>
            <a:ext cx="304800" cy="304800"/>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49" name="Rectangle 86"/>
          <p:cNvSpPr>
            <a:spLocks noChangeArrowheads="1"/>
          </p:cNvSpPr>
          <p:nvPr/>
        </p:nvSpPr>
        <p:spPr bwMode="auto">
          <a:xfrm>
            <a:off x="5867400" y="5276850"/>
            <a:ext cx="304800" cy="304800"/>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50" name="Rectangle 87"/>
          <p:cNvSpPr>
            <a:spLocks noChangeArrowheads="1"/>
          </p:cNvSpPr>
          <p:nvPr/>
        </p:nvSpPr>
        <p:spPr bwMode="auto">
          <a:xfrm>
            <a:off x="6172200" y="5276850"/>
            <a:ext cx="304800" cy="304800"/>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51" name="Rectangle 88"/>
          <p:cNvSpPr>
            <a:spLocks noChangeArrowheads="1"/>
          </p:cNvSpPr>
          <p:nvPr/>
        </p:nvSpPr>
        <p:spPr bwMode="auto">
          <a:xfrm>
            <a:off x="6477000" y="5276850"/>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52" name="Rectangle 89"/>
          <p:cNvSpPr>
            <a:spLocks noChangeArrowheads="1"/>
          </p:cNvSpPr>
          <p:nvPr/>
        </p:nvSpPr>
        <p:spPr bwMode="auto">
          <a:xfrm>
            <a:off x="6781800" y="5276850"/>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53" name="Rectangle 90"/>
          <p:cNvSpPr>
            <a:spLocks noChangeArrowheads="1"/>
          </p:cNvSpPr>
          <p:nvPr/>
        </p:nvSpPr>
        <p:spPr bwMode="auto">
          <a:xfrm>
            <a:off x="5867400" y="5581650"/>
            <a:ext cx="304800" cy="304800"/>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54" name="Rectangle 91"/>
          <p:cNvSpPr>
            <a:spLocks noChangeArrowheads="1"/>
          </p:cNvSpPr>
          <p:nvPr/>
        </p:nvSpPr>
        <p:spPr bwMode="auto">
          <a:xfrm>
            <a:off x="6172200" y="5581650"/>
            <a:ext cx="304800" cy="304800"/>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55" name="Rectangle 92"/>
          <p:cNvSpPr>
            <a:spLocks noChangeArrowheads="1"/>
          </p:cNvSpPr>
          <p:nvPr/>
        </p:nvSpPr>
        <p:spPr bwMode="auto">
          <a:xfrm>
            <a:off x="6477000" y="5581650"/>
            <a:ext cx="304800" cy="304800"/>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56" name="Rectangle 93"/>
          <p:cNvSpPr>
            <a:spLocks noChangeArrowheads="1"/>
          </p:cNvSpPr>
          <p:nvPr/>
        </p:nvSpPr>
        <p:spPr bwMode="auto">
          <a:xfrm>
            <a:off x="6781800" y="5581650"/>
            <a:ext cx="304800" cy="304800"/>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57" name="Rectangle 94"/>
          <p:cNvSpPr>
            <a:spLocks noChangeArrowheads="1"/>
          </p:cNvSpPr>
          <p:nvPr/>
        </p:nvSpPr>
        <p:spPr bwMode="auto">
          <a:xfrm>
            <a:off x="5867400" y="5886450"/>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58" name="Rectangle 95"/>
          <p:cNvSpPr>
            <a:spLocks noChangeArrowheads="1"/>
          </p:cNvSpPr>
          <p:nvPr/>
        </p:nvSpPr>
        <p:spPr bwMode="auto">
          <a:xfrm>
            <a:off x="6172200" y="5886450"/>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59" name="Rectangle 96"/>
          <p:cNvSpPr>
            <a:spLocks noChangeArrowheads="1"/>
          </p:cNvSpPr>
          <p:nvPr/>
        </p:nvSpPr>
        <p:spPr bwMode="auto">
          <a:xfrm>
            <a:off x="6477000" y="5886450"/>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60" name="Rectangle 97"/>
          <p:cNvSpPr>
            <a:spLocks noChangeArrowheads="1"/>
          </p:cNvSpPr>
          <p:nvPr/>
        </p:nvSpPr>
        <p:spPr bwMode="auto">
          <a:xfrm>
            <a:off x="6781800" y="5886450"/>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61" name="Line 98"/>
          <p:cNvSpPr>
            <a:spLocks noChangeShapeType="1"/>
          </p:cNvSpPr>
          <p:nvPr/>
        </p:nvSpPr>
        <p:spPr bwMode="auto">
          <a:xfrm>
            <a:off x="5867400" y="2533650"/>
            <a:ext cx="1219200" cy="1588"/>
          </a:xfrm>
          <a:prstGeom prst="line">
            <a:avLst/>
          </a:prstGeom>
          <a:noFill/>
          <a:ln w="25560" cap="sq">
            <a:solidFill>
              <a:srgbClr val="000000"/>
            </a:solidFill>
            <a:miter lim="800000"/>
            <a:headEnd type="triangle" w="med" len="med"/>
            <a:tailEnd type="triangle" w="med" len="med"/>
          </a:ln>
        </p:spPr>
        <p:txBody>
          <a:bodyPr/>
          <a:lstStyle/>
          <a:p>
            <a:endParaRPr lang="zh-CN" altLang="en-US"/>
          </a:p>
        </p:txBody>
      </p:sp>
      <p:sp>
        <p:nvSpPr>
          <p:cNvPr id="269362" name="Line 99"/>
          <p:cNvSpPr>
            <a:spLocks noChangeShapeType="1"/>
          </p:cNvSpPr>
          <p:nvPr/>
        </p:nvSpPr>
        <p:spPr bwMode="auto">
          <a:xfrm>
            <a:off x="5410200" y="3752850"/>
            <a:ext cx="1588" cy="1447800"/>
          </a:xfrm>
          <a:prstGeom prst="line">
            <a:avLst/>
          </a:prstGeom>
          <a:noFill/>
          <a:ln w="25560" cap="sq">
            <a:solidFill>
              <a:srgbClr val="000000"/>
            </a:solidFill>
            <a:miter lim="800000"/>
            <a:headEnd/>
            <a:tailEnd type="triangle" w="med" len="med"/>
          </a:ln>
        </p:spPr>
        <p:txBody>
          <a:bodyPr/>
          <a:lstStyle/>
          <a:p>
            <a:endParaRPr lang="zh-CN" altLang="en-US"/>
          </a:p>
        </p:txBody>
      </p:sp>
      <p:sp>
        <p:nvSpPr>
          <p:cNvPr id="269363" name="Text Box 100"/>
          <p:cNvSpPr txBox="1">
            <a:spLocks noChangeArrowheads="1"/>
          </p:cNvSpPr>
          <p:nvPr/>
        </p:nvSpPr>
        <p:spPr bwMode="auto">
          <a:xfrm>
            <a:off x="4632325" y="4322763"/>
            <a:ext cx="647700" cy="368300"/>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i="1">
                <a:solidFill>
                  <a:srgbClr val="000000"/>
                </a:solidFill>
              </a:rPr>
              <a:t>Time</a:t>
            </a:r>
          </a:p>
        </p:txBody>
      </p:sp>
      <p:sp>
        <p:nvSpPr>
          <p:cNvPr id="269364" name="Rectangle 101"/>
          <p:cNvSpPr>
            <a:spLocks noChangeArrowheads="1"/>
          </p:cNvSpPr>
          <p:nvPr/>
        </p:nvSpPr>
        <p:spPr bwMode="auto">
          <a:xfrm>
            <a:off x="4594225" y="1085850"/>
            <a:ext cx="4041775" cy="1038225"/>
          </a:xfrm>
          <a:prstGeom prst="rect">
            <a:avLst/>
          </a:prstGeom>
          <a:noFill/>
          <a:ln w="9525">
            <a:noFill/>
            <a:round/>
            <a:headEnd/>
            <a:tailEnd/>
          </a:ln>
        </p:spPr>
        <p:txBody>
          <a:bodyPr lIns="90000" tIns="46800" rIns="90000" bIns="46800"/>
          <a:lstStyle/>
          <a:p>
            <a:pPr eaLnBrk="1" hangingPunct="1">
              <a:lnSpc>
                <a:spcPct val="80000"/>
              </a:lnSpc>
              <a:spcBef>
                <a:spcPts val="675"/>
              </a:spcBef>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a:solidFill>
                  <a:srgbClr val="000000"/>
                </a:solidFill>
              </a:rPr>
              <a:t>For regions with low thread level parallelism (TLP) entire machine width is available for instruction level parallelism (ILP)</a:t>
            </a:r>
          </a:p>
        </p:txBody>
      </p:sp>
      <p:sp>
        <p:nvSpPr>
          <p:cNvPr id="269365" name="Text Box 102"/>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B539662-052A-4CD4-B93D-98F7E401007E}"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69366" name="Text Box 103"/>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69367" name="Text Box 104"/>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5F012B9-34F5-4A5E-85E6-0DEE93788562}"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270</a:t>
            </a:fld>
            <a:endParaRPr lang="zh-CN" altLang="zh-CN" sz="1200">
              <a:solidFill>
                <a:srgbClr val="898989"/>
              </a:solidFill>
            </a:endParaRPr>
          </a:p>
        </p:txBody>
      </p:sp>
      <p:sp>
        <p:nvSpPr>
          <p:cNvPr id="269368" name="标题 1"/>
          <p:cNvSpPr>
            <a:spLocks noGrp="1"/>
          </p:cNvSpPr>
          <p:nvPr>
            <p:ph type="title"/>
          </p:nvPr>
        </p:nvSpPr>
        <p:spPr/>
        <p:txBody>
          <a:bodyPr/>
          <a:lstStyle/>
          <a:p>
            <a:r>
              <a:rPr lang="en-US" altLang="zh-CN" dirty="0" smtClean="0">
                <a:latin typeface="Calibri Light" pitchFamily="34" charset="0"/>
              </a:rPr>
              <a:t>SMT adaptation to parallelism type </a:t>
            </a:r>
            <a:endParaRPr lang="zh-CN" altLang="en-US" dirty="0" smtClean="0"/>
          </a:p>
        </p:txBody>
      </p:sp>
    </p:spTree>
    <p:extLst>
      <p:ext uri="{BB962C8B-B14F-4D97-AF65-F5344CB8AC3E}">
        <p14:creationId xmlns:p14="http://schemas.microsoft.com/office/powerpoint/2010/main" val="280231302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标题 2"/>
          <p:cNvSpPr>
            <a:spLocks noGrp="1"/>
          </p:cNvSpPr>
          <p:nvPr>
            <p:ph type="title"/>
          </p:nvPr>
        </p:nvSpPr>
        <p:spPr/>
        <p:txBody>
          <a:bodyPr/>
          <a:lstStyle/>
          <a:p>
            <a:r>
              <a:rPr lang="en-US" altLang="zh-CN" smtClean="0"/>
              <a:t>Performance</a:t>
            </a:r>
            <a:r>
              <a:rPr lang="zh-CN" altLang="en-US" smtClean="0"/>
              <a:t> </a:t>
            </a:r>
          </a:p>
        </p:txBody>
      </p:sp>
      <p:pic>
        <p:nvPicPr>
          <p:cNvPr id="270342" name="图片 4"/>
          <p:cNvPicPr>
            <a:picLocks noChangeAspect="1"/>
          </p:cNvPicPr>
          <p:nvPr/>
        </p:nvPicPr>
        <p:blipFill>
          <a:blip r:embed="rId3"/>
          <a:srcRect/>
          <a:stretch>
            <a:fillRect/>
          </a:stretch>
        </p:blipFill>
        <p:spPr bwMode="auto">
          <a:xfrm>
            <a:off x="628650" y="1747838"/>
            <a:ext cx="7704138" cy="4533900"/>
          </a:xfrm>
          <a:prstGeom prst="rect">
            <a:avLst/>
          </a:prstGeom>
          <a:noFill/>
          <a:ln w="9525">
            <a:noFill/>
            <a:miter lim="800000"/>
            <a:headEnd/>
            <a:tailEnd/>
          </a:ln>
        </p:spPr>
      </p:pic>
    </p:spTree>
    <p:extLst>
      <p:ext uri="{BB962C8B-B14F-4D97-AF65-F5344CB8AC3E}">
        <p14:creationId xmlns:p14="http://schemas.microsoft.com/office/powerpoint/2010/main" val="119320139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1363" name="Group 2"/>
          <p:cNvGrpSpPr>
            <a:grpSpLocks/>
          </p:cNvGrpSpPr>
          <p:nvPr/>
        </p:nvGrpSpPr>
        <p:grpSpPr bwMode="auto">
          <a:xfrm>
            <a:off x="1039813" y="1736725"/>
            <a:ext cx="1141412" cy="3579813"/>
            <a:chOff x="655" y="1094"/>
            <a:chExt cx="719" cy="2255"/>
          </a:xfrm>
        </p:grpSpPr>
        <p:sp>
          <p:nvSpPr>
            <p:cNvPr id="271582" name="Rectangle 3"/>
            <p:cNvSpPr>
              <a:spLocks noChangeArrowheads="1"/>
            </p:cNvSpPr>
            <p:nvPr/>
          </p:nvSpPr>
          <p:spPr bwMode="auto">
            <a:xfrm>
              <a:off x="655" y="1094"/>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83" name="Rectangle 4"/>
            <p:cNvSpPr>
              <a:spLocks noChangeArrowheads="1"/>
            </p:cNvSpPr>
            <p:nvPr/>
          </p:nvSpPr>
          <p:spPr bwMode="auto">
            <a:xfrm>
              <a:off x="847" y="1094"/>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84" name="Rectangle 5"/>
            <p:cNvSpPr>
              <a:spLocks noChangeArrowheads="1"/>
            </p:cNvSpPr>
            <p:nvPr/>
          </p:nvSpPr>
          <p:spPr bwMode="auto">
            <a:xfrm>
              <a:off x="1039" y="1094"/>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85" name="Rectangle 6"/>
            <p:cNvSpPr>
              <a:spLocks noChangeArrowheads="1"/>
            </p:cNvSpPr>
            <p:nvPr/>
          </p:nvSpPr>
          <p:spPr bwMode="auto">
            <a:xfrm>
              <a:off x="1231" y="1094"/>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86" name="Rectangle 7"/>
            <p:cNvSpPr>
              <a:spLocks noChangeArrowheads="1"/>
            </p:cNvSpPr>
            <p:nvPr/>
          </p:nvSpPr>
          <p:spPr bwMode="auto">
            <a:xfrm>
              <a:off x="655" y="1286"/>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87" name="Rectangle 8"/>
            <p:cNvSpPr>
              <a:spLocks noChangeArrowheads="1"/>
            </p:cNvSpPr>
            <p:nvPr/>
          </p:nvSpPr>
          <p:spPr bwMode="auto">
            <a:xfrm>
              <a:off x="847" y="1286"/>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88" name="Rectangle 9"/>
            <p:cNvSpPr>
              <a:spLocks noChangeArrowheads="1"/>
            </p:cNvSpPr>
            <p:nvPr/>
          </p:nvSpPr>
          <p:spPr bwMode="auto">
            <a:xfrm>
              <a:off x="1039" y="1286"/>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89" name="Rectangle 10"/>
            <p:cNvSpPr>
              <a:spLocks noChangeArrowheads="1"/>
            </p:cNvSpPr>
            <p:nvPr/>
          </p:nvSpPr>
          <p:spPr bwMode="auto">
            <a:xfrm>
              <a:off x="1231" y="1286"/>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90" name="Rectangle 11"/>
            <p:cNvSpPr>
              <a:spLocks noChangeArrowheads="1"/>
            </p:cNvSpPr>
            <p:nvPr/>
          </p:nvSpPr>
          <p:spPr bwMode="auto">
            <a:xfrm>
              <a:off x="655" y="1478"/>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91" name="Rectangle 12"/>
            <p:cNvSpPr>
              <a:spLocks noChangeArrowheads="1"/>
            </p:cNvSpPr>
            <p:nvPr/>
          </p:nvSpPr>
          <p:spPr bwMode="auto">
            <a:xfrm>
              <a:off x="847" y="1478"/>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92" name="Rectangle 13"/>
            <p:cNvSpPr>
              <a:spLocks noChangeArrowheads="1"/>
            </p:cNvSpPr>
            <p:nvPr/>
          </p:nvSpPr>
          <p:spPr bwMode="auto">
            <a:xfrm>
              <a:off x="1039" y="1478"/>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93" name="Rectangle 14"/>
            <p:cNvSpPr>
              <a:spLocks noChangeArrowheads="1"/>
            </p:cNvSpPr>
            <p:nvPr/>
          </p:nvSpPr>
          <p:spPr bwMode="auto">
            <a:xfrm>
              <a:off x="1231" y="1478"/>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94" name="Rectangle 15"/>
            <p:cNvSpPr>
              <a:spLocks noChangeArrowheads="1"/>
            </p:cNvSpPr>
            <p:nvPr/>
          </p:nvSpPr>
          <p:spPr bwMode="auto">
            <a:xfrm>
              <a:off x="655" y="1670"/>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95" name="Rectangle 16"/>
            <p:cNvSpPr>
              <a:spLocks noChangeArrowheads="1"/>
            </p:cNvSpPr>
            <p:nvPr/>
          </p:nvSpPr>
          <p:spPr bwMode="auto">
            <a:xfrm>
              <a:off x="847" y="1670"/>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96" name="Rectangle 17"/>
            <p:cNvSpPr>
              <a:spLocks noChangeArrowheads="1"/>
            </p:cNvSpPr>
            <p:nvPr/>
          </p:nvSpPr>
          <p:spPr bwMode="auto">
            <a:xfrm>
              <a:off x="1039" y="1670"/>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97" name="Rectangle 18"/>
            <p:cNvSpPr>
              <a:spLocks noChangeArrowheads="1"/>
            </p:cNvSpPr>
            <p:nvPr/>
          </p:nvSpPr>
          <p:spPr bwMode="auto">
            <a:xfrm>
              <a:off x="1231" y="1670"/>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98" name="Rectangle 19"/>
            <p:cNvSpPr>
              <a:spLocks noChangeArrowheads="1"/>
            </p:cNvSpPr>
            <p:nvPr/>
          </p:nvSpPr>
          <p:spPr bwMode="auto">
            <a:xfrm>
              <a:off x="655" y="1862"/>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99" name="Rectangle 20"/>
            <p:cNvSpPr>
              <a:spLocks noChangeArrowheads="1"/>
            </p:cNvSpPr>
            <p:nvPr/>
          </p:nvSpPr>
          <p:spPr bwMode="auto">
            <a:xfrm>
              <a:off x="847" y="1862"/>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600" name="Rectangle 21"/>
            <p:cNvSpPr>
              <a:spLocks noChangeArrowheads="1"/>
            </p:cNvSpPr>
            <p:nvPr/>
          </p:nvSpPr>
          <p:spPr bwMode="auto">
            <a:xfrm>
              <a:off x="1039" y="1862"/>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601" name="Rectangle 22"/>
            <p:cNvSpPr>
              <a:spLocks noChangeArrowheads="1"/>
            </p:cNvSpPr>
            <p:nvPr/>
          </p:nvSpPr>
          <p:spPr bwMode="auto">
            <a:xfrm>
              <a:off x="1231" y="1862"/>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602" name="Rectangle 23"/>
            <p:cNvSpPr>
              <a:spLocks noChangeArrowheads="1"/>
            </p:cNvSpPr>
            <p:nvPr/>
          </p:nvSpPr>
          <p:spPr bwMode="auto">
            <a:xfrm>
              <a:off x="655" y="2054"/>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603" name="Rectangle 24"/>
            <p:cNvSpPr>
              <a:spLocks noChangeArrowheads="1"/>
            </p:cNvSpPr>
            <p:nvPr/>
          </p:nvSpPr>
          <p:spPr bwMode="auto">
            <a:xfrm>
              <a:off x="847" y="2054"/>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604" name="Rectangle 25"/>
            <p:cNvSpPr>
              <a:spLocks noChangeArrowheads="1"/>
            </p:cNvSpPr>
            <p:nvPr/>
          </p:nvSpPr>
          <p:spPr bwMode="auto">
            <a:xfrm>
              <a:off x="1039" y="2054"/>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605" name="Rectangle 26"/>
            <p:cNvSpPr>
              <a:spLocks noChangeArrowheads="1"/>
            </p:cNvSpPr>
            <p:nvPr/>
          </p:nvSpPr>
          <p:spPr bwMode="auto">
            <a:xfrm>
              <a:off x="1231" y="2054"/>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606" name="Rectangle 27"/>
            <p:cNvSpPr>
              <a:spLocks noChangeArrowheads="1"/>
            </p:cNvSpPr>
            <p:nvPr/>
          </p:nvSpPr>
          <p:spPr bwMode="auto">
            <a:xfrm>
              <a:off x="655" y="2246"/>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607" name="Rectangle 28"/>
            <p:cNvSpPr>
              <a:spLocks noChangeArrowheads="1"/>
            </p:cNvSpPr>
            <p:nvPr/>
          </p:nvSpPr>
          <p:spPr bwMode="auto">
            <a:xfrm>
              <a:off x="847" y="2246"/>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608" name="Rectangle 29"/>
            <p:cNvSpPr>
              <a:spLocks noChangeArrowheads="1"/>
            </p:cNvSpPr>
            <p:nvPr/>
          </p:nvSpPr>
          <p:spPr bwMode="auto">
            <a:xfrm>
              <a:off x="1039" y="2246"/>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609" name="Rectangle 30"/>
            <p:cNvSpPr>
              <a:spLocks noChangeArrowheads="1"/>
            </p:cNvSpPr>
            <p:nvPr/>
          </p:nvSpPr>
          <p:spPr bwMode="auto">
            <a:xfrm>
              <a:off x="1231" y="2246"/>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610" name="Rectangle 31"/>
            <p:cNvSpPr>
              <a:spLocks noChangeArrowheads="1"/>
            </p:cNvSpPr>
            <p:nvPr/>
          </p:nvSpPr>
          <p:spPr bwMode="auto">
            <a:xfrm>
              <a:off x="655" y="2438"/>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611" name="Rectangle 32"/>
            <p:cNvSpPr>
              <a:spLocks noChangeArrowheads="1"/>
            </p:cNvSpPr>
            <p:nvPr/>
          </p:nvSpPr>
          <p:spPr bwMode="auto">
            <a:xfrm>
              <a:off x="847" y="2438"/>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612" name="Rectangle 33"/>
            <p:cNvSpPr>
              <a:spLocks noChangeArrowheads="1"/>
            </p:cNvSpPr>
            <p:nvPr/>
          </p:nvSpPr>
          <p:spPr bwMode="auto">
            <a:xfrm>
              <a:off x="1039" y="2438"/>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613" name="Rectangle 34"/>
            <p:cNvSpPr>
              <a:spLocks noChangeArrowheads="1"/>
            </p:cNvSpPr>
            <p:nvPr/>
          </p:nvSpPr>
          <p:spPr bwMode="auto">
            <a:xfrm>
              <a:off x="1231" y="2438"/>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614" name="Rectangle 35"/>
            <p:cNvSpPr>
              <a:spLocks noChangeArrowheads="1"/>
            </p:cNvSpPr>
            <p:nvPr/>
          </p:nvSpPr>
          <p:spPr bwMode="auto">
            <a:xfrm>
              <a:off x="655" y="2630"/>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615" name="Rectangle 36"/>
            <p:cNvSpPr>
              <a:spLocks noChangeArrowheads="1"/>
            </p:cNvSpPr>
            <p:nvPr/>
          </p:nvSpPr>
          <p:spPr bwMode="auto">
            <a:xfrm>
              <a:off x="847" y="2630"/>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616" name="Rectangle 37"/>
            <p:cNvSpPr>
              <a:spLocks noChangeArrowheads="1"/>
            </p:cNvSpPr>
            <p:nvPr/>
          </p:nvSpPr>
          <p:spPr bwMode="auto">
            <a:xfrm>
              <a:off x="1039" y="2630"/>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617" name="Rectangle 38"/>
            <p:cNvSpPr>
              <a:spLocks noChangeArrowheads="1"/>
            </p:cNvSpPr>
            <p:nvPr/>
          </p:nvSpPr>
          <p:spPr bwMode="auto">
            <a:xfrm>
              <a:off x="1231" y="2630"/>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618" name="Rectangle 39"/>
            <p:cNvSpPr>
              <a:spLocks noChangeArrowheads="1"/>
            </p:cNvSpPr>
            <p:nvPr/>
          </p:nvSpPr>
          <p:spPr bwMode="auto">
            <a:xfrm>
              <a:off x="655" y="2822"/>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619" name="Rectangle 40"/>
            <p:cNvSpPr>
              <a:spLocks noChangeArrowheads="1"/>
            </p:cNvSpPr>
            <p:nvPr/>
          </p:nvSpPr>
          <p:spPr bwMode="auto">
            <a:xfrm>
              <a:off x="847" y="2822"/>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620" name="Rectangle 41"/>
            <p:cNvSpPr>
              <a:spLocks noChangeArrowheads="1"/>
            </p:cNvSpPr>
            <p:nvPr/>
          </p:nvSpPr>
          <p:spPr bwMode="auto">
            <a:xfrm>
              <a:off x="1039" y="2822"/>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621" name="Rectangle 42"/>
            <p:cNvSpPr>
              <a:spLocks noChangeArrowheads="1"/>
            </p:cNvSpPr>
            <p:nvPr/>
          </p:nvSpPr>
          <p:spPr bwMode="auto">
            <a:xfrm>
              <a:off x="1231" y="2822"/>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622" name="Rectangle 43"/>
            <p:cNvSpPr>
              <a:spLocks noChangeArrowheads="1"/>
            </p:cNvSpPr>
            <p:nvPr/>
          </p:nvSpPr>
          <p:spPr bwMode="auto">
            <a:xfrm>
              <a:off x="655" y="3014"/>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623" name="Rectangle 44"/>
            <p:cNvSpPr>
              <a:spLocks noChangeArrowheads="1"/>
            </p:cNvSpPr>
            <p:nvPr/>
          </p:nvSpPr>
          <p:spPr bwMode="auto">
            <a:xfrm>
              <a:off x="847" y="3014"/>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624" name="Rectangle 45"/>
            <p:cNvSpPr>
              <a:spLocks noChangeArrowheads="1"/>
            </p:cNvSpPr>
            <p:nvPr/>
          </p:nvSpPr>
          <p:spPr bwMode="auto">
            <a:xfrm>
              <a:off x="1039" y="3014"/>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625" name="Rectangle 46"/>
            <p:cNvSpPr>
              <a:spLocks noChangeArrowheads="1"/>
            </p:cNvSpPr>
            <p:nvPr/>
          </p:nvSpPr>
          <p:spPr bwMode="auto">
            <a:xfrm>
              <a:off x="1231" y="3014"/>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626" name="Rectangle 47"/>
            <p:cNvSpPr>
              <a:spLocks noChangeArrowheads="1"/>
            </p:cNvSpPr>
            <p:nvPr/>
          </p:nvSpPr>
          <p:spPr bwMode="auto">
            <a:xfrm>
              <a:off x="655" y="3206"/>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627" name="Rectangle 48"/>
            <p:cNvSpPr>
              <a:spLocks noChangeArrowheads="1"/>
            </p:cNvSpPr>
            <p:nvPr/>
          </p:nvSpPr>
          <p:spPr bwMode="auto">
            <a:xfrm>
              <a:off x="847" y="3206"/>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628" name="Rectangle 49"/>
            <p:cNvSpPr>
              <a:spLocks noChangeArrowheads="1"/>
            </p:cNvSpPr>
            <p:nvPr/>
          </p:nvSpPr>
          <p:spPr bwMode="auto">
            <a:xfrm>
              <a:off x="1039" y="3206"/>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629" name="Rectangle 50"/>
            <p:cNvSpPr>
              <a:spLocks noChangeArrowheads="1"/>
            </p:cNvSpPr>
            <p:nvPr/>
          </p:nvSpPr>
          <p:spPr bwMode="auto">
            <a:xfrm>
              <a:off x="1231" y="3206"/>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grpSp>
      <p:grpSp>
        <p:nvGrpSpPr>
          <p:cNvPr id="271364" name="Group 51"/>
          <p:cNvGrpSpPr>
            <a:grpSpLocks/>
          </p:cNvGrpSpPr>
          <p:nvPr/>
        </p:nvGrpSpPr>
        <p:grpSpPr bwMode="auto">
          <a:xfrm>
            <a:off x="2563813" y="1736725"/>
            <a:ext cx="1141412" cy="3579813"/>
            <a:chOff x="1615" y="1094"/>
            <a:chExt cx="719" cy="2255"/>
          </a:xfrm>
        </p:grpSpPr>
        <p:sp>
          <p:nvSpPr>
            <p:cNvPr id="271534" name="Rectangle 52"/>
            <p:cNvSpPr>
              <a:spLocks noChangeArrowheads="1"/>
            </p:cNvSpPr>
            <p:nvPr/>
          </p:nvSpPr>
          <p:spPr bwMode="auto">
            <a:xfrm>
              <a:off x="1615" y="1094"/>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35" name="Rectangle 53"/>
            <p:cNvSpPr>
              <a:spLocks noChangeArrowheads="1"/>
            </p:cNvSpPr>
            <p:nvPr/>
          </p:nvSpPr>
          <p:spPr bwMode="auto">
            <a:xfrm>
              <a:off x="1807" y="1094"/>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36" name="Rectangle 54"/>
            <p:cNvSpPr>
              <a:spLocks noChangeArrowheads="1"/>
            </p:cNvSpPr>
            <p:nvPr/>
          </p:nvSpPr>
          <p:spPr bwMode="auto">
            <a:xfrm>
              <a:off x="1999" y="1094"/>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37" name="Rectangle 55"/>
            <p:cNvSpPr>
              <a:spLocks noChangeArrowheads="1"/>
            </p:cNvSpPr>
            <p:nvPr/>
          </p:nvSpPr>
          <p:spPr bwMode="auto">
            <a:xfrm>
              <a:off x="2191" y="1094"/>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38" name="Rectangle 56"/>
            <p:cNvSpPr>
              <a:spLocks noChangeArrowheads="1"/>
            </p:cNvSpPr>
            <p:nvPr/>
          </p:nvSpPr>
          <p:spPr bwMode="auto">
            <a:xfrm>
              <a:off x="1615" y="1286"/>
              <a:ext cx="143" cy="143"/>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39" name="Rectangle 57"/>
            <p:cNvSpPr>
              <a:spLocks noChangeArrowheads="1"/>
            </p:cNvSpPr>
            <p:nvPr/>
          </p:nvSpPr>
          <p:spPr bwMode="auto">
            <a:xfrm>
              <a:off x="1807" y="1286"/>
              <a:ext cx="143" cy="143"/>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40" name="Rectangle 58"/>
            <p:cNvSpPr>
              <a:spLocks noChangeArrowheads="1"/>
            </p:cNvSpPr>
            <p:nvPr/>
          </p:nvSpPr>
          <p:spPr bwMode="auto">
            <a:xfrm>
              <a:off x="1999" y="1286"/>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41" name="Rectangle 59"/>
            <p:cNvSpPr>
              <a:spLocks noChangeArrowheads="1"/>
            </p:cNvSpPr>
            <p:nvPr/>
          </p:nvSpPr>
          <p:spPr bwMode="auto">
            <a:xfrm>
              <a:off x="2191" y="1286"/>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42" name="Rectangle 60"/>
            <p:cNvSpPr>
              <a:spLocks noChangeArrowheads="1"/>
            </p:cNvSpPr>
            <p:nvPr/>
          </p:nvSpPr>
          <p:spPr bwMode="auto">
            <a:xfrm>
              <a:off x="1615" y="1478"/>
              <a:ext cx="143" cy="143"/>
            </a:xfrm>
            <a:prstGeom prst="rect">
              <a:avLst/>
            </a:prstGeom>
            <a:solidFill>
              <a:srgbClr val="FFFF00"/>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43" name="Rectangle 61"/>
            <p:cNvSpPr>
              <a:spLocks noChangeArrowheads="1"/>
            </p:cNvSpPr>
            <p:nvPr/>
          </p:nvSpPr>
          <p:spPr bwMode="auto">
            <a:xfrm>
              <a:off x="1807" y="1478"/>
              <a:ext cx="143" cy="143"/>
            </a:xfrm>
            <a:prstGeom prst="rect">
              <a:avLst/>
            </a:prstGeom>
            <a:solidFill>
              <a:srgbClr val="FFFF00"/>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44" name="Rectangle 62"/>
            <p:cNvSpPr>
              <a:spLocks noChangeArrowheads="1"/>
            </p:cNvSpPr>
            <p:nvPr/>
          </p:nvSpPr>
          <p:spPr bwMode="auto">
            <a:xfrm>
              <a:off x="1999" y="1478"/>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45" name="Rectangle 63"/>
            <p:cNvSpPr>
              <a:spLocks noChangeArrowheads="1"/>
            </p:cNvSpPr>
            <p:nvPr/>
          </p:nvSpPr>
          <p:spPr bwMode="auto">
            <a:xfrm>
              <a:off x="2191" y="1478"/>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46" name="Rectangle 64"/>
            <p:cNvSpPr>
              <a:spLocks noChangeArrowheads="1"/>
            </p:cNvSpPr>
            <p:nvPr/>
          </p:nvSpPr>
          <p:spPr bwMode="auto">
            <a:xfrm>
              <a:off x="1615" y="1670"/>
              <a:ext cx="143" cy="143"/>
            </a:xfrm>
            <a:prstGeom prst="rect">
              <a:avLst/>
            </a:prstGeom>
            <a:blipFill dpi="0" rotWithShape="0">
              <a:blip r:embed="rId4"/>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47" name="Rectangle 65"/>
            <p:cNvSpPr>
              <a:spLocks noChangeArrowheads="1"/>
            </p:cNvSpPr>
            <p:nvPr/>
          </p:nvSpPr>
          <p:spPr bwMode="auto">
            <a:xfrm>
              <a:off x="1807" y="1670"/>
              <a:ext cx="143" cy="143"/>
            </a:xfrm>
            <a:prstGeom prst="rect">
              <a:avLst/>
            </a:prstGeom>
            <a:blipFill dpi="0" rotWithShape="0">
              <a:blip r:embed="rId4"/>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48" name="Rectangle 66"/>
            <p:cNvSpPr>
              <a:spLocks noChangeArrowheads="1"/>
            </p:cNvSpPr>
            <p:nvPr/>
          </p:nvSpPr>
          <p:spPr bwMode="auto">
            <a:xfrm>
              <a:off x="1999" y="1670"/>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49" name="Rectangle 67"/>
            <p:cNvSpPr>
              <a:spLocks noChangeArrowheads="1"/>
            </p:cNvSpPr>
            <p:nvPr/>
          </p:nvSpPr>
          <p:spPr bwMode="auto">
            <a:xfrm>
              <a:off x="2191" y="1670"/>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50" name="Rectangle 68"/>
            <p:cNvSpPr>
              <a:spLocks noChangeArrowheads="1"/>
            </p:cNvSpPr>
            <p:nvPr/>
          </p:nvSpPr>
          <p:spPr bwMode="auto">
            <a:xfrm>
              <a:off x="1615" y="1862"/>
              <a:ext cx="143" cy="143"/>
            </a:xfrm>
            <a:prstGeom prst="rect">
              <a:avLst/>
            </a:prstGeom>
            <a:blipFill dpi="0" rotWithShape="0">
              <a:blip r:embed="rId5"/>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51" name="Rectangle 69"/>
            <p:cNvSpPr>
              <a:spLocks noChangeArrowheads="1"/>
            </p:cNvSpPr>
            <p:nvPr/>
          </p:nvSpPr>
          <p:spPr bwMode="auto">
            <a:xfrm>
              <a:off x="1807" y="1862"/>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52" name="Rectangle 70"/>
            <p:cNvSpPr>
              <a:spLocks noChangeArrowheads="1"/>
            </p:cNvSpPr>
            <p:nvPr/>
          </p:nvSpPr>
          <p:spPr bwMode="auto">
            <a:xfrm>
              <a:off x="1999" y="1862"/>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53" name="Rectangle 71"/>
            <p:cNvSpPr>
              <a:spLocks noChangeArrowheads="1"/>
            </p:cNvSpPr>
            <p:nvPr/>
          </p:nvSpPr>
          <p:spPr bwMode="auto">
            <a:xfrm>
              <a:off x="2191" y="1862"/>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54" name="Rectangle 72"/>
            <p:cNvSpPr>
              <a:spLocks noChangeArrowheads="1"/>
            </p:cNvSpPr>
            <p:nvPr/>
          </p:nvSpPr>
          <p:spPr bwMode="auto">
            <a:xfrm>
              <a:off x="1615" y="2054"/>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55" name="Rectangle 73"/>
            <p:cNvSpPr>
              <a:spLocks noChangeArrowheads="1"/>
            </p:cNvSpPr>
            <p:nvPr/>
          </p:nvSpPr>
          <p:spPr bwMode="auto">
            <a:xfrm>
              <a:off x="1807" y="2054"/>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56" name="Rectangle 74"/>
            <p:cNvSpPr>
              <a:spLocks noChangeArrowheads="1"/>
            </p:cNvSpPr>
            <p:nvPr/>
          </p:nvSpPr>
          <p:spPr bwMode="auto">
            <a:xfrm>
              <a:off x="1999" y="2054"/>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57" name="Rectangle 75"/>
            <p:cNvSpPr>
              <a:spLocks noChangeArrowheads="1"/>
            </p:cNvSpPr>
            <p:nvPr/>
          </p:nvSpPr>
          <p:spPr bwMode="auto">
            <a:xfrm>
              <a:off x="2191" y="2054"/>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58" name="Rectangle 76"/>
            <p:cNvSpPr>
              <a:spLocks noChangeArrowheads="1"/>
            </p:cNvSpPr>
            <p:nvPr/>
          </p:nvSpPr>
          <p:spPr bwMode="auto">
            <a:xfrm>
              <a:off x="1615" y="2246"/>
              <a:ext cx="143" cy="143"/>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59" name="Rectangle 77"/>
            <p:cNvSpPr>
              <a:spLocks noChangeArrowheads="1"/>
            </p:cNvSpPr>
            <p:nvPr/>
          </p:nvSpPr>
          <p:spPr bwMode="auto">
            <a:xfrm>
              <a:off x="1807" y="2246"/>
              <a:ext cx="143" cy="143"/>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60" name="Rectangle 78"/>
            <p:cNvSpPr>
              <a:spLocks noChangeArrowheads="1"/>
            </p:cNvSpPr>
            <p:nvPr/>
          </p:nvSpPr>
          <p:spPr bwMode="auto">
            <a:xfrm>
              <a:off x="1999" y="2246"/>
              <a:ext cx="143" cy="143"/>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61" name="Rectangle 79"/>
            <p:cNvSpPr>
              <a:spLocks noChangeArrowheads="1"/>
            </p:cNvSpPr>
            <p:nvPr/>
          </p:nvSpPr>
          <p:spPr bwMode="auto">
            <a:xfrm>
              <a:off x="2191" y="2246"/>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62" name="Rectangle 80"/>
            <p:cNvSpPr>
              <a:spLocks noChangeArrowheads="1"/>
            </p:cNvSpPr>
            <p:nvPr/>
          </p:nvSpPr>
          <p:spPr bwMode="auto">
            <a:xfrm>
              <a:off x="1615" y="2438"/>
              <a:ext cx="143" cy="143"/>
            </a:xfrm>
            <a:prstGeom prst="rect">
              <a:avLst/>
            </a:prstGeom>
            <a:solidFill>
              <a:srgbClr val="FFFF00"/>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63" name="Rectangle 81"/>
            <p:cNvSpPr>
              <a:spLocks noChangeArrowheads="1"/>
            </p:cNvSpPr>
            <p:nvPr/>
          </p:nvSpPr>
          <p:spPr bwMode="auto">
            <a:xfrm>
              <a:off x="1807" y="2438"/>
              <a:ext cx="143" cy="143"/>
            </a:xfrm>
            <a:prstGeom prst="rect">
              <a:avLst/>
            </a:prstGeom>
            <a:solidFill>
              <a:srgbClr val="FFFF00"/>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64" name="Rectangle 82"/>
            <p:cNvSpPr>
              <a:spLocks noChangeArrowheads="1"/>
            </p:cNvSpPr>
            <p:nvPr/>
          </p:nvSpPr>
          <p:spPr bwMode="auto">
            <a:xfrm>
              <a:off x="1999" y="2438"/>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65" name="Rectangle 83"/>
            <p:cNvSpPr>
              <a:spLocks noChangeArrowheads="1"/>
            </p:cNvSpPr>
            <p:nvPr/>
          </p:nvSpPr>
          <p:spPr bwMode="auto">
            <a:xfrm>
              <a:off x="2191" y="2438"/>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66" name="Rectangle 84"/>
            <p:cNvSpPr>
              <a:spLocks noChangeArrowheads="1"/>
            </p:cNvSpPr>
            <p:nvPr/>
          </p:nvSpPr>
          <p:spPr bwMode="auto">
            <a:xfrm>
              <a:off x="1615" y="2630"/>
              <a:ext cx="143" cy="143"/>
            </a:xfrm>
            <a:prstGeom prst="rect">
              <a:avLst/>
            </a:prstGeom>
            <a:blipFill dpi="0" rotWithShape="0">
              <a:blip r:embed="rId4"/>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67" name="Rectangle 85"/>
            <p:cNvSpPr>
              <a:spLocks noChangeArrowheads="1"/>
            </p:cNvSpPr>
            <p:nvPr/>
          </p:nvSpPr>
          <p:spPr bwMode="auto">
            <a:xfrm>
              <a:off x="1807" y="2630"/>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68" name="Rectangle 86"/>
            <p:cNvSpPr>
              <a:spLocks noChangeArrowheads="1"/>
            </p:cNvSpPr>
            <p:nvPr/>
          </p:nvSpPr>
          <p:spPr bwMode="auto">
            <a:xfrm>
              <a:off x="1999" y="2630"/>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69" name="Rectangle 87"/>
            <p:cNvSpPr>
              <a:spLocks noChangeArrowheads="1"/>
            </p:cNvSpPr>
            <p:nvPr/>
          </p:nvSpPr>
          <p:spPr bwMode="auto">
            <a:xfrm>
              <a:off x="2191" y="2630"/>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70" name="Rectangle 88"/>
            <p:cNvSpPr>
              <a:spLocks noChangeArrowheads="1"/>
            </p:cNvSpPr>
            <p:nvPr/>
          </p:nvSpPr>
          <p:spPr bwMode="auto">
            <a:xfrm>
              <a:off x="1615" y="2822"/>
              <a:ext cx="143" cy="143"/>
            </a:xfrm>
            <a:prstGeom prst="rect">
              <a:avLst/>
            </a:prstGeom>
            <a:blipFill dpi="0" rotWithShape="0">
              <a:blip r:embed="rId5"/>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71" name="Rectangle 89"/>
            <p:cNvSpPr>
              <a:spLocks noChangeArrowheads="1"/>
            </p:cNvSpPr>
            <p:nvPr/>
          </p:nvSpPr>
          <p:spPr bwMode="auto">
            <a:xfrm>
              <a:off x="1807" y="2822"/>
              <a:ext cx="143" cy="143"/>
            </a:xfrm>
            <a:prstGeom prst="rect">
              <a:avLst/>
            </a:prstGeom>
            <a:blipFill dpi="0" rotWithShape="0">
              <a:blip r:embed="rId5"/>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72" name="Rectangle 90"/>
            <p:cNvSpPr>
              <a:spLocks noChangeArrowheads="1"/>
            </p:cNvSpPr>
            <p:nvPr/>
          </p:nvSpPr>
          <p:spPr bwMode="auto">
            <a:xfrm>
              <a:off x="1999" y="2822"/>
              <a:ext cx="143" cy="143"/>
            </a:xfrm>
            <a:prstGeom prst="rect">
              <a:avLst/>
            </a:prstGeom>
            <a:blipFill dpi="0" rotWithShape="0">
              <a:blip r:embed="rId5"/>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73" name="Rectangle 91"/>
            <p:cNvSpPr>
              <a:spLocks noChangeArrowheads="1"/>
            </p:cNvSpPr>
            <p:nvPr/>
          </p:nvSpPr>
          <p:spPr bwMode="auto">
            <a:xfrm>
              <a:off x="2191" y="2822"/>
              <a:ext cx="143" cy="143"/>
            </a:xfrm>
            <a:prstGeom prst="rect">
              <a:avLst/>
            </a:prstGeom>
            <a:blipFill dpi="0" rotWithShape="0">
              <a:blip r:embed="rId5"/>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74" name="Rectangle 92"/>
            <p:cNvSpPr>
              <a:spLocks noChangeArrowheads="1"/>
            </p:cNvSpPr>
            <p:nvPr/>
          </p:nvSpPr>
          <p:spPr bwMode="auto">
            <a:xfrm>
              <a:off x="1615" y="3014"/>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75" name="Rectangle 93"/>
            <p:cNvSpPr>
              <a:spLocks noChangeArrowheads="1"/>
            </p:cNvSpPr>
            <p:nvPr/>
          </p:nvSpPr>
          <p:spPr bwMode="auto">
            <a:xfrm>
              <a:off x="1807" y="3014"/>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76" name="Rectangle 94"/>
            <p:cNvSpPr>
              <a:spLocks noChangeArrowheads="1"/>
            </p:cNvSpPr>
            <p:nvPr/>
          </p:nvSpPr>
          <p:spPr bwMode="auto">
            <a:xfrm>
              <a:off x="1999" y="3014"/>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77" name="Rectangle 95"/>
            <p:cNvSpPr>
              <a:spLocks noChangeArrowheads="1"/>
            </p:cNvSpPr>
            <p:nvPr/>
          </p:nvSpPr>
          <p:spPr bwMode="auto">
            <a:xfrm>
              <a:off x="2191" y="3014"/>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78" name="Rectangle 96"/>
            <p:cNvSpPr>
              <a:spLocks noChangeArrowheads="1"/>
            </p:cNvSpPr>
            <p:nvPr/>
          </p:nvSpPr>
          <p:spPr bwMode="auto">
            <a:xfrm>
              <a:off x="1615" y="3206"/>
              <a:ext cx="143" cy="143"/>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79" name="Rectangle 97"/>
            <p:cNvSpPr>
              <a:spLocks noChangeArrowheads="1"/>
            </p:cNvSpPr>
            <p:nvPr/>
          </p:nvSpPr>
          <p:spPr bwMode="auto">
            <a:xfrm>
              <a:off x="1807" y="3206"/>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80" name="Rectangle 98"/>
            <p:cNvSpPr>
              <a:spLocks noChangeArrowheads="1"/>
            </p:cNvSpPr>
            <p:nvPr/>
          </p:nvSpPr>
          <p:spPr bwMode="auto">
            <a:xfrm>
              <a:off x="1999" y="3206"/>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81" name="Rectangle 99"/>
            <p:cNvSpPr>
              <a:spLocks noChangeArrowheads="1"/>
            </p:cNvSpPr>
            <p:nvPr/>
          </p:nvSpPr>
          <p:spPr bwMode="auto">
            <a:xfrm>
              <a:off x="2191" y="3206"/>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grpSp>
      <p:grpSp>
        <p:nvGrpSpPr>
          <p:cNvPr id="271365" name="Group 100"/>
          <p:cNvGrpSpPr>
            <a:grpSpLocks/>
          </p:cNvGrpSpPr>
          <p:nvPr/>
        </p:nvGrpSpPr>
        <p:grpSpPr bwMode="auto">
          <a:xfrm>
            <a:off x="4087813" y="1736725"/>
            <a:ext cx="1141412" cy="3579813"/>
            <a:chOff x="2575" y="1094"/>
            <a:chExt cx="719" cy="2255"/>
          </a:xfrm>
        </p:grpSpPr>
        <p:sp>
          <p:nvSpPr>
            <p:cNvPr id="271486" name="Rectangle 101"/>
            <p:cNvSpPr>
              <a:spLocks noChangeArrowheads="1"/>
            </p:cNvSpPr>
            <p:nvPr/>
          </p:nvSpPr>
          <p:spPr bwMode="auto">
            <a:xfrm>
              <a:off x="2575" y="1862"/>
              <a:ext cx="143" cy="143"/>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87" name="Rectangle 102"/>
            <p:cNvSpPr>
              <a:spLocks noChangeArrowheads="1"/>
            </p:cNvSpPr>
            <p:nvPr/>
          </p:nvSpPr>
          <p:spPr bwMode="auto">
            <a:xfrm>
              <a:off x="2767" y="1862"/>
              <a:ext cx="143" cy="143"/>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88" name="Rectangle 103"/>
            <p:cNvSpPr>
              <a:spLocks noChangeArrowheads="1"/>
            </p:cNvSpPr>
            <p:nvPr/>
          </p:nvSpPr>
          <p:spPr bwMode="auto">
            <a:xfrm>
              <a:off x="2959" y="1862"/>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89" name="Rectangle 104"/>
            <p:cNvSpPr>
              <a:spLocks noChangeArrowheads="1"/>
            </p:cNvSpPr>
            <p:nvPr/>
          </p:nvSpPr>
          <p:spPr bwMode="auto">
            <a:xfrm>
              <a:off x="3151" y="1862"/>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90" name="Rectangle 105"/>
            <p:cNvSpPr>
              <a:spLocks noChangeArrowheads="1"/>
            </p:cNvSpPr>
            <p:nvPr/>
          </p:nvSpPr>
          <p:spPr bwMode="auto">
            <a:xfrm>
              <a:off x="2575" y="2054"/>
              <a:ext cx="143" cy="143"/>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91" name="Rectangle 106"/>
            <p:cNvSpPr>
              <a:spLocks noChangeArrowheads="1"/>
            </p:cNvSpPr>
            <p:nvPr/>
          </p:nvSpPr>
          <p:spPr bwMode="auto">
            <a:xfrm>
              <a:off x="2767" y="2054"/>
              <a:ext cx="143" cy="143"/>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92" name="Rectangle 107"/>
            <p:cNvSpPr>
              <a:spLocks noChangeArrowheads="1"/>
            </p:cNvSpPr>
            <p:nvPr/>
          </p:nvSpPr>
          <p:spPr bwMode="auto">
            <a:xfrm>
              <a:off x="2959" y="2054"/>
              <a:ext cx="143" cy="143"/>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93" name="Rectangle 108"/>
            <p:cNvSpPr>
              <a:spLocks noChangeArrowheads="1"/>
            </p:cNvSpPr>
            <p:nvPr/>
          </p:nvSpPr>
          <p:spPr bwMode="auto">
            <a:xfrm>
              <a:off x="3151" y="2054"/>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94" name="Rectangle 109"/>
            <p:cNvSpPr>
              <a:spLocks noChangeArrowheads="1"/>
            </p:cNvSpPr>
            <p:nvPr/>
          </p:nvSpPr>
          <p:spPr bwMode="auto">
            <a:xfrm>
              <a:off x="2575" y="2246"/>
              <a:ext cx="143" cy="143"/>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95" name="Rectangle 110"/>
            <p:cNvSpPr>
              <a:spLocks noChangeArrowheads="1"/>
            </p:cNvSpPr>
            <p:nvPr/>
          </p:nvSpPr>
          <p:spPr bwMode="auto">
            <a:xfrm>
              <a:off x="2767" y="2246"/>
              <a:ext cx="143" cy="143"/>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96" name="Rectangle 111"/>
            <p:cNvSpPr>
              <a:spLocks noChangeArrowheads="1"/>
            </p:cNvSpPr>
            <p:nvPr/>
          </p:nvSpPr>
          <p:spPr bwMode="auto">
            <a:xfrm>
              <a:off x="2959" y="2246"/>
              <a:ext cx="143" cy="143"/>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97" name="Rectangle 112"/>
            <p:cNvSpPr>
              <a:spLocks noChangeArrowheads="1"/>
            </p:cNvSpPr>
            <p:nvPr/>
          </p:nvSpPr>
          <p:spPr bwMode="auto">
            <a:xfrm>
              <a:off x="3151" y="2246"/>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98" name="Rectangle 113"/>
            <p:cNvSpPr>
              <a:spLocks noChangeArrowheads="1"/>
            </p:cNvSpPr>
            <p:nvPr/>
          </p:nvSpPr>
          <p:spPr bwMode="auto">
            <a:xfrm>
              <a:off x="2575" y="2438"/>
              <a:ext cx="143" cy="143"/>
            </a:xfrm>
            <a:prstGeom prst="rect">
              <a:avLst/>
            </a:prstGeom>
            <a:solidFill>
              <a:srgbClr val="FFFF00"/>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99" name="Rectangle 114"/>
            <p:cNvSpPr>
              <a:spLocks noChangeArrowheads="1"/>
            </p:cNvSpPr>
            <p:nvPr/>
          </p:nvSpPr>
          <p:spPr bwMode="auto">
            <a:xfrm>
              <a:off x="2767" y="2438"/>
              <a:ext cx="143" cy="143"/>
            </a:xfrm>
            <a:prstGeom prst="rect">
              <a:avLst/>
            </a:prstGeom>
            <a:solidFill>
              <a:srgbClr val="FFFF00"/>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00" name="Rectangle 115"/>
            <p:cNvSpPr>
              <a:spLocks noChangeArrowheads="1"/>
            </p:cNvSpPr>
            <p:nvPr/>
          </p:nvSpPr>
          <p:spPr bwMode="auto">
            <a:xfrm>
              <a:off x="2959" y="2438"/>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01" name="Rectangle 116"/>
            <p:cNvSpPr>
              <a:spLocks noChangeArrowheads="1"/>
            </p:cNvSpPr>
            <p:nvPr/>
          </p:nvSpPr>
          <p:spPr bwMode="auto">
            <a:xfrm>
              <a:off x="3151" y="2438"/>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02" name="Rectangle 117"/>
            <p:cNvSpPr>
              <a:spLocks noChangeArrowheads="1"/>
            </p:cNvSpPr>
            <p:nvPr/>
          </p:nvSpPr>
          <p:spPr bwMode="auto">
            <a:xfrm>
              <a:off x="2575" y="2630"/>
              <a:ext cx="143" cy="143"/>
            </a:xfrm>
            <a:prstGeom prst="rect">
              <a:avLst/>
            </a:prstGeom>
            <a:solidFill>
              <a:srgbClr val="FFFF00"/>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03" name="Rectangle 118"/>
            <p:cNvSpPr>
              <a:spLocks noChangeArrowheads="1"/>
            </p:cNvSpPr>
            <p:nvPr/>
          </p:nvSpPr>
          <p:spPr bwMode="auto">
            <a:xfrm>
              <a:off x="2767" y="2630"/>
              <a:ext cx="143" cy="143"/>
            </a:xfrm>
            <a:prstGeom prst="rect">
              <a:avLst/>
            </a:prstGeom>
            <a:solidFill>
              <a:srgbClr val="FFFF00"/>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04" name="Rectangle 119"/>
            <p:cNvSpPr>
              <a:spLocks noChangeArrowheads="1"/>
            </p:cNvSpPr>
            <p:nvPr/>
          </p:nvSpPr>
          <p:spPr bwMode="auto">
            <a:xfrm>
              <a:off x="2959" y="2630"/>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05" name="Rectangle 120"/>
            <p:cNvSpPr>
              <a:spLocks noChangeArrowheads="1"/>
            </p:cNvSpPr>
            <p:nvPr/>
          </p:nvSpPr>
          <p:spPr bwMode="auto">
            <a:xfrm>
              <a:off x="3151" y="2630"/>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06" name="Rectangle 121"/>
            <p:cNvSpPr>
              <a:spLocks noChangeArrowheads="1"/>
            </p:cNvSpPr>
            <p:nvPr/>
          </p:nvSpPr>
          <p:spPr bwMode="auto">
            <a:xfrm>
              <a:off x="2575" y="2822"/>
              <a:ext cx="143" cy="143"/>
            </a:xfrm>
            <a:prstGeom prst="rect">
              <a:avLst/>
            </a:prstGeom>
            <a:solidFill>
              <a:srgbClr val="FFFF00"/>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07" name="Rectangle 122"/>
            <p:cNvSpPr>
              <a:spLocks noChangeArrowheads="1"/>
            </p:cNvSpPr>
            <p:nvPr/>
          </p:nvSpPr>
          <p:spPr bwMode="auto">
            <a:xfrm>
              <a:off x="2767" y="2822"/>
              <a:ext cx="143" cy="143"/>
            </a:xfrm>
            <a:prstGeom prst="rect">
              <a:avLst/>
            </a:prstGeom>
            <a:solidFill>
              <a:srgbClr val="FFFF00"/>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08" name="Rectangle 123"/>
            <p:cNvSpPr>
              <a:spLocks noChangeArrowheads="1"/>
            </p:cNvSpPr>
            <p:nvPr/>
          </p:nvSpPr>
          <p:spPr bwMode="auto">
            <a:xfrm>
              <a:off x="2959" y="2822"/>
              <a:ext cx="143" cy="143"/>
            </a:xfrm>
            <a:prstGeom prst="rect">
              <a:avLst/>
            </a:prstGeom>
            <a:solidFill>
              <a:srgbClr val="FFFF00"/>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09" name="Rectangle 124"/>
            <p:cNvSpPr>
              <a:spLocks noChangeArrowheads="1"/>
            </p:cNvSpPr>
            <p:nvPr/>
          </p:nvSpPr>
          <p:spPr bwMode="auto">
            <a:xfrm>
              <a:off x="3151" y="2822"/>
              <a:ext cx="143" cy="143"/>
            </a:xfrm>
            <a:prstGeom prst="rect">
              <a:avLst/>
            </a:prstGeom>
            <a:solidFill>
              <a:srgbClr val="FFFF00"/>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10" name="Rectangle 125"/>
            <p:cNvSpPr>
              <a:spLocks noChangeArrowheads="1"/>
            </p:cNvSpPr>
            <p:nvPr/>
          </p:nvSpPr>
          <p:spPr bwMode="auto">
            <a:xfrm>
              <a:off x="2575" y="3014"/>
              <a:ext cx="143" cy="143"/>
            </a:xfrm>
            <a:prstGeom prst="rect">
              <a:avLst/>
            </a:prstGeom>
            <a:blipFill dpi="0" rotWithShape="0">
              <a:blip r:embed="rId4"/>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11" name="Rectangle 126"/>
            <p:cNvSpPr>
              <a:spLocks noChangeArrowheads="1"/>
            </p:cNvSpPr>
            <p:nvPr/>
          </p:nvSpPr>
          <p:spPr bwMode="auto">
            <a:xfrm>
              <a:off x="2767" y="3014"/>
              <a:ext cx="143" cy="143"/>
            </a:xfrm>
            <a:prstGeom prst="rect">
              <a:avLst/>
            </a:prstGeom>
            <a:blipFill dpi="0" rotWithShape="0">
              <a:blip r:embed="rId4"/>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12" name="Rectangle 127"/>
            <p:cNvSpPr>
              <a:spLocks noChangeArrowheads="1"/>
            </p:cNvSpPr>
            <p:nvPr/>
          </p:nvSpPr>
          <p:spPr bwMode="auto">
            <a:xfrm>
              <a:off x="2959" y="3014"/>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13" name="Rectangle 128"/>
            <p:cNvSpPr>
              <a:spLocks noChangeArrowheads="1"/>
            </p:cNvSpPr>
            <p:nvPr/>
          </p:nvSpPr>
          <p:spPr bwMode="auto">
            <a:xfrm>
              <a:off x="3151" y="3014"/>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14" name="Rectangle 129"/>
            <p:cNvSpPr>
              <a:spLocks noChangeArrowheads="1"/>
            </p:cNvSpPr>
            <p:nvPr/>
          </p:nvSpPr>
          <p:spPr bwMode="auto">
            <a:xfrm>
              <a:off x="2575" y="3206"/>
              <a:ext cx="143" cy="143"/>
            </a:xfrm>
            <a:prstGeom prst="rect">
              <a:avLst/>
            </a:prstGeom>
            <a:blipFill dpi="0" rotWithShape="0">
              <a:blip r:embed="rId4"/>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15" name="Rectangle 130"/>
            <p:cNvSpPr>
              <a:spLocks noChangeArrowheads="1"/>
            </p:cNvSpPr>
            <p:nvPr/>
          </p:nvSpPr>
          <p:spPr bwMode="auto">
            <a:xfrm>
              <a:off x="2767" y="3206"/>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16" name="Rectangle 131"/>
            <p:cNvSpPr>
              <a:spLocks noChangeArrowheads="1"/>
            </p:cNvSpPr>
            <p:nvPr/>
          </p:nvSpPr>
          <p:spPr bwMode="auto">
            <a:xfrm>
              <a:off x="2959" y="3206"/>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17" name="Rectangle 132"/>
            <p:cNvSpPr>
              <a:spLocks noChangeArrowheads="1"/>
            </p:cNvSpPr>
            <p:nvPr/>
          </p:nvSpPr>
          <p:spPr bwMode="auto">
            <a:xfrm>
              <a:off x="3151" y="3206"/>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18" name="Rectangle 133"/>
            <p:cNvSpPr>
              <a:spLocks noChangeArrowheads="1"/>
            </p:cNvSpPr>
            <p:nvPr/>
          </p:nvSpPr>
          <p:spPr bwMode="auto">
            <a:xfrm>
              <a:off x="2575" y="1094"/>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19" name="Rectangle 134"/>
            <p:cNvSpPr>
              <a:spLocks noChangeArrowheads="1"/>
            </p:cNvSpPr>
            <p:nvPr/>
          </p:nvSpPr>
          <p:spPr bwMode="auto">
            <a:xfrm>
              <a:off x="2767" y="1094"/>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20" name="Rectangle 135"/>
            <p:cNvSpPr>
              <a:spLocks noChangeArrowheads="1"/>
            </p:cNvSpPr>
            <p:nvPr/>
          </p:nvSpPr>
          <p:spPr bwMode="auto">
            <a:xfrm>
              <a:off x="2959" y="1094"/>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21" name="Rectangle 136"/>
            <p:cNvSpPr>
              <a:spLocks noChangeArrowheads="1"/>
            </p:cNvSpPr>
            <p:nvPr/>
          </p:nvSpPr>
          <p:spPr bwMode="auto">
            <a:xfrm>
              <a:off x="3151" y="1094"/>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22" name="Rectangle 137"/>
            <p:cNvSpPr>
              <a:spLocks noChangeArrowheads="1"/>
            </p:cNvSpPr>
            <p:nvPr/>
          </p:nvSpPr>
          <p:spPr bwMode="auto">
            <a:xfrm>
              <a:off x="2575" y="1286"/>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23" name="Rectangle 138"/>
            <p:cNvSpPr>
              <a:spLocks noChangeArrowheads="1"/>
            </p:cNvSpPr>
            <p:nvPr/>
          </p:nvSpPr>
          <p:spPr bwMode="auto">
            <a:xfrm>
              <a:off x="2767" y="1286"/>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24" name="Rectangle 139"/>
            <p:cNvSpPr>
              <a:spLocks noChangeArrowheads="1"/>
            </p:cNvSpPr>
            <p:nvPr/>
          </p:nvSpPr>
          <p:spPr bwMode="auto">
            <a:xfrm>
              <a:off x="2959" y="1286"/>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25" name="Rectangle 140"/>
            <p:cNvSpPr>
              <a:spLocks noChangeArrowheads="1"/>
            </p:cNvSpPr>
            <p:nvPr/>
          </p:nvSpPr>
          <p:spPr bwMode="auto">
            <a:xfrm>
              <a:off x="3151" y="1286"/>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26" name="Rectangle 141"/>
            <p:cNvSpPr>
              <a:spLocks noChangeArrowheads="1"/>
            </p:cNvSpPr>
            <p:nvPr/>
          </p:nvSpPr>
          <p:spPr bwMode="auto">
            <a:xfrm>
              <a:off x="2575" y="1478"/>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27" name="Rectangle 142"/>
            <p:cNvSpPr>
              <a:spLocks noChangeArrowheads="1"/>
            </p:cNvSpPr>
            <p:nvPr/>
          </p:nvSpPr>
          <p:spPr bwMode="auto">
            <a:xfrm>
              <a:off x="2767" y="1478"/>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28" name="Rectangle 143"/>
            <p:cNvSpPr>
              <a:spLocks noChangeArrowheads="1"/>
            </p:cNvSpPr>
            <p:nvPr/>
          </p:nvSpPr>
          <p:spPr bwMode="auto">
            <a:xfrm>
              <a:off x="2959" y="1478"/>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29" name="Rectangle 144"/>
            <p:cNvSpPr>
              <a:spLocks noChangeArrowheads="1"/>
            </p:cNvSpPr>
            <p:nvPr/>
          </p:nvSpPr>
          <p:spPr bwMode="auto">
            <a:xfrm>
              <a:off x="3151" y="1478"/>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30" name="Rectangle 145"/>
            <p:cNvSpPr>
              <a:spLocks noChangeArrowheads="1"/>
            </p:cNvSpPr>
            <p:nvPr/>
          </p:nvSpPr>
          <p:spPr bwMode="auto">
            <a:xfrm>
              <a:off x="2575" y="1670"/>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31" name="Rectangle 146"/>
            <p:cNvSpPr>
              <a:spLocks noChangeArrowheads="1"/>
            </p:cNvSpPr>
            <p:nvPr/>
          </p:nvSpPr>
          <p:spPr bwMode="auto">
            <a:xfrm>
              <a:off x="2767" y="1670"/>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32" name="Rectangle 147"/>
            <p:cNvSpPr>
              <a:spLocks noChangeArrowheads="1"/>
            </p:cNvSpPr>
            <p:nvPr/>
          </p:nvSpPr>
          <p:spPr bwMode="auto">
            <a:xfrm>
              <a:off x="2959" y="1670"/>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33" name="Rectangle 148"/>
            <p:cNvSpPr>
              <a:spLocks noChangeArrowheads="1"/>
            </p:cNvSpPr>
            <p:nvPr/>
          </p:nvSpPr>
          <p:spPr bwMode="auto">
            <a:xfrm>
              <a:off x="3151" y="1670"/>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grpSp>
      <p:grpSp>
        <p:nvGrpSpPr>
          <p:cNvPr id="271366" name="Group 149"/>
          <p:cNvGrpSpPr>
            <a:grpSpLocks/>
          </p:cNvGrpSpPr>
          <p:nvPr/>
        </p:nvGrpSpPr>
        <p:grpSpPr bwMode="auto">
          <a:xfrm>
            <a:off x="5688013" y="1584325"/>
            <a:ext cx="1141412" cy="3960813"/>
            <a:chOff x="3583" y="998"/>
            <a:chExt cx="719" cy="2495"/>
          </a:xfrm>
        </p:grpSpPr>
        <p:sp>
          <p:nvSpPr>
            <p:cNvPr id="271437" name="Rectangle 150"/>
            <p:cNvSpPr>
              <a:spLocks noChangeArrowheads="1"/>
            </p:cNvSpPr>
            <p:nvPr/>
          </p:nvSpPr>
          <p:spPr bwMode="auto">
            <a:xfrm>
              <a:off x="3583" y="1862"/>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38" name="Rectangle 151"/>
            <p:cNvSpPr>
              <a:spLocks noChangeArrowheads="1"/>
            </p:cNvSpPr>
            <p:nvPr/>
          </p:nvSpPr>
          <p:spPr bwMode="auto">
            <a:xfrm>
              <a:off x="3775" y="1862"/>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39" name="Rectangle 152"/>
            <p:cNvSpPr>
              <a:spLocks noChangeArrowheads="1"/>
            </p:cNvSpPr>
            <p:nvPr/>
          </p:nvSpPr>
          <p:spPr bwMode="auto">
            <a:xfrm>
              <a:off x="3967" y="1862"/>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40" name="Rectangle 153"/>
            <p:cNvSpPr>
              <a:spLocks noChangeArrowheads="1"/>
            </p:cNvSpPr>
            <p:nvPr/>
          </p:nvSpPr>
          <p:spPr bwMode="auto">
            <a:xfrm>
              <a:off x="4159" y="1862"/>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41" name="Rectangle 154"/>
            <p:cNvSpPr>
              <a:spLocks noChangeArrowheads="1"/>
            </p:cNvSpPr>
            <p:nvPr/>
          </p:nvSpPr>
          <p:spPr bwMode="auto">
            <a:xfrm>
              <a:off x="3583" y="2054"/>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42" name="Rectangle 155"/>
            <p:cNvSpPr>
              <a:spLocks noChangeArrowheads="1"/>
            </p:cNvSpPr>
            <p:nvPr/>
          </p:nvSpPr>
          <p:spPr bwMode="auto">
            <a:xfrm>
              <a:off x="3775" y="2054"/>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43" name="Rectangle 156"/>
            <p:cNvSpPr>
              <a:spLocks noChangeArrowheads="1"/>
            </p:cNvSpPr>
            <p:nvPr/>
          </p:nvSpPr>
          <p:spPr bwMode="auto">
            <a:xfrm>
              <a:off x="3967" y="2054"/>
              <a:ext cx="143" cy="143"/>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44" name="Rectangle 157"/>
            <p:cNvSpPr>
              <a:spLocks noChangeArrowheads="1"/>
            </p:cNvSpPr>
            <p:nvPr/>
          </p:nvSpPr>
          <p:spPr bwMode="auto">
            <a:xfrm>
              <a:off x="4159" y="2054"/>
              <a:ext cx="143" cy="143"/>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45" name="Rectangle 158"/>
            <p:cNvSpPr>
              <a:spLocks noChangeArrowheads="1"/>
            </p:cNvSpPr>
            <p:nvPr/>
          </p:nvSpPr>
          <p:spPr bwMode="auto">
            <a:xfrm>
              <a:off x="3583" y="2246"/>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46" name="Rectangle 159"/>
            <p:cNvSpPr>
              <a:spLocks noChangeArrowheads="1"/>
            </p:cNvSpPr>
            <p:nvPr/>
          </p:nvSpPr>
          <p:spPr bwMode="auto">
            <a:xfrm>
              <a:off x="3775" y="2246"/>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47" name="Rectangle 160"/>
            <p:cNvSpPr>
              <a:spLocks noChangeArrowheads="1"/>
            </p:cNvSpPr>
            <p:nvPr/>
          </p:nvSpPr>
          <p:spPr bwMode="auto">
            <a:xfrm>
              <a:off x="3967" y="2246"/>
              <a:ext cx="143" cy="143"/>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48" name="Rectangle 161"/>
            <p:cNvSpPr>
              <a:spLocks noChangeArrowheads="1"/>
            </p:cNvSpPr>
            <p:nvPr/>
          </p:nvSpPr>
          <p:spPr bwMode="auto">
            <a:xfrm>
              <a:off x="4159" y="2246"/>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49" name="Rectangle 162"/>
            <p:cNvSpPr>
              <a:spLocks noChangeArrowheads="1"/>
            </p:cNvSpPr>
            <p:nvPr/>
          </p:nvSpPr>
          <p:spPr bwMode="auto">
            <a:xfrm>
              <a:off x="3583" y="2438"/>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50" name="Rectangle 163"/>
            <p:cNvSpPr>
              <a:spLocks noChangeArrowheads="1"/>
            </p:cNvSpPr>
            <p:nvPr/>
          </p:nvSpPr>
          <p:spPr bwMode="auto">
            <a:xfrm>
              <a:off x="3775" y="2438"/>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51" name="Rectangle 164"/>
            <p:cNvSpPr>
              <a:spLocks noChangeArrowheads="1"/>
            </p:cNvSpPr>
            <p:nvPr/>
          </p:nvSpPr>
          <p:spPr bwMode="auto">
            <a:xfrm>
              <a:off x="3967" y="2438"/>
              <a:ext cx="143" cy="143"/>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52" name="Rectangle 165"/>
            <p:cNvSpPr>
              <a:spLocks noChangeArrowheads="1"/>
            </p:cNvSpPr>
            <p:nvPr/>
          </p:nvSpPr>
          <p:spPr bwMode="auto">
            <a:xfrm>
              <a:off x="4159" y="2438"/>
              <a:ext cx="143" cy="143"/>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53" name="Rectangle 166"/>
            <p:cNvSpPr>
              <a:spLocks noChangeArrowheads="1"/>
            </p:cNvSpPr>
            <p:nvPr/>
          </p:nvSpPr>
          <p:spPr bwMode="auto">
            <a:xfrm>
              <a:off x="3583" y="2630"/>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54" name="Rectangle 167"/>
            <p:cNvSpPr>
              <a:spLocks noChangeArrowheads="1"/>
            </p:cNvSpPr>
            <p:nvPr/>
          </p:nvSpPr>
          <p:spPr bwMode="auto">
            <a:xfrm>
              <a:off x="3775" y="2630"/>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55" name="Rectangle 168"/>
            <p:cNvSpPr>
              <a:spLocks noChangeArrowheads="1"/>
            </p:cNvSpPr>
            <p:nvPr/>
          </p:nvSpPr>
          <p:spPr bwMode="auto">
            <a:xfrm>
              <a:off x="3967" y="2630"/>
              <a:ext cx="143" cy="143"/>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56" name="Rectangle 169"/>
            <p:cNvSpPr>
              <a:spLocks noChangeArrowheads="1"/>
            </p:cNvSpPr>
            <p:nvPr/>
          </p:nvSpPr>
          <p:spPr bwMode="auto">
            <a:xfrm>
              <a:off x="4159" y="2630"/>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57" name="Rectangle 170"/>
            <p:cNvSpPr>
              <a:spLocks noChangeArrowheads="1"/>
            </p:cNvSpPr>
            <p:nvPr/>
          </p:nvSpPr>
          <p:spPr bwMode="auto">
            <a:xfrm>
              <a:off x="3583" y="2822"/>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58" name="Rectangle 171"/>
            <p:cNvSpPr>
              <a:spLocks noChangeArrowheads="1"/>
            </p:cNvSpPr>
            <p:nvPr/>
          </p:nvSpPr>
          <p:spPr bwMode="auto">
            <a:xfrm>
              <a:off x="3775" y="2822"/>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59" name="Rectangle 172"/>
            <p:cNvSpPr>
              <a:spLocks noChangeArrowheads="1"/>
            </p:cNvSpPr>
            <p:nvPr/>
          </p:nvSpPr>
          <p:spPr bwMode="auto">
            <a:xfrm>
              <a:off x="3967" y="2822"/>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60" name="Rectangle 173"/>
            <p:cNvSpPr>
              <a:spLocks noChangeArrowheads="1"/>
            </p:cNvSpPr>
            <p:nvPr/>
          </p:nvSpPr>
          <p:spPr bwMode="auto">
            <a:xfrm>
              <a:off x="4159" y="2822"/>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61" name="Rectangle 174"/>
            <p:cNvSpPr>
              <a:spLocks noChangeArrowheads="1"/>
            </p:cNvSpPr>
            <p:nvPr/>
          </p:nvSpPr>
          <p:spPr bwMode="auto">
            <a:xfrm>
              <a:off x="3583" y="3014"/>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62" name="Rectangle 175"/>
            <p:cNvSpPr>
              <a:spLocks noChangeArrowheads="1"/>
            </p:cNvSpPr>
            <p:nvPr/>
          </p:nvSpPr>
          <p:spPr bwMode="auto">
            <a:xfrm>
              <a:off x="3775" y="3014"/>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63" name="Rectangle 176"/>
            <p:cNvSpPr>
              <a:spLocks noChangeArrowheads="1"/>
            </p:cNvSpPr>
            <p:nvPr/>
          </p:nvSpPr>
          <p:spPr bwMode="auto">
            <a:xfrm>
              <a:off x="3967" y="3014"/>
              <a:ext cx="143" cy="143"/>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64" name="Rectangle 177"/>
            <p:cNvSpPr>
              <a:spLocks noChangeArrowheads="1"/>
            </p:cNvSpPr>
            <p:nvPr/>
          </p:nvSpPr>
          <p:spPr bwMode="auto">
            <a:xfrm>
              <a:off x="4159" y="3014"/>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65" name="Rectangle 178"/>
            <p:cNvSpPr>
              <a:spLocks noChangeArrowheads="1"/>
            </p:cNvSpPr>
            <p:nvPr/>
          </p:nvSpPr>
          <p:spPr bwMode="auto">
            <a:xfrm>
              <a:off x="3583" y="3206"/>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66" name="Rectangle 179"/>
            <p:cNvSpPr>
              <a:spLocks noChangeArrowheads="1"/>
            </p:cNvSpPr>
            <p:nvPr/>
          </p:nvSpPr>
          <p:spPr bwMode="auto">
            <a:xfrm>
              <a:off x="3775" y="3206"/>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67" name="Rectangle 180"/>
            <p:cNvSpPr>
              <a:spLocks noChangeArrowheads="1"/>
            </p:cNvSpPr>
            <p:nvPr/>
          </p:nvSpPr>
          <p:spPr bwMode="auto">
            <a:xfrm>
              <a:off x="3967" y="3206"/>
              <a:ext cx="143" cy="143"/>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68" name="Rectangle 181"/>
            <p:cNvSpPr>
              <a:spLocks noChangeArrowheads="1"/>
            </p:cNvSpPr>
            <p:nvPr/>
          </p:nvSpPr>
          <p:spPr bwMode="auto">
            <a:xfrm>
              <a:off x="4159" y="3206"/>
              <a:ext cx="143" cy="143"/>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69" name="Rectangle 182"/>
            <p:cNvSpPr>
              <a:spLocks noChangeArrowheads="1"/>
            </p:cNvSpPr>
            <p:nvPr/>
          </p:nvSpPr>
          <p:spPr bwMode="auto">
            <a:xfrm>
              <a:off x="3583" y="1094"/>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70" name="Rectangle 183"/>
            <p:cNvSpPr>
              <a:spLocks noChangeArrowheads="1"/>
            </p:cNvSpPr>
            <p:nvPr/>
          </p:nvSpPr>
          <p:spPr bwMode="auto">
            <a:xfrm>
              <a:off x="3775" y="1094"/>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71" name="Rectangle 184"/>
            <p:cNvSpPr>
              <a:spLocks noChangeArrowheads="1"/>
            </p:cNvSpPr>
            <p:nvPr/>
          </p:nvSpPr>
          <p:spPr bwMode="auto">
            <a:xfrm>
              <a:off x="3967" y="1094"/>
              <a:ext cx="143" cy="143"/>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72" name="Rectangle 185"/>
            <p:cNvSpPr>
              <a:spLocks noChangeArrowheads="1"/>
            </p:cNvSpPr>
            <p:nvPr/>
          </p:nvSpPr>
          <p:spPr bwMode="auto">
            <a:xfrm>
              <a:off x="4159" y="1094"/>
              <a:ext cx="143" cy="143"/>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73" name="Rectangle 186"/>
            <p:cNvSpPr>
              <a:spLocks noChangeArrowheads="1"/>
            </p:cNvSpPr>
            <p:nvPr/>
          </p:nvSpPr>
          <p:spPr bwMode="auto">
            <a:xfrm>
              <a:off x="3583" y="1286"/>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74" name="Rectangle 187"/>
            <p:cNvSpPr>
              <a:spLocks noChangeArrowheads="1"/>
            </p:cNvSpPr>
            <p:nvPr/>
          </p:nvSpPr>
          <p:spPr bwMode="auto">
            <a:xfrm>
              <a:off x="3775" y="1286"/>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75" name="Rectangle 188"/>
            <p:cNvSpPr>
              <a:spLocks noChangeArrowheads="1"/>
            </p:cNvSpPr>
            <p:nvPr/>
          </p:nvSpPr>
          <p:spPr bwMode="auto">
            <a:xfrm>
              <a:off x="3967" y="1286"/>
              <a:ext cx="143" cy="143"/>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76" name="Rectangle 189"/>
            <p:cNvSpPr>
              <a:spLocks noChangeArrowheads="1"/>
            </p:cNvSpPr>
            <p:nvPr/>
          </p:nvSpPr>
          <p:spPr bwMode="auto">
            <a:xfrm>
              <a:off x="4159" y="1286"/>
              <a:ext cx="143" cy="143"/>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77" name="Rectangle 190"/>
            <p:cNvSpPr>
              <a:spLocks noChangeArrowheads="1"/>
            </p:cNvSpPr>
            <p:nvPr/>
          </p:nvSpPr>
          <p:spPr bwMode="auto">
            <a:xfrm>
              <a:off x="3583" y="1478"/>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78" name="Rectangle 191"/>
            <p:cNvSpPr>
              <a:spLocks noChangeArrowheads="1"/>
            </p:cNvSpPr>
            <p:nvPr/>
          </p:nvSpPr>
          <p:spPr bwMode="auto">
            <a:xfrm>
              <a:off x="3775" y="1478"/>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79" name="Rectangle 192"/>
            <p:cNvSpPr>
              <a:spLocks noChangeArrowheads="1"/>
            </p:cNvSpPr>
            <p:nvPr/>
          </p:nvSpPr>
          <p:spPr bwMode="auto">
            <a:xfrm>
              <a:off x="3967" y="1478"/>
              <a:ext cx="143" cy="143"/>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80" name="Rectangle 193"/>
            <p:cNvSpPr>
              <a:spLocks noChangeArrowheads="1"/>
            </p:cNvSpPr>
            <p:nvPr/>
          </p:nvSpPr>
          <p:spPr bwMode="auto">
            <a:xfrm>
              <a:off x="4159" y="1478"/>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81" name="Rectangle 194"/>
            <p:cNvSpPr>
              <a:spLocks noChangeArrowheads="1"/>
            </p:cNvSpPr>
            <p:nvPr/>
          </p:nvSpPr>
          <p:spPr bwMode="auto">
            <a:xfrm>
              <a:off x="3583" y="1670"/>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82" name="Rectangle 195"/>
            <p:cNvSpPr>
              <a:spLocks noChangeArrowheads="1"/>
            </p:cNvSpPr>
            <p:nvPr/>
          </p:nvSpPr>
          <p:spPr bwMode="auto">
            <a:xfrm>
              <a:off x="3775" y="1670"/>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83" name="Rectangle 196"/>
            <p:cNvSpPr>
              <a:spLocks noChangeArrowheads="1"/>
            </p:cNvSpPr>
            <p:nvPr/>
          </p:nvSpPr>
          <p:spPr bwMode="auto">
            <a:xfrm>
              <a:off x="3967" y="1670"/>
              <a:ext cx="143" cy="143"/>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84" name="Rectangle 197"/>
            <p:cNvSpPr>
              <a:spLocks noChangeArrowheads="1"/>
            </p:cNvSpPr>
            <p:nvPr/>
          </p:nvSpPr>
          <p:spPr bwMode="auto">
            <a:xfrm>
              <a:off x="4159" y="1670"/>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85" name="Line 198"/>
            <p:cNvSpPr>
              <a:spLocks noChangeShapeType="1"/>
            </p:cNvSpPr>
            <p:nvPr/>
          </p:nvSpPr>
          <p:spPr bwMode="auto">
            <a:xfrm>
              <a:off x="3943" y="998"/>
              <a:ext cx="0" cy="2495"/>
            </a:xfrm>
            <a:prstGeom prst="line">
              <a:avLst/>
            </a:prstGeom>
            <a:noFill/>
            <a:ln w="38160" cap="sq">
              <a:solidFill>
                <a:srgbClr val="000000"/>
              </a:solidFill>
              <a:prstDash val="dash"/>
              <a:miter lim="800000"/>
              <a:headEnd/>
              <a:tailEnd/>
            </a:ln>
          </p:spPr>
          <p:txBody>
            <a:bodyPr/>
            <a:lstStyle/>
            <a:p>
              <a:endParaRPr lang="zh-CN" altLang="en-US"/>
            </a:p>
          </p:txBody>
        </p:sp>
      </p:grpSp>
      <p:sp>
        <p:nvSpPr>
          <p:cNvPr id="271367" name="Rectangle 199"/>
          <p:cNvSpPr>
            <a:spLocks noChangeArrowheads="1"/>
          </p:cNvSpPr>
          <p:nvPr/>
        </p:nvSpPr>
        <p:spPr bwMode="auto">
          <a:xfrm>
            <a:off x="7288213" y="2955925"/>
            <a:ext cx="228600" cy="228600"/>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368" name="Rectangle 200"/>
          <p:cNvSpPr>
            <a:spLocks noChangeArrowheads="1"/>
          </p:cNvSpPr>
          <p:nvPr/>
        </p:nvSpPr>
        <p:spPr bwMode="auto">
          <a:xfrm>
            <a:off x="7593013" y="2955925"/>
            <a:ext cx="228600" cy="228600"/>
          </a:xfrm>
          <a:prstGeom prst="rect">
            <a:avLst/>
          </a:prstGeom>
          <a:blipFill dpi="0" rotWithShape="0">
            <a:blip r:embed="rId4"/>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369" name="Rectangle 201"/>
          <p:cNvSpPr>
            <a:spLocks noChangeArrowheads="1"/>
          </p:cNvSpPr>
          <p:nvPr/>
        </p:nvSpPr>
        <p:spPr bwMode="auto">
          <a:xfrm>
            <a:off x="7897813" y="2955925"/>
            <a:ext cx="228600" cy="228600"/>
          </a:xfrm>
          <a:prstGeom prst="rect">
            <a:avLst/>
          </a:prstGeom>
          <a:blipFill dpi="0" rotWithShape="0">
            <a:blip r:embed="rId4"/>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370" name="Rectangle 202"/>
          <p:cNvSpPr>
            <a:spLocks noChangeArrowheads="1"/>
          </p:cNvSpPr>
          <p:nvPr/>
        </p:nvSpPr>
        <p:spPr bwMode="auto">
          <a:xfrm>
            <a:off x="8202613" y="2955925"/>
            <a:ext cx="228600" cy="228600"/>
          </a:xfrm>
          <a:prstGeom prst="rect">
            <a:avLst/>
          </a:prstGeom>
          <a:blipFill dpi="0" rotWithShape="0">
            <a:blip r:embed="rId5"/>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371" name="Rectangle 203"/>
          <p:cNvSpPr>
            <a:spLocks noChangeArrowheads="1"/>
          </p:cNvSpPr>
          <p:nvPr/>
        </p:nvSpPr>
        <p:spPr bwMode="auto">
          <a:xfrm>
            <a:off x="7288213" y="3260725"/>
            <a:ext cx="228600" cy="228600"/>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372" name="Rectangle 204"/>
          <p:cNvSpPr>
            <a:spLocks noChangeArrowheads="1"/>
          </p:cNvSpPr>
          <p:nvPr/>
        </p:nvSpPr>
        <p:spPr bwMode="auto">
          <a:xfrm>
            <a:off x="7593013" y="3260725"/>
            <a:ext cx="228600" cy="228600"/>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373" name="Rectangle 205"/>
          <p:cNvSpPr>
            <a:spLocks noChangeArrowheads="1"/>
          </p:cNvSpPr>
          <p:nvPr/>
        </p:nvSpPr>
        <p:spPr bwMode="auto">
          <a:xfrm>
            <a:off x="7897813" y="3260725"/>
            <a:ext cx="228600" cy="228600"/>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374" name="Rectangle 206"/>
          <p:cNvSpPr>
            <a:spLocks noChangeArrowheads="1"/>
          </p:cNvSpPr>
          <p:nvPr/>
        </p:nvSpPr>
        <p:spPr bwMode="auto">
          <a:xfrm>
            <a:off x="8202613" y="3260725"/>
            <a:ext cx="228600" cy="228600"/>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375" name="Rectangle 207"/>
          <p:cNvSpPr>
            <a:spLocks noChangeArrowheads="1"/>
          </p:cNvSpPr>
          <p:nvPr/>
        </p:nvSpPr>
        <p:spPr bwMode="auto">
          <a:xfrm>
            <a:off x="7288213" y="3565525"/>
            <a:ext cx="228600" cy="228600"/>
          </a:xfrm>
          <a:prstGeom prst="rect">
            <a:avLst/>
          </a:prstGeom>
          <a:solidFill>
            <a:srgbClr val="FFFF00"/>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376" name="Rectangle 208"/>
          <p:cNvSpPr>
            <a:spLocks noChangeArrowheads="1"/>
          </p:cNvSpPr>
          <p:nvPr/>
        </p:nvSpPr>
        <p:spPr bwMode="auto">
          <a:xfrm>
            <a:off x="7593013" y="3565525"/>
            <a:ext cx="228600" cy="228600"/>
          </a:xfrm>
          <a:prstGeom prst="rect">
            <a:avLst/>
          </a:prstGeom>
          <a:solidFill>
            <a:srgbClr val="FFFF00"/>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377" name="Rectangle 209"/>
          <p:cNvSpPr>
            <a:spLocks noChangeArrowheads="1"/>
          </p:cNvSpPr>
          <p:nvPr/>
        </p:nvSpPr>
        <p:spPr bwMode="auto">
          <a:xfrm>
            <a:off x="7897813" y="3565525"/>
            <a:ext cx="228600" cy="228600"/>
          </a:xfrm>
          <a:prstGeom prst="rect">
            <a:avLst/>
          </a:prstGeom>
          <a:blipFill dpi="0" rotWithShape="0">
            <a:blip r:embed="rId4"/>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378" name="Rectangle 210"/>
          <p:cNvSpPr>
            <a:spLocks noChangeArrowheads="1"/>
          </p:cNvSpPr>
          <p:nvPr/>
        </p:nvSpPr>
        <p:spPr bwMode="auto">
          <a:xfrm>
            <a:off x="8202613" y="3565525"/>
            <a:ext cx="228600" cy="228600"/>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379" name="Rectangle 211"/>
          <p:cNvSpPr>
            <a:spLocks noChangeArrowheads="1"/>
          </p:cNvSpPr>
          <p:nvPr/>
        </p:nvSpPr>
        <p:spPr bwMode="auto">
          <a:xfrm>
            <a:off x="7288213" y="3870325"/>
            <a:ext cx="228600" cy="228600"/>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380" name="Rectangle 212"/>
          <p:cNvSpPr>
            <a:spLocks noChangeArrowheads="1"/>
          </p:cNvSpPr>
          <p:nvPr/>
        </p:nvSpPr>
        <p:spPr bwMode="auto">
          <a:xfrm>
            <a:off x="7593013" y="3870325"/>
            <a:ext cx="228600" cy="228600"/>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381" name="Rectangle 213"/>
          <p:cNvSpPr>
            <a:spLocks noChangeArrowheads="1"/>
          </p:cNvSpPr>
          <p:nvPr/>
        </p:nvSpPr>
        <p:spPr bwMode="auto">
          <a:xfrm>
            <a:off x="7897813" y="3870325"/>
            <a:ext cx="228600" cy="228600"/>
          </a:xfrm>
          <a:prstGeom prst="rect">
            <a:avLst/>
          </a:prstGeom>
          <a:solidFill>
            <a:srgbClr val="FFFF00"/>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382" name="Rectangle 214"/>
          <p:cNvSpPr>
            <a:spLocks noChangeArrowheads="1"/>
          </p:cNvSpPr>
          <p:nvPr/>
        </p:nvSpPr>
        <p:spPr bwMode="auto">
          <a:xfrm>
            <a:off x="8202613" y="3870325"/>
            <a:ext cx="228600" cy="228600"/>
          </a:xfrm>
          <a:prstGeom prst="rect">
            <a:avLst/>
          </a:prstGeom>
          <a:blipFill dpi="0" rotWithShape="0">
            <a:blip r:embed="rId4"/>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383" name="Rectangle 215"/>
          <p:cNvSpPr>
            <a:spLocks noChangeArrowheads="1"/>
          </p:cNvSpPr>
          <p:nvPr/>
        </p:nvSpPr>
        <p:spPr bwMode="auto">
          <a:xfrm>
            <a:off x="7288213" y="4175125"/>
            <a:ext cx="228600" cy="228600"/>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384" name="Rectangle 216"/>
          <p:cNvSpPr>
            <a:spLocks noChangeArrowheads="1"/>
          </p:cNvSpPr>
          <p:nvPr/>
        </p:nvSpPr>
        <p:spPr bwMode="auto">
          <a:xfrm>
            <a:off x="7593013" y="4175125"/>
            <a:ext cx="228600" cy="228600"/>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385" name="Rectangle 217"/>
          <p:cNvSpPr>
            <a:spLocks noChangeArrowheads="1"/>
          </p:cNvSpPr>
          <p:nvPr/>
        </p:nvSpPr>
        <p:spPr bwMode="auto">
          <a:xfrm>
            <a:off x="7897813" y="4175125"/>
            <a:ext cx="228600" cy="228600"/>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386" name="Rectangle 218"/>
          <p:cNvSpPr>
            <a:spLocks noChangeArrowheads="1"/>
          </p:cNvSpPr>
          <p:nvPr/>
        </p:nvSpPr>
        <p:spPr bwMode="auto">
          <a:xfrm>
            <a:off x="8202613" y="4175125"/>
            <a:ext cx="228600" cy="228600"/>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387" name="Rectangle 219"/>
          <p:cNvSpPr>
            <a:spLocks noChangeArrowheads="1"/>
          </p:cNvSpPr>
          <p:nvPr/>
        </p:nvSpPr>
        <p:spPr bwMode="auto">
          <a:xfrm>
            <a:off x="7288213" y="4479925"/>
            <a:ext cx="228600" cy="228600"/>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388" name="Rectangle 220"/>
          <p:cNvSpPr>
            <a:spLocks noChangeArrowheads="1"/>
          </p:cNvSpPr>
          <p:nvPr/>
        </p:nvSpPr>
        <p:spPr bwMode="auto">
          <a:xfrm>
            <a:off x="7593013" y="4479925"/>
            <a:ext cx="228600" cy="228600"/>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389" name="Rectangle 221"/>
          <p:cNvSpPr>
            <a:spLocks noChangeArrowheads="1"/>
          </p:cNvSpPr>
          <p:nvPr/>
        </p:nvSpPr>
        <p:spPr bwMode="auto">
          <a:xfrm>
            <a:off x="7897813" y="4479925"/>
            <a:ext cx="228600" cy="228600"/>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390" name="Rectangle 222"/>
          <p:cNvSpPr>
            <a:spLocks noChangeArrowheads="1"/>
          </p:cNvSpPr>
          <p:nvPr/>
        </p:nvSpPr>
        <p:spPr bwMode="auto">
          <a:xfrm>
            <a:off x="8202613" y="4479925"/>
            <a:ext cx="228600" cy="228600"/>
          </a:xfrm>
          <a:prstGeom prst="rect">
            <a:avLst/>
          </a:prstGeom>
          <a:solidFill>
            <a:srgbClr val="FFFF00"/>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391" name="Rectangle 223"/>
          <p:cNvSpPr>
            <a:spLocks noChangeArrowheads="1"/>
          </p:cNvSpPr>
          <p:nvPr/>
        </p:nvSpPr>
        <p:spPr bwMode="auto">
          <a:xfrm>
            <a:off x="7288213" y="4784725"/>
            <a:ext cx="228600" cy="228600"/>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392" name="Rectangle 224"/>
          <p:cNvSpPr>
            <a:spLocks noChangeArrowheads="1"/>
          </p:cNvSpPr>
          <p:nvPr/>
        </p:nvSpPr>
        <p:spPr bwMode="auto">
          <a:xfrm>
            <a:off x="7593013" y="4784725"/>
            <a:ext cx="228600" cy="228600"/>
          </a:xfrm>
          <a:prstGeom prst="rect">
            <a:avLst/>
          </a:prstGeom>
          <a:blipFill dpi="0" rotWithShape="0">
            <a:blip r:embed="rId5"/>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393" name="Rectangle 225"/>
          <p:cNvSpPr>
            <a:spLocks noChangeArrowheads="1"/>
          </p:cNvSpPr>
          <p:nvPr/>
        </p:nvSpPr>
        <p:spPr bwMode="auto">
          <a:xfrm>
            <a:off x="7897813" y="4784725"/>
            <a:ext cx="228600" cy="228600"/>
          </a:xfrm>
          <a:prstGeom prst="rect">
            <a:avLst/>
          </a:prstGeom>
          <a:blipFill dpi="0" rotWithShape="0">
            <a:blip r:embed="rId5"/>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394" name="Rectangle 226"/>
          <p:cNvSpPr>
            <a:spLocks noChangeArrowheads="1"/>
          </p:cNvSpPr>
          <p:nvPr/>
        </p:nvSpPr>
        <p:spPr bwMode="auto">
          <a:xfrm>
            <a:off x="8202613" y="4784725"/>
            <a:ext cx="228600" cy="228600"/>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395" name="Rectangle 227"/>
          <p:cNvSpPr>
            <a:spLocks noChangeArrowheads="1"/>
          </p:cNvSpPr>
          <p:nvPr/>
        </p:nvSpPr>
        <p:spPr bwMode="auto">
          <a:xfrm>
            <a:off x="7288213" y="5089525"/>
            <a:ext cx="228600" cy="228600"/>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396" name="Rectangle 228"/>
          <p:cNvSpPr>
            <a:spLocks noChangeArrowheads="1"/>
          </p:cNvSpPr>
          <p:nvPr/>
        </p:nvSpPr>
        <p:spPr bwMode="auto">
          <a:xfrm>
            <a:off x="7593013" y="5089525"/>
            <a:ext cx="228600" cy="228600"/>
          </a:xfrm>
          <a:prstGeom prst="rect">
            <a:avLst/>
          </a:prstGeom>
          <a:blipFill dpi="0" rotWithShape="0">
            <a:blip r:embed="rId4"/>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397" name="Rectangle 229"/>
          <p:cNvSpPr>
            <a:spLocks noChangeArrowheads="1"/>
          </p:cNvSpPr>
          <p:nvPr/>
        </p:nvSpPr>
        <p:spPr bwMode="auto">
          <a:xfrm>
            <a:off x="7897813" y="5089525"/>
            <a:ext cx="228600" cy="228600"/>
          </a:xfrm>
          <a:prstGeom prst="rect">
            <a:avLst/>
          </a:prstGeom>
          <a:blipFill dpi="0" rotWithShape="0">
            <a:blip r:embed="rId5"/>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398" name="Rectangle 230"/>
          <p:cNvSpPr>
            <a:spLocks noChangeArrowheads="1"/>
          </p:cNvSpPr>
          <p:nvPr/>
        </p:nvSpPr>
        <p:spPr bwMode="auto">
          <a:xfrm>
            <a:off x="8202613" y="5089525"/>
            <a:ext cx="228600" cy="228600"/>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399" name="Rectangle 231"/>
          <p:cNvSpPr>
            <a:spLocks noChangeArrowheads="1"/>
          </p:cNvSpPr>
          <p:nvPr/>
        </p:nvSpPr>
        <p:spPr bwMode="auto">
          <a:xfrm>
            <a:off x="7288213" y="1736725"/>
            <a:ext cx="228600" cy="228600"/>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00" name="Rectangle 232"/>
          <p:cNvSpPr>
            <a:spLocks noChangeArrowheads="1"/>
          </p:cNvSpPr>
          <p:nvPr/>
        </p:nvSpPr>
        <p:spPr bwMode="auto">
          <a:xfrm>
            <a:off x="7593013" y="1736725"/>
            <a:ext cx="228600" cy="228600"/>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01" name="Rectangle 233"/>
          <p:cNvSpPr>
            <a:spLocks noChangeArrowheads="1"/>
          </p:cNvSpPr>
          <p:nvPr/>
        </p:nvSpPr>
        <p:spPr bwMode="auto">
          <a:xfrm>
            <a:off x="7897813" y="1736725"/>
            <a:ext cx="228600" cy="228600"/>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02" name="Rectangle 234"/>
          <p:cNvSpPr>
            <a:spLocks noChangeArrowheads="1"/>
          </p:cNvSpPr>
          <p:nvPr/>
        </p:nvSpPr>
        <p:spPr bwMode="auto">
          <a:xfrm>
            <a:off x="8202613" y="1736725"/>
            <a:ext cx="228600" cy="228600"/>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03" name="Rectangle 235"/>
          <p:cNvSpPr>
            <a:spLocks noChangeArrowheads="1"/>
          </p:cNvSpPr>
          <p:nvPr/>
        </p:nvSpPr>
        <p:spPr bwMode="auto">
          <a:xfrm>
            <a:off x="7288213" y="2041525"/>
            <a:ext cx="228600" cy="228600"/>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04" name="Rectangle 236"/>
          <p:cNvSpPr>
            <a:spLocks noChangeArrowheads="1"/>
          </p:cNvSpPr>
          <p:nvPr/>
        </p:nvSpPr>
        <p:spPr bwMode="auto">
          <a:xfrm>
            <a:off x="7593013" y="2041525"/>
            <a:ext cx="228600" cy="228600"/>
          </a:xfrm>
          <a:prstGeom prst="rect">
            <a:avLst/>
          </a:prstGeom>
          <a:solidFill>
            <a:srgbClr val="FFFF00"/>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05" name="Rectangle 237"/>
          <p:cNvSpPr>
            <a:spLocks noChangeArrowheads="1"/>
          </p:cNvSpPr>
          <p:nvPr/>
        </p:nvSpPr>
        <p:spPr bwMode="auto">
          <a:xfrm>
            <a:off x="7897813" y="2041525"/>
            <a:ext cx="228600" cy="228600"/>
          </a:xfrm>
          <a:prstGeom prst="rect">
            <a:avLst/>
          </a:prstGeom>
          <a:blipFill dpi="0" rotWithShape="0">
            <a:blip r:embed="rId4"/>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06" name="Rectangle 238"/>
          <p:cNvSpPr>
            <a:spLocks noChangeArrowheads="1"/>
          </p:cNvSpPr>
          <p:nvPr/>
        </p:nvSpPr>
        <p:spPr bwMode="auto">
          <a:xfrm>
            <a:off x="8202613" y="2041525"/>
            <a:ext cx="228600" cy="228600"/>
          </a:xfrm>
          <a:prstGeom prst="rect">
            <a:avLst/>
          </a:prstGeom>
          <a:blipFill dpi="0" rotWithShape="0">
            <a:blip r:embed="rId4"/>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07" name="Rectangle 239"/>
          <p:cNvSpPr>
            <a:spLocks noChangeArrowheads="1"/>
          </p:cNvSpPr>
          <p:nvPr/>
        </p:nvSpPr>
        <p:spPr bwMode="auto">
          <a:xfrm>
            <a:off x="7288213" y="2346325"/>
            <a:ext cx="228600" cy="228600"/>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08" name="Rectangle 240"/>
          <p:cNvSpPr>
            <a:spLocks noChangeArrowheads="1"/>
          </p:cNvSpPr>
          <p:nvPr/>
        </p:nvSpPr>
        <p:spPr bwMode="auto">
          <a:xfrm>
            <a:off x="7593013" y="2346325"/>
            <a:ext cx="228600" cy="228600"/>
          </a:xfrm>
          <a:prstGeom prst="rect">
            <a:avLst/>
          </a:prstGeom>
          <a:solidFill>
            <a:srgbClr val="FFFF00"/>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09" name="Rectangle 241"/>
          <p:cNvSpPr>
            <a:spLocks noChangeArrowheads="1"/>
          </p:cNvSpPr>
          <p:nvPr/>
        </p:nvSpPr>
        <p:spPr bwMode="auto">
          <a:xfrm>
            <a:off x="7897813" y="2346325"/>
            <a:ext cx="228600" cy="228600"/>
          </a:xfrm>
          <a:prstGeom prst="rect">
            <a:avLst/>
          </a:prstGeom>
          <a:solidFill>
            <a:srgbClr val="FFFF00"/>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10" name="Rectangle 242"/>
          <p:cNvSpPr>
            <a:spLocks noChangeArrowheads="1"/>
          </p:cNvSpPr>
          <p:nvPr/>
        </p:nvSpPr>
        <p:spPr bwMode="auto">
          <a:xfrm>
            <a:off x="8202613" y="2346325"/>
            <a:ext cx="228600" cy="228600"/>
          </a:xfrm>
          <a:prstGeom prst="rect">
            <a:avLst/>
          </a:prstGeom>
          <a:blipFill dpi="0" rotWithShape="0">
            <a:blip r:embed="rId5"/>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11" name="Rectangle 243"/>
          <p:cNvSpPr>
            <a:spLocks noChangeArrowheads="1"/>
          </p:cNvSpPr>
          <p:nvPr/>
        </p:nvSpPr>
        <p:spPr bwMode="auto">
          <a:xfrm>
            <a:off x="7288213" y="2651125"/>
            <a:ext cx="228600" cy="228600"/>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12" name="Rectangle 244"/>
          <p:cNvSpPr>
            <a:spLocks noChangeArrowheads="1"/>
          </p:cNvSpPr>
          <p:nvPr/>
        </p:nvSpPr>
        <p:spPr bwMode="auto">
          <a:xfrm>
            <a:off x="7593013" y="2651125"/>
            <a:ext cx="228600" cy="228600"/>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13" name="Rectangle 245"/>
          <p:cNvSpPr>
            <a:spLocks noChangeArrowheads="1"/>
          </p:cNvSpPr>
          <p:nvPr/>
        </p:nvSpPr>
        <p:spPr bwMode="auto">
          <a:xfrm>
            <a:off x="7897813" y="2651125"/>
            <a:ext cx="228600" cy="228600"/>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14" name="Rectangle 246"/>
          <p:cNvSpPr>
            <a:spLocks noChangeArrowheads="1"/>
          </p:cNvSpPr>
          <p:nvPr/>
        </p:nvSpPr>
        <p:spPr bwMode="auto">
          <a:xfrm>
            <a:off x="8202613" y="2651125"/>
            <a:ext cx="228600" cy="228600"/>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15" name="Text Box 247"/>
          <p:cNvSpPr txBox="1">
            <a:spLocks noChangeArrowheads="1"/>
          </p:cNvSpPr>
          <p:nvPr/>
        </p:nvSpPr>
        <p:spPr bwMode="auto">
          <a:xfrm rot="10800000">
            <a:off x="273050" y="1433513"/>
            <a:ext cx="668338" cy="3478212"/>
          </a:xfrm>
          <a:prstGeom prst="rect">
            <a:avLst/>
          </a:prstGeom>
          <a:noFill/>
          <a:ln w="9525">
            <a:noFill/>
            <a:round/>
            <a:headEnd/>
            <a:tailEnd/>
          </a:ln>
        </p:spPr>
        <p:txBody>
          <a:bodyPr vert="eaVert"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3200">
                <a:solidFill>
                  <a:srgbClr val="000000"/>
                </a:solidFill>
                <a:latin typeface="Arial Narrow" pitchFamily="34" charset="0"/>
              </a:rPr>
              <a:t>Time (processor cycle)</a:t>
            </a:r>
          </a:p>
        </p:txBody>
      </p:sp>
      <p:sp>
        <p:nvSpPr>
          <p:cNvPr id="271416" name="Line 248"/>
          <p:cNvSpPr>
            <a:spLocks noChangeShapeType="1"/>
          </p:cNvSpPr>
          <p:nvPr/>
        </p:nvSpPr>
        <p:spPr bwMode="auto">
          <a:xfrm>
            <a:off x="582613" y="4937125"/>
            <a:ext cx="1587" cy="838200"/>
          </a:xfrm>
          <a:prstGeom prst="line">
            <a:avLst/>
          </a:prstGeom>
          <a:noFill/>
          <a:ln w="9360" cap="sq">
            <a:solidFill>
              <a:srgbClr val="000000"/>
            </a:solidFill>
            <a:miter lim="800000"/>
            <a:headEnd/>
            <a:tailEnd type="triangle" w="lg" len="lg"/>
          </a:ln>
        </p:spPr>
        <p:txBody>
          <a:bodyPr/>
          <a:lstStyle/>
          <a:p>
            <a:endParaRPr lang="zh-CN" altLang="en-US"/>
          </a:p>
        </p:txBody>
      </p:sp>
      <p:sp>
        <p:nvSpPr>
          <p:cNvPr id="271417" name="Text Box 249"/>
          <p:cNvSpPr txBox="1">
            <a:spLocks noChangeArrowheads="1"/>
          </p:cNvSpPr>
          <p:nvPr/>
        </p:nvSpPr>
        <p:spPr bwMode="auto">
          <a:xfrm>
            <a:off x="887413" y="1365250"/>
            <a:ext cx="1250950" cy="368300"/>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Narrow" pitchFamily="34" charset="0"/>
              </a:rPr>
              <a:t>Superscalar</a:t>
            </a:r>
          </a:p>
        </p:txBody>
      </p:sp>
      <p:sp>
        <p:nvSpPr>
          <p:cNvPr id="271418" name="Text Box 250"/>
          <p:cNvSpPr txBox="1">
            <a:spLocks noChangeArrowheads="1"/>
          </p:cNvSpPr>
          <p:nvPr/>
        </p:nvSpPr>
        <p:spPr bwMode="auto">
          <a:xfrm>
            <a:off x="2487613" y="1365250"/>
            <a:ext cx="1335087" cy="368300"/>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Narrow" pitchFamily="34" charset="0"/>
              </a:rPr>
              <a:t>Fine-Grained</a:t>
            </a:r>
          </a:p>
        </p:txBody>
      </p:sp>
      <p:sp>
        <p:nvSpPr>
          <p:cNvPr id="271419" name="Text Box 251"/>
          <p:cNvSpPr txBox="1">
            <a:spLocks noChangeArrowheads="1"/>
          </p:cNvSpPr>
          <p:nvPr/>
        </p:nvSpPr>
        <p:spPr bwMode="auto">
          <a:xfrm>
            <a:off x="3783013" y="1365250"/>
            <a:ext cx="1584325" cy="368300"/>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Narrow" pitchFamily="34" charset="0"/>
              </a:rPr>
              <a:t>Coarse-Grained</a:t>
            </a:r>
          </a:p>
        </p:txBody>
      </p:sp>
      <p:sp>
        <p:nvSpPr>
          <p:cNvPr id="271420" name="Text Box 252"/>
          <p:cNvSpPr txBox="1">
            <a:spLocks noChangeArrowheads="1"/>
          </p:cNvSpPr>
          <p:nvPr/>
        </p:nvSpPr>
        <p:spPr bwMode="auto">
          <a:xfrm>
            <a:off x="5426075" y="1344613"/>
            <a:ext cx="1612900" cy="368300"/>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Narrow" pitchFamily="34" charset="0"/>
              </a:rPr>
              <a:t>Multiprocessing</a:t>
            </a:r>
          </a:p>
        </p:txBody>
      </p:sp>
      <p:sp>
        <p:nvSpPr>
          <p:cNvPr id="271421" name="Text Box 253"/>
          <p:cNvSpPr txBox="1">
            <a:spLocks noChangeArrowheads="1"/>
          </p:cNvSpPr>
          <p:nvPr/>
        </p:nvSpPr>
        <p:spPr bwMode="auto">
          <a:xfrm>
            <a:off x="7135813" y="1136650"/>
            <a:ext cx="1468437" cy="642938"/>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Narrow" pitchFamily="34" charset="0"/>
              </a:rPr>
              <a:t>Simultaneous</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Narrow" pitchFamily="34" charset="0"/>
              </a:rPr>
              <a:t>Multithreading</a:t>
            </a:r>
          </a:p>
        </p:txBody>
      </p:sp>
      <p:sp>
        <p:nvSpPr>
          <p:cNvPr id="271422" name="Rectangle 254"/>
          <p:cNvSpPr>
            <a:spLocks noChangeArrowheads="1"/>
          </p:cNvSpPr>
          <p:nvPr/>
        </p:nvSpPr>
        <p:spPr bwMode="auto">
          <a:xfrm>
            <a:off x="2259013" y="5775325"/>
            <a:ext cx="228600" cy="228600"/>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23" name="Rectangle 255"/>
          <p:cNvSpPr>
            <a:spLocks noChangeArrowheads="1"/>
          </p:cNvSpPr>
          <p:nvPr/>
        </p:nvSpPr>
        <p:spPr bwMode="auto">
          <a:xfrm>
            <a:off x="2259013" y="6156325"/>
            <a:ext cx="228600" cy="228600"/>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24" name="Rectangle 256"/>
          <p:cNvSpPr>
            <a:spLocks noChangeArrowheads="1"/>
          </p:cNvSpPr>
          <p:nvPr/>
        </p:nvSpPr>
        <p:spPr bwMode="auto">
          <a:xfrm>
            <a:off x="4468813" y="5775325"/>
            <a:ext cx="228600" cy="228600"/>
          </a:xfrm>
          <a:prstGeom prst="rect">
            <a:avLst/>
          </a:prstGeom>
          <a:solidFill>
            <a:srgbClr val="FFFF00"/>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25" name="Rectangle 257"/>
          <p:cNvSpPr>
            <a:spLocks noChangeArrowheads="1"/>
          </p:cNvSpPr>
          <p:nvPr/>
        </p:nvSpPr>
        <p:spPr bwMode="auto">
          <a:xfrm>
            <a:off x="4468813" y="6156325"/>
            <a:ext cx="228600" cy="228600"/>
          </a:xfrm>
          <a:prstGeom prst="rect">
            <a:avLst/>
          </a:prstGeom>
          <a:blipFill dpi="0" rotWithShape="0">
            <a:blip r:embed="rId4"/>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26" name="Rectangle 258"/>
          <p:cNvSpPr>
            <a:spLocks noChangeArrowheads="1"/>
          </p:cNvSpPr>
          <p:nvPr/>
        </p:nvSpPr>
        <p:spPr bwMode="auto">
          <a:xfrm>
            <a:off x="6526213" y="5775325"/>
            <a:ext cx="228600" cy="228600"/>
          </a:xfrm>
          <a:prstGeom prst="rect">
            <a:avLst/>
          </a:prstGeom>
          <a:blipFill dpi="0" rotWithShape="0">
            <a:blip r:embed="rId5"/>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27" name="Rectangle 259"/>
          <p:cNvSpPr>
            <a:spLocks noChangeArrowheads="1"/>
          </p:cNvSpPr>
          <p:nvPr/>
        </p:nvSpPr>
        <p:spPr bwMode="auto">
          <a:xfrm>
            <a:off x="6526213" y="6156325"/>
            <a:ext cx="228600" cy="228600"/>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28" name="Text Box 260"/>
          <p:cNvSpPr txBox="1">
            <a:spLocks noChangeArrowheads="1"/>
          </p:cNvSpPr>
          <p:nvPr/>
        </p:nvSpPr>
        <p:spPr bwMode="auto">
          <a:xfrm>
            <a:off x="2547938" y="5683250"/>
            <a:ext cx="1016000" cy="398463"/>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a:solidFill>
                  <a:srgbClr val="000000"/>
                </a:solidFill>
                <a:latin typeface="Arial Narrow" pitchFamily="34" charset="0"/>
              </a:rPr>
              <a:t>Thread 1</a:t>
            </a:r>
          </a:p>
        </p:txBody>
      </p:sp>
      <p:sp>
        <p:nvSpPr>
          <p:cNvPr id="271429" name="Text Box 261"/>
          <p:cNvSpPr txBox="1">
            <a:spLocks noChangeArrowheads="1"/>
          </p:cNvSpPr>
          <p:nvPr/>
        </p:nvSpPr>
        <p:spPr bwMode="auto">
          <a:xfrm>
            <a:off x="2554288" y="6080125"/>
            <a:ext cx="1016000" cy="398463"/>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a:solidFill>
                  <a:srgbClr val="000000"/>
                </a:solidFill>
                <a:latin typeface="Arial Narrow" pitchFamily="34" charset="0"/>
              </a:rPr>
              <a:t>Thread 2</a:t>
            </a:r>
          </a:p>
        </p:txBody>
      </p:sp>
      <p:sp>
        <p:nvSpPr>
          <p:cNvPr id="271430" name="Text Box 262"/>
          <p:cNvSpPr txBox="1">
            <a:spLocks noChangeArrowheads="1"/>
          </p:cNvSpPr>
          <p:nvPr/>
        </p:nvSpPr>
        <p:spPr bwMode="auto">
          <a:xfrm>
            <a:off x="4849813" y="5699125"/>
            <a:ext cx="1016000" cy="398463"/>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a:solidFill>
                  <a:srgbClr val="000000"/>
                </a:solidFill>
                <a:latin typeface="Arial Narrow" pitchFamily="34" charset="0"/>
              </a:rPr>
              <a:t>Thread 3</a:t>
            </a:r>
          </a:p>
        </p:txBody>
      </p:sp>
      <p:sp>
        <p:nvSpPr>
          <p:cNvPr id="271431" name="Text Box 263"/>
          <p:cNvSpPr txBox="1">
            <a:spLocks noChangeArrowheads="1"/>
          </p:cNvSpPr>
          <p:nvPr/>
        </p:nvSpPr>
        <p:spPr bwMode="auto">
          <a:xfrm>
            <a:off x="4849813" y="6080125"/>
            <a:ext cx="1016000" cy="398463"/>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a:solidFill>
                  <a:srgbClr val="000000"/>
                </a:solidFill>
                <a:latin typeface="Arial Narrow" pitchFamily="34" charset="0"/>
              </a:rPr>
              <a:t>Thread 4</a:t>
            </a:r>
          </a:p>
        </p:txBody>
      </p:sp>
      <p:sp>
        <p:nvSpPr>
          <p:cNvPr id="271432" name="Text Box 264"/>
          <p:cNvSpPr txBox="1">
            <a:spLocks noChangeArrowheads="1"/>
          </p:cNvSpPr>
          <p:nvPr/>
        </p:nvSpPr>
        <p:spPr bwMode="auto">
          <a:xfrm>
            <a:off x="6831013" y="5699125"/>
            <a:ext cx="1016000" cy="398463"/>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a:solidFill>
                  <a:srgbClr val="000000"/>
                </a:solidFill>
                <a:latin typeface="Arial Narrow" pitchFamily="34" charset="0"/>
              </a:rPr>
              <a:t>Thread 5</a:t>
            </a:r>
          </a:p>
        </p:txBody>
      </p:sp>
      <p:sp>
        <p:nvSpPr>
          <p:cNvPr id="271433" name="Text Box 265"/>
          <p:cNvSpPr txBox="1">
            <a:spLocks noChangeArrowheads="1"/>
          </p:cNvSpPr>
          <p:nvPr/>
        </p:nvSpPr>
        <p:spPr bwMode="auto">
          <a:xfrm>
            <a:off x="6831013" y="6080125"/>
            <a:ext cx="896937" cy="398463"/>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a:solidFill>
                  <a:srgbClr val="000000"/>
                </a:solidFill>
                <a:latin typeface="Arial Narrow" pitchFamily="34" charset="0"/>
              </a:rPr>
              <a:t>Idle slot</a:t>
            </a:r>
          </a:p>
        </p:txBody>
      </p:sp>
      <p:sp>
        <p:nvSpPr>
          <p:cNvPr id="271434" name="Text Box 266"/>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51C07A4F-2715-4FB2-BC4B-04D8FD9369E8}"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71435" name="Text Box 267"/>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71436" name="Text Box 268"/>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66EF146-23A2-4EE7-BE80-49BCB33A482E}"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272</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Summary: Multithreaded Categories</a:t>
            </a:r>
            <a:endParaRPr lang="zh-CN" altLang="en-US" dirty="0"/>
          </a:p>
        </p:txBody>
      </p:sp>
    </p:spTree>
    <p:extLst>
      <p:ext uri="{BB962C8B-B14F-4D97-AF65-F5344CB8AC3E}">
        <p14:creationId xmlns:p14="http://schemas.microsoft.com/office/powerpoint/2010/main" val="3874821528"/>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 name="图片 2"/>
          <p:cNvPicPr>
            <a:picLocks noChangeAspect="1"/>
          </p:cNvPicPr>
          <p:nvPr/>
        </p:nvPicPr>
        <p:blipFill>
          <a:blip r:embed="rId2"/>
          <a:stretch>
            <a:fillRect/>
          </a:stretch>
        </p:blipFill>
        <p:spPr>
          <a:xfrm>
            <a:off x="-19050" y="1543050"/>
            <a:ext cx="9182100" cy="3771900"/>
          </a:xfrm>
          <a:prstGeom prst="rect">
            <a:avLst/>
          </a:prstGeom>
        </p:spPr>
      </p:pic>
      <p:sp>
        <p:nvSpPr>
          <p:cNvPr id="4" name="矩形 3"/>
          <p:cNvSpPr/>
          <p:nvPr/>
        </p:nvSpPr>
        <p:spPr>
          <a:xfrm>
            <a:off x="113212" y="5955688"/>
            <a:ext cx="8917576" cy="523220"/>
          </a:xfrm>
          <a:prstGeom prst="rect">
            <a:avLst/>
          </a:prstGeom>
        </p:spPr>
        <p:txBody>
          <a:bodyPr wrap="square">
            <a:spAutoFit/>
          </a:bodyPr>
          <a:lstStyle/>
          <a:p>
            <a:r>
              <a:rPr lang="en-US" altLang="zh-CN" sz="1400" b="1" dirty="0"/>
              <a:t>John Paul </a:t>
            </a:r>
            <a:r>
              <a:rPr lang="en-US" altLang="zh-CN" sz="1400" b="1" dirty="0" smtClean="0"/>
              <a:t>Shen</a:t>
            </a:r>
            <a:r>
              <a:rPr lang="zh-CN" altLang="en-US" sz="1400" b="1" dirty="0" smtClean="0"/>
              <a:t>，</a:t>
            </a:r>
            <a:r>
              <a:rPr lang="en-US" altLang="zh-CN" sz="1400" b="1" dirty="0" err="1" smtClean="0"/>
              <a:t>Mikko</a:t>
            </a:r>
            <a:r>
              <a:rPr lang="en-US" altLang="zh-CN" sz="1400" b="1" dirty="0" smtClean="0"/>
              <a:t> </a:t>
            </a:r>
            <a:r>
              <a:rPr lang="en-US" altLang="zh-CN" sz="1400" b="1" dirty="0"/>
              <a:t>H. </a:t>
            </a:r>
            <a:r>
              <a:rPr lang="en-US" altLang="zh-CN" sz="1400" b="1" dirty="0" err="1" smtClean="0"/>
              <a:t>Lipasti</a:t>
            </a:r>
            <a:r>
              <a:rPr lang="zh-CN" altLang="en-US" sz="1400" b="1" dirty="0" smtClean="0"/>
              <a:t>；</a:t>
            </a:r>
            <a:r>
              <a:rPr lang="en-US" altLang="zh-CN" sz="1400" b="1" dirty="0"/>
              <a:t>Modern Processor </a:t>
            </a:r>
            <a:r>
              <a:rPr lang="en-US" altLang="zh-CN" sz="1400" b="1" dirty="0" smtClean="0"/>
              <a:t>Design</a:t>
            </a:r>
            <a:r>
              <a:rPr lang="zh-CN" altLang="en-US" sz="1400" b="1" dirty="0" smtClean="0"/>
              <a:t>：</a:t>
            </a:r>
            <a:r>
              <a:rPr lang="en-US" altLang="zh-CN" sz="1400" b="1" dirty="0" smtClean="0"/>
              <a:t>Fundamentals </a:t>
            </a:r>
            <a:r>
              <a:rPr lang="en-US" altLang="zh-CN" sz="1400" b="1" dirty="0"/>
              <a:t>of Superscalar Processors </a:t>
            </a:r>
            <a:r>
              <a:rPr lang="zh-CN" altLang="en-US" sz="1400" b="1" dirty="0" smtClean="0"/>
              <a:t>； </a:t>
            </a:r>
            <a:r>
              <a:rPr lang="en-US" altLang="zh-CN" sz="1400" b="1" dirty="0" smtClean="0"/>
              <a:t>2013</a:t>
            </a:r>
            <a:r>
              <a:rPr lang="en-US" altLang="zh-CN" sz="1400" b="1" dirty="0"/>
              <a:t>, Waveland </a:t>
            </a:r>
            <a:r>
              <a:rPr lang="en-US" altLang="zh-CN" sz="1400" b="1" dirty="0" smtClean="0"/>
              <a:t>Press</a:t>
            </a:r>
            <a:endParaRPr lang="en-US" altLang="zh-CN" sz="1400" b="1" dirty="0"/>
          </a:p>
        </p:txBody>
      </p:sp>
    </p:spTree>
    <p:extLst>
      <p:ext uri="{BB962C8B-B14F-4D97-AF65-F5344CB8AC3E}">
        <p14:creationId xmlns:p14="http://schemas.microsoft.com/office/powerpoint/2010/main" val="289183867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 name="图片 2"/>
          <p:cNvPicPr>
            <a:picLocks noChangeAspect="1"/>
          </p:cNvPicPr>
          <p:nvPr/>
        </p:nvPicPr>
        <p:blipFill>
          <a:blip r:embed="rId2"/>
          <a:stretch>
            <a:fillRect/>
          </a:stretch>
        </p:blipFill>
        <p:spPr>
          <a:xfrm>
            <a:off x="1006174" y="128974"/>
            <a:ext cx="7724775" cy="6229350"/>
          </a:xfrm>
          <a:prstGeom prst="rect">
            <a:avLst/>
          </a:prstGeom>
        </p:spPr>
      </p:pic>
    </p:spTree>
    <p:extLst>
      <p:ext uri="{BB962C8B-B14F-4D97-AF65-F5344CB8AC3E}">
        <p14:creationId xmlns:p14="http://schemas.microsoft.com/office/powerpoint/2010/main" val="3164128558"/>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lstStyle/>
          <a:p>
            <a:r>
              <a:rPr lang="en-US" altLang="zh-CN" smtClean="0"/>
              <a:t>Acknowledgements</a:t>
            </a:r>
          </a:p>
        </p:txBody>
      </p:sp>
      <p:sp>
        <p:nvSpPr>
          <p:cNvPr id="198659" name="Rectangle 3"/>
          <p:cNvSpPr>
            <a:spLocks noGrp="1" noChangeArrowheads="1"/>
          </p:cNvSpPr>
          <p:nvPr>
            <p:ph idx="1"/>
          </p:nvPr>
        </p:nvSpPr>
        <p:spPr/>
        <p:txBody>
          <a:bodyPr>
            <a:normAutofit fontScale="92500" lnSpcReduction="20000"/>
          </a:bodyPr>
          <a:lstStyle/>
          <a:p>
            <a:r>
              <a:rPr lang="en-US" altLang="zh-CN" smtClean="0"/>
              <a:t>These slides contain material developed and copyright by:</a:t>
            </a:r>
          </a:p>
          <a:p>
            <a:pPr lvl="1"/>
            <a:r>
              <a:rPr lang="en-US" altLang="zh-CN" smtClean="0"/>
              <a:t>John Kubiatowicz (UCB)</a:t>
            </a:r>
          </a:p>
          <a:p>
            <a:pPr lvl="1"/>
            <a:r>
              <a:rPr lang="en-US" altLang="zh-CN" smtClean="0"/>
              <a:t>Krste Asanovic (UCB)</a:t>
            </a:r>
          </a:p>
          <a:p>
            <a:pPr lvl="1"/>
            <a:r>
              <a:rPr lang="en-US" altLang="zh-CN" smtClean="0"/>
              <a:t>John Hennessy (Standford)and David Patterson (UCB)</a:t>
            </a:r>
          </a:p>
          <a:p>
            <a:pPr lvl="1"/>
            <a:r>
              <a:rPr lang="en-US" altLang="zh-CN" smtClean="0"/>
              <a:t>Chenxi Zhang (Tongji)</a:t>
            </a:r>
          </a:p>
          <a:p>
            <a:pPr lvl="1"/>
            <a:r>
              <a:rPr lang="en-US" altLang="zh-CN" smtClean="0"/>
              <a:t>Muhamed Mudawar (KFUPM) </a:t>
            </a:r>
          </a:p>
          <a:p>
            <a:r>
              <a:rPr lang="en-US" altLang="zh-CN" smtClean="0"/>
              <a:t>UCB material derived from course CS152</a:t>
            </a:r>
            <a:r>
              <a:rPr lang="zh-CN" altLang="en-US" smtClean="0"/>
              <a:t>、</a:t>
            </a:r>
            <a:r>
              <a:rPr lang="en-US" altLang="zh-CN" smtClean="0"/>
              <a:t>CS252</a:t>
            </a:r>
            <a:r>
              <a:rPr lang="zh-CN" altLang="en-US" smtClean="0"/>
              <a:t>、</a:t>
            </a:r>
            <a:r>
              <a:rPr lang="en-US" altLang="zh-CN" smtClean="0"/>
              <a:t>CS61C</a:t>
            </a:r>
          </a:p>
          <a:p>
            <a:r>
              <a:rPr lang="en-US" altLang="zh-CN" smtClean="0"/>
              <a:t>KFUPM material derived from course COE501</a:t>
            </a:r>
            <a:r>
              <a:rPr lang="zh-CN" altLang="en-US" smtClean="0"/>
              <a:t>、</a:t>
            </a:r>
            <a:r>
              <a:rPr lang="en-US" altLang="zh-CN" smtClean="0"/>
              <a:t>COE502</a:t>
            </a:r>
          </a:p>
          <a:p>
            <a:endParaRPr lang="en-US" altLang="zh-CN" smtClean="0"/>
          </a:p>
        </p:txBody>
      </p:sp>
    </p:spTree>
    <p:extLst>
      <p:ext uri="{BB962C8B-B14F-4D97-AF65-F5344CB8AC3E}">
        <p14:creationId xmlns:p14="http://schemas.microsoft.com/office/powerpoint/2010/main" val="4290573989"/>
      </p:ext>
    </p:extLst>
  </p:cSld>
  <p:clrMapOvr>
    <a:masterClrMapping/>
  </p:clrMapOvr>
  <p:transition/>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1" name="Text Box 2"/>
          <p:cNvSpPr txBox="1">
            <a:spLocks noChangeArrowheads="1"/>
          </p:cNvSpPr>
          <p:nvPr/>
        </p:nvSpPr>
        <p:spPr bwMode="auto">
          <a:xfrm>
            <a:off x="990600" y="4419600"/>
            <a:ext cx="8432800" cy="2133600"/>
          </a:xfrm>
          <a:prstGeom prst="rect">
            <a:avLst/>
          </a:prstGeom>
          <a:noFill/>
          <a:ln w="9525">
            <a:noFill/>
            <a:round/>
            <a:headEnd/>
            <a:tailEnd/>
          </a:ln>
        </p:spPr>
        <p:txBody>
          <a:bodyPr/>
          <a:lstStyle/>
          <a:p>
            <a:pPr marL="228600" indent="-227013" eaLnBrk="1" hangingPunct="1">
              <a:lnSpc>
                <a:spcPct val="90000"/>
              </a:lnSpc>
              <a:spcBef>
                <a:spcPts val="10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a:solidFill>
                  <a:srgbClr val="000000"/>
                </a:solidFill>
              </a:rPr>
              <a:t>第一个在主处理器中使用硬件多线程技术的商用机器</a:t>
            </a:r>
          </a:p>
          <a:p>
            <a:pPr marL="685800" lvl="1" indent="-228600" eaLnBrk="1" hangingPunct="1">
              <a:lnSpc>
                <a:spcPct val="90000"/>
              </a:lnSpc>
              <a:spcBef>
                <a:spcPts val="5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a:solidFill>
                  <a:srgbClr val="000000"/>
                </a:solidFill>
              </a:rPr>
              <a:t>120 threads per processor</a:t>
            </a:r>
          </a:p>
          <a:p>
            <a:pPr marL="685800" lvl="1" indent="-228600" eaLnBrk="1" hangingPunct="1">
              <a:lnSpc>
                <a:spcPct val="90000"/>
              </a:lnSpc>
              <a:spcBef>
                <a:spcPts val="5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a:solidFill>
                  <a:srgbClr val="000000"/>
                </a:solidFill>
              </a:rPr>
              <a:t>10 MHz clock rate</a:t>
            </a:r>
          </a:p>
          <a:p>
            <a:pPr marL="685800" lvl="1" indent="-228600" eaLnBrk="1" hangingPunct="1">
              <a:lnSpc>
                <a:spcPct val="90000"/>
              </a:lnSpc>
              <a:spcBef>
                <a:spcPts val="5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a:solidFill>
                  <a:srgbClr val="000000"/>
                </a:solidFill>
              </a:rPr>
              <a:t>Up to 8 processors</a:t>
            </a:r>
          </a:p>
          <a:p>
            <a:pPr marL="685800" lvl="1" indent="-228600" eaLnBrk="1" hangingPunct="1">
              <a:lnSpc>
                <a:spcPct val="90000"/>
              </a:lnSpc>
              <a:spcBef>
                <a:spcPts val="5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a:solidFill>
                  <a:srgbClr val="000000"/>
                </a:solidFill>
              </a:rPr>
              <a:t>precursor to Tera MTA (Multithreaded Architecture)</a:t>
            </a:r>
          </a:p>
        </p:txBody>
      </p:sp>
      <p:pic>
        <p:nvPicPr>
          <p:cNvPr id="273412" name="Picture 3"/>
          <p:cNvPicPr>
            <a:picLocks noChangeAspect="1" noChangeArrowheads="1"/>
          </p:cNvPicPr>
          <p:nvPr/>
        </p:nvPicPr>
        <p:blipFill>
          <a:blip r:embed="rId3"/>
          <a:srcRect/>
          <a:stretch>
            <a:fillRect/>
          </a:stretch>
        </p:blipFill>
        <p:spPr bwMode="auto">
          <a:xfrm>
            <a:off x="2247900" y="1143000"/>
            <a:ext cx="4648200" cy="3098800"/>
          </a:xfrm>
          <a:prstGeom prst="rect">
            <a:avLst/>
          </a:prstGeom>
          <a:noFill/>
          <a:ln w="28440" cap="sq">
            <a:solidFill>
              <a:srgbClr val="000000"/>
            </a:solidFill>
            <a:miter lim="800000"/>
            <a:headEnd/>
            <a:tailEnd/>
          </a:ln>
        </p:spPr>
      </p:pic>
      <p:sp>
        <p:nvSpPr>
          <p:cNvPr id="273413" name="Text Box 4"/>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ECA46AF-C5B7-4C2B-B0C6-165E1D79417D}"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73414" name="Text Box 5"/>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73415" name="Text Box 6"/>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435553E8-EC3C-4902-901E-E48CC448A62C}"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276</a:t>
            </a:fld>
            <a:endParaRPr lang="zh-CN" altLang="zh-CN" sz="1200">
              <a:solidFill>
                <a:srgbClr val="898989"/>
              </a:solidFill>
            </a:endParaRPr>
          </a:p>
        </p:txBody>
      </p:sp>
      <p:sp>
        <p:nvSpPr>
          <p:cNvPr id="2" name="标题 1"/>
          <p:cNvSpPr>
            <a:spLocks noGrp="1"/>
          </p:cNvSpPr>
          <p:nvPr>
            <p:ph type="title"/>
          </p:nvPr>
        </p:nvSpPr>
        <p:spPr/>
        <p:txBody>
          <a:bodyPr>
            <a:normAutofit fontScale="90000"/>
          </a:bodyPr>
          <a:lstStyle/>
          <a:p>
            <a:r>
              <a:rPr lang="en-US" altLang="zh-CN" dirty="0" err="1" smtClean="0"/>
              <a:t>Denelcor</a:t>
            </a:r>
            <a:r>
              <a:rPr lang="en-US" altLang="zh-CN" dirty="0" smtClean="0"/>
              <a:t> HEP</a:t>
            </a:r>
            <a:br>
              <a:rPr lang="en-US" altLang="zh-CN" dirty="0" smtClean="0"/>
            </a:br>
            <a:r>
              <a:rPr lang="en-US" altLang="zh-CN" dirty="0" smtClean="0"/>
              <a:t>(Burton Smith, 1982)</a:t>
            </a:r>
            <a:endParaRPr lang="zh-CN" altLang="en-US" dirty="0"/>
          </a:p>
        </p:txBody>
      </p:sp>
    </p:spTree>
    <p:extLst>
      <p:ext uri="{BB962C8B-B14F-4D97-AF65-F5344CB8AC3E}">
        <p14:creationId xmlns:p14="http://schemas.microsoft.com/office/powerpoint/2010/main" val="316498231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4434" name="Picture 1"/>
          <p:cNvPicPr>
            <a:picLocks noChangeAspect="1" noChangeArrowheads="1"/>
          </p:cNvPicPr>
          <p:nvPr/>
        </p:nvPicPr>
        <p:blipFill>
          <a:blip r:embed="rId3"/>
          <a:srcRect/>
          <a:stretch>
            <a:fillRect/>
          </a:stretch>
        </p:blipFill>
        <p:spPr bwMode="auto">
          <a:xfrm>
            <a:off x="6026150" y="2070100"/>
            <a:ext cx="3117850" cy="2600325"/>
          </a:xfrm>
          <a:prstGeom prst="rect">
            <a:avLst/>
          </a:prstGeom>
          <a:noFill/>
          <a:ln w="9525">
            <a:noFill/>
            <a:round/>
            <a:headEnd/>
            <a:tailEnd/>
          </a:ln>
        </p:spPr>
      </p:pic>
      <p:sp>
        <p:nvSpPr>
          <p:cNvPr id="274436" name="Text Box 3"/>
          <p:cNvSpPr txBox="1">
            <a:spLocks noChangeArrowheads="1"/>
          </p:cNvSpPr>
          <p:nvPr/>
        </p:nvSpPr>
        <p:spPr bwMode="auto">
          <a:xfrm>
            <a:off x="293688" y="1322388"/>
            <a:ext cx="5821362" cy="5033962"/>
          </a:xfrm>
          <a:prstGeom prst="rect">
            <a:avLst/>
          </a:prstGeom>
          <a:noFill/>
          <a:ln w="9525">
            <a:noFill/>
            <a:round/>
            <a:headEnd/>
            <a:tailEnd/>
          </a:ln>
        </p:spPr>
        <p:txBody>
          <a:bodyPr lIns="82080" tIns="41040" rIns="82080" bIns="41040"/>
          <a:lstStyle/>
          <a:p>
            <a:pPr marL="228600" indent="-228600" eaLnBrk="1" hangingPunct="1">
              <a:lnSpc>
                <a:spcPct val="70000"/>
              </a:lnSpc>
              <a:spcBef>
                <a:spcPts val="10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600">
                <a:solidFill>
                  <a:srgbClr val="000000"/>
                </a:solidFill>
              </a:rPr>
              <a:t>Up to 256 processors</a:t>
            </a:r>
          </a:p>
          <a:p>
            <a:pPr marL="228600" indent="-228600" eaLnBrk="1" hangingPunct="1">
              <a:lnSpc>
                <a:spcPct val="70000"/>
              </a:lnSpc>
              <a:spcBef>
                <a:spcPts val="10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600">
                <a:solidFill>
                  <a:srgbClr val="000000"/>
                </a:solidFill>
              </a:rPr>
              <a:t>Up to 128 active threads per processor</a:t>
            </a:r>
          </a:p>
          <a:p>
            <a:pPr marL="228600" indent="-228600" eaLnBrk="1" hangingPunct="1">
              <a:lnSpc>
                <a:spcPct val="70000"/>
              </a:lnSpc>
              <a:spcBef>
                <a:spcPts val="10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600">
                <a:solidFill>
                  <a:srgbClr val="000000"/>
                </a:solidFill>
              </a:rPr>
              <a:t>Processors and memory modules populate a sparse 3D torus interconnection fabric</a:t>
            </a:r>
          </a:p>
          <a:p>
            <a:pPr marL="228600" indent="-228600" eaLnBrk="1" hangingPunct="1">
              <a:lnSpc>
                <a:spcPct val="70000"/>
              </a:lnSpc>
              <a:spcBef>
                <a:spcPts val="10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600">
                <a:solidFill>
                  <a:srgbClr val="000000"/>
                </a:solidFill>
              </a:rPr>
              <a:t>Flat, shared main memory</a:t>
            </a:r>
          </a:p>
          <a:p>
            <a:pPr marL="685800" lvl="1" indent="-228600" eaLnBrk="1" hangingPunct="1">
              <a:lnSpc>
                <a:spcPct val="70000"/>
              </a:lnSpc>
              <a:spcBef>
                <a:spcPts val="5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900">
                <a:solidFill>
                  <a:srgbClr val="000000"/>
                </a:solidFill>
              </a:rPr>
              <a:t> No data cache</a:t>
            </a:r>
          </a:p>
          <a:p>
            <a:pPr marL="685800" lvl="1" indent="-228600" eaLnBrk="1" hangingPunct="1">
              <a:lnSpc>
                <a:spcPct val="70000"/>
              </a:lnSpc>
              <a:spcBef>
                <a:spcPts val="5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900">
                <a:solidFill>
                  <a:srgbClr val="000000"/>
                </a:solidFill>
              </a:rPr>
              <a:t> Sustains one main memory access per cycle per processor</a:t>
            </a:r>
          </a:p>
          <a:p>
            <a:pPr marL="228600" indent="-228600" eaLnBrk="1" hangingPunct="1">
              <a:lnSpc>
                <a:spcPct val="70000"/>
              </a:lnSpc>
              <a:spcBef>
                <a:spcPts val="10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600">
                <a:solidFill>
                  <a:srgbClr val="000000"/>
                </a:solidFill>
              </a:rPr>
              <a:t>GaAs logic in prototype, 1KW/processor @ 260MHz</a:t>
            </a:r>
          </a:p>
          <a:p>
            <a:pPr marL="685800" lvl="1" indent="-228600" eaLnBrk="1" hangingPunct="1">
              <a:lnSpc>
                <a:spcPct val="70000"/>
              </a:lnSpc>
              <a:spcBef>
                <a:spcPts val="5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200">
                <a:solidFill>
                  <a:srgbClr val="000000"/>
                </a:solidFill>
              </a:rPr>
              <a:t>Second version CMOS, MTA-2, 50W/processor</a:t>
            </a:r>
          </a:p>
          <a:p>
            <a:pPr marL="685800" lvl="1" indent="-228600" eaLnBrk="1" hangingPunct="1">
              <a:lnSpc>
                <a:spcPct val="70000"/>
              </a:lnSpc>
              <a:spcBef>
                <a:spcPts val="5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200">
                <a:solidFill>
                  <a:srgbClr val="000000"/>
                </a:solidFill>
              </a:rPr>
              <a:t>New version, XMT, fits into AMD Opteron socket, runs at 500MHz</a:t>
            </a:r>
          </a:p>
        </p:txBody>
      </p:sp>
      <p:sp>
        <p:nvSpPr>
          <p:cNvPr id="274437" name="Text Box 4"/>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707F7CF-92BD-4E46-B65E-FC6970E4F473}"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74438" name="Text Box 5"/>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74439" name="Text Box 6"/>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329FAE41-9877-4993-BAA6-0E450C1B8051}"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277</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Tera MTA (1990-)</a:t>
            </a:r>
            <a:endParaRPr lang="zh-CN" altLang="en-US" dirty="0"/>
          </a:p>
        </p:txBody>
      </p:sp>
    </p:spTree>
    <p:extLst>
      <p:ext uri="{BB962C8B-B14F-4D97-AF65-F5344CB8AC3E}">
        <p14:creationId xmlns:p14="http://schemas.microsoft.com/office/powerpoint/2010/main" val="207346427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Text Box 1"/>
          <p:cNvSpPr txBox="1">
            <a:spLocks noChangeArrowheads="1"/>
          </p:cNvSpPr>
          <p:nvPr/>
        </p:nvSpPr>
        <p:spPr bwMode="auto">
          <a:xfrm>
            <a:off x="1375569" y="-217487"/>
            <a:ext cx="7162800" cy="1143000"/>
          </a:xfrm>
          <a:prstGeom prst="rect">
            <a:avLst/>
          </a:prstGeom>
          <a:noFill/>
          <a:ln w="9525">
            <a:noFill/>
            <a:round/>
            <a:headEnd/>
            <a:tailEnd/>
          </a:ln>
        </p:spPr>
        <p:txBody>
          <a:bodyPr anchor="ctr"/>
          <a:lstStyle/>
          <a:p>
            <a:pP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4400" dirty="0">
              <a:solidFill>
                <a:srgbClr val="000000"/>
              </a:solidFill>
              <a:latin typeface="Calibri Light" pitchFamily="34" charset="0"/>
            </a:endParaRPr>
          </a:p>
        </p:txBody>
      </p:sp>
      <p:grpSp>
        <p:nvGrpSpPr>
          <p:cNvPr id="4" name="组合 3"/>
          <p:cNvGrpSpPr/>
          <p:nvPr/>
        </p:nvGrpSpPr>
        <p:grpSpPr>
          <a:xfrm>
            <a:off x="236855" y="1029982"/>
            <a:ext cx="4432300" cy="5245100"/>
            <a:chOff x="663575" y="914400"/>
            <a:chExt cx="4432300" cy="5245100"/>
          </a:xfrm>
        </p:grpSpPr>
        <p:sp>
          <p:nvSpPr>
            <p:cNvPr id="275459" name="Rectangle 2"/>
            <p:cNvSpPr>
              <a:spLocks noChangeArrowheads="1"/>
            </p:cNvSpPr>
            <p:nvPr/>
          </p:nvSpPr>
          <p:spPr bwMode="auto">
            <a:xfrm>
              <a:off x="4057650" y="1735138"/>
              <a:ext cx="346075" cy="322262"/>
            </a:xfrm>
            <a:prstGeom prst="rect">
              <a:avLst/>
            </a:prstGeom>
            <a:noFill/>
            <a:ln w="12600" cap="sq">
              <a:solidFill>
                <a:srgbClr val="000000"/>
              </a:solidFill>
              <a:miter lim="800000"/>
              <a:headEnd/>
              <a:tailEnd/>
            </a:ln>
          </p:spPr>
          <p:txBody>
            <a:bodyPr lIns="82080" tIns="41040" rIns="82080" bIns="4104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000000"/>
                  </a:solidFill>
                </a:rPr>
                <a:t>A</a:t>
              </a:r>
            </a:p>
          </p:txBody>
        </p:sp>
        <p:sp>
          <p:nvSpPr>
            <p:cNvPr id="275460" name="Rectangle 3"/>
            <p:cNvSpPr>
              <a:spLocks noChangeArrowheads="1"/>
            </p:cNvSpPr>
            <p:nvPr/>
          </p:nvSpPr>
          <p:spPr bwMode="auto">
            <a:xfrm>
              <a:off x="4057650" y="2057400"/>
              <a:ext cx="346075" cy="336550"/>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5461" name="Rectangle 4"/>
            <p:cNvSpPr>
              <a:spLocks noChangeArrowheads="1"/>
            </p:cNvSpPr>
            <p:nvPr/>
          </p:nvSpPr>
          <p:spPr bwMode="auto">
            <a:xfrm>
              <a:off x="4057650" y="2393950"/>
              <a:ext cx="346075" cy="336550"/>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5462" name="Rectangle 5"/>
            <p:cNvSpPr>
              <a:spLocks noChangeArrowheads="1"/>
            </p:cNvSpPr>
            <p:nvPr/>
          </p:nvSpPr>
          <p:spPr bwMode="auto">
            <a:xfrm>
              <a:off x="4057650" y="2730500"/>
              <a:ext cx="346075" cy="336550"/>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5463" name="Rectangle 6"/>
            <p:cNvSpPr>
              <a:spLocks noChangeArrowheads="1"/>
            </p:cNvSpPr>
            <p:nvPr/>
          </p:nvSpPr>
          <p:spPr bwMode="auto">
            <a:xfrm>
              <a:off x="4057650" y="3067050"/>
              <a:ext cx="346075" cy="334963"/>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5464" name="Rectangle 7"/>
            <p:cNvSpPr>
              <a:spLocks noChangeArrowheads="1"/>
            </p:cNvSpPr>
            <p:nvPr/>
          </p:nvSpPr>
          <p:spPr bwMode="auto">
            <a:xfrm>
              <a:off x="4057650" y="3402013"/>
              <a:ext cx="346075" cy="336550"/>
            </a:xfrm>
            <a:prstGeom prst="rect">
              <a:avLst/>
            </a:prstGeom>
            <a:noFill/>
            <a:ln w="12600" cap="sq">
              <a:solidFill>
                <a:srgbClr val="000000"/>
              </a:solidFill>
              <a:miter lim="800000"/>
              <a:headEnd/>
              <a:tailEnd/>
            </a:ln>
          </p:spPr>
          <p:txBody>
            <a:bodyPr lIns="82080" tIns="41040" rIns="82080" bIns="4104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000000"/>
                  </a:solidFill>
                </a:rPr>
                <a:t>W</a:t>
              </a:r>
            </a:p>
          </p:txBody>
        </p:sp>
        <p:sp>
          <p:nvSpPr>
            <p:cNvPr id="275465" name="Rectangle 8"/>
            <p:cNvSpPr>
              <a:spLocks noChangeArrowheads="1"/>
            </p:cNvSpPr>
            <p:nvPr/>
          </p:nvSpPr>
          <p:spPr bwMode="auto">
            <a:xfrm>
              <a:off x="4749800" y="1735138"/>
              <a:ext cx="346075" cy="322262"/>
            </a:xfrm>
            <a:prstGeom prst="rect">
              <a:avLst/>
            </a:prstGeom>
            <a:noFill/>
            <a:ln w="12600" cap="sq">
              <a:solidFill>
                <a:srgbClr val="000000"/>
              </a:solidFill>
              <a:miter lim="800000"/>
              <a:headEnd/>
              <a:tailEnd/>
            </a:ln>
          </p:spPr>
          <p:txBody>
            <a:bodyPr lIns="82080" tIns="41040" rIns="82080" bIns="4104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000000"/>
                  </a:solidFill>
                </a:rPr>
                <a:t>C</a:t>
              </a:r>
            </a:p>
          </p:txBody>
        </p:sp>
        <p:sp>
          <p:nvSpPr>
            <p:cNvPr id="275466" name="Rectangle 9"/>
            <p:cNvSpPr>
              <a:spLocks noChangeArrowheads="1"/>
            </p:cNvSpPr>
            <p:nvPr/>
          </p:nvSpPr>
          <p:spPr bwMode="auto">
            <a:xfrm>
              <a:off x="4749800" y="2057400"/>
              <a:ext cx="346075" cy="336550"/>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5467" name="Rectangle 10"/>
            <p:cNvSpPr>
              <a:spLocks noChangeArrowheads="1"/>
            </p:cNvSpPr>
            <p:nvPr/>
          </p:nvSpPr>
          <p:spPr bwMode="auto">
            <a:xfrm>
              <a:off x="4749800" y="2393950"/>
              <a:ext cx="346075" cy="336550"/>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5468" name="Rectangle 11"/>
            <p:cNvSpPr>
              <a:spLocks noChangeArrowheads="1"/>
            </p:cNvSpPr>
            <p:nvPr/>
          </p:nvSpPr>
          <p:spPr bwMode="auto">
            <a:xfrm>
              <a:off x="4749800" y="2730500"/>
              <a:ext cx="346075" cy="336550"/>
            </a:xfrm>
            <a:prstGeom prst="rect">
              <a:avLst/>
            </a:prstGeom>
            <a:noFill/>
            <a:ln w="12600" cap="sq">
              <a:solidFill>
                <a:srgbClr val="000000"/>
              </a:solidFill>
              <a:miter lim="800000"/>
              <a:headEnd/>
              <a:tailEnd/>
            </a:ln>
          </p:spPr>
          <p:txBody>
            <a:bodyPr lIns="82080" tIns="41040" rIns="82080" bIns="4104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000000"/>
                  </a:solidFill>
                </a:rPr>
                <a:t>W</a:t>
              </a:r>
            </a:p>
          </p:txBody>
        </p:sp>
        <p:sp>
          <p:nvSpPr>
            <p:cNvPr id="275469" name="Rectangle 12"/>
            <p:cNvSpPr>
              <a:spLocks noChangeArrowheads="1"/>
            </p:cNvSpPr>
            <p:nvPr/>
          </p:nvSpPr>
          <p:spPr bwMode="auto">
            <a:xfrm>
              <a:off x="3365500" y="1735138"/>
              <a:ext cx="346075" cy="322262"/>
            </a:xfrm>
            <a:prstGeom prst="rect">
              <a:avLst/>
            </a:prstGeom>
            <a:noFill/>
            <a:ln w="12600" cap="sq">
              <a:solidFill>
                <a:srgbClr val="000000"/>
              </a:solidFill>
              <a:miter lim="800000"/>
              <a:headEnd/>
              <a:tailEnd/>
            </a:ln>
          </p:spPr>
          <p:txBody>
            <a:bodyPr lIns="82080" tIns="41040" rIns="82080" bIns="4104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000000"/>
                  </a:solidFill>
                </a:rPr>
                <a:t>M</a:t>
              </a:r>
            </a:p>
          </p:txBody>
        </p:sp>
        <p:sp>
          <p:nvSpPr>
            <p:cNvPr id="275470" name="Rectangle 13"/>
            <p:cNvSpPr>
              <a:spLocks noChangeArrowheads="1"/>
            </p:cNvSpPr>
            <p:nvPr/>
          </p:nvSpPr>
          <p:spPr bwMode="auto">
            <a:xfrm>
              <a:off x="3365500" y="2057400"/>
              <a:ext cx="346075" cy="336550"/>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5471" name="Rectangle 14"/>
            <p:cNvSpPr>
              <a:spLocks noChangeArrowheads="1"/>
            </p:cNvSpPr>
            <p:nvPr/>
          </p:nvSpPr>
          <p:spPr bwMode="auto">
            <a:xfrm>
              <a:off x="3225800" y="914400"/>
              <a:ext cx="1247775" cy="336550"/>
            </a:xfrm>
            <a:prstGeom prst="rect">
              <a:avLst/>
            </a:prstGeom>
            <a:noFill/>
            <a:ln w="12600" cap="sq">
              <a:solidFill>
                <a:srgbClr val="000000"/>
              </a:solidFill>
              <a:miter lim="800000"/>
              <a:headEnd/>
              <a:tailEnd/>
            </a:ln>
          </p:spPr>
          <p:txBody>
            <a:bodyPr wrap="none" lIns="82080" tIns="41040" rIns="82080" bIns="4104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000000"/>
                  </a:solidFill>
                </a:rPr>
                <a:t>Inst Fetch</a:t>
              </a:r>
            </a:p>
          </p:txBody>
        </p:sp>
        <p:sp>
          <p:nvSpPr>
            <p:cNvPr id="275472" name="Line 15"/>
            <p:cNvSpPr>
              <a:spLocks noChangeShapeType="1"/>
            </p:cNvSpPr>
            <p:nvPr/>
          </p:nvSpPr>
          <p:spPr bwMode="auto">
            <a:xfrm>
              <a:off x="4403725" y="1317625"/>
              <a:ext cx="485775" cy="404813"/>
            </a:xfrm>
            <a:prstGeom prst="line">
              <a:avLst/>
            </a:prstGeom>
            <a:noFill/>
            <a:ln w="12600" cap="sq">
              <a:solidFill>
                <a:srgbClr val="000000"/>
              </a:solidFill>
              <a:miter lim="800000"/>
              <a:headEnd/>
              <a:tailEnd type="triangle" w="med" len="med"/>
            </a:ln>
          </p:spPr>
          <p:txBody>
            <a:bodyPr/>
            <a:lstStyle/>
            <a:p>
              <a:endParaRPr lang="zh-CN" altLang="en-US"/>
            </a:p>
          </p:txBody>
        </p:sp>
        <p:sp>
          <p:nvSpPr>
            <p:cNvPr id="275473" name="Line 16"/>
            <p:cNvSpPr>
              <a:spLocks noChangeShapeType="1"/>
            </p:cNvSpPr>
            <p:nvPr/>
          </p:nvSpPr>
          <p:spPr bwMode="auto">
            <a:xfrm>
              <a:off x="4195763" y="1317625"/>
              <a:ext cx="1587" cy="404813"/>
            </a:xfrm>
            <a:prstGeom prst="line">
              <a:avLst/>
            </a:prstGeom>
            <a:noFill/>
            <a:ln w="12600" cap="sq">
              <a:solidFill>
                <a:srgbClr val="000000"/>
              </a:solidFill>
              <a:miter lim="800000"/>
              <a:headEnd/>
              <a:tailEnd type="triangle" w="med" len="med"/>
            </a:ln>
          </p:spPr>
          <p:txBody>
            <a:bodyPr/>
            <a:lstStyle/>
            <a:p>
              <a:endParaRPr lang="zh-CN" altLang="en-US"/>
            </a:p>
          </p:txBody>
        </p:sp>
        <p:sp>
          <p:nvSpPr>
            <p:cNvPr id="275474" name="Line 17"/>
            <p:cNvSpPr>
              <a:spLocks noChangeShapeType="1"/>
            </p:cNvSpPr>
            <p:nvPr/>
          </p:nvSpPr>
          <p:spPr bwMode="auto">
            <a:xfrm flipH="1">
              <a:off x="3570288" y="1317625"/>
              <a:ext cx="419100" cy="404813"/>
            </a:xfrm>
            <a:prstGeom prst="line">
              <a:avLst/>
            </a:prstGeom>
            <a:noFill/>
            <a:ln w="12600" cap="sq">
              <a:solidFill>
                <a:srgbClr val="000000"/>
              </a:solidFill>
              <a:miter lim="800000"/>
              <a:headEnd/>
              <a:tailEnd type="triangle" w="med" len="med"/>
            </a:ln>
          </p:spPr>
          <p:txBody>
            <a:bodyPr/>
            <a:lstStyle/>
            <a:p>
              <a:endParaRPr lang="zh-CN" altLang="en-US"/>
            </a:p>
          </p:txBody>
        </p:sp>
        <p:sp>
          <p:nvSpPr>
            <p:cNvPr id="275475" name="AutoShape 18"/>
            <p:cNvSpPr>
              <a:spLocks noChangeArrowheads="1"/>
            </p:cNvSpPr>
            <p:nvPr/>
          </p:nvSpPr>
          <p:spPr bwMode="auto">
            <a:xfrm rot="-5400000">
              <a:off x="2865438" y="2960687"/>
              <a:ext cx="1346200" cy="346075"/>
            </a:xfrm>
            <a:prstGeom prst="roundRect">
              <a:avLst>
                <a:gd name="adj" fmla="val 16667"/>
              </a:avLst>
            </a:prstGeom>
            <a:solidFill>
              <a:srgbClr val="93F5FD"/>
            </a:solidFill>
            <a:ln w="12600" cap="sq">
              <a:solidFill>
                <a:srgbClr val="000000"/>
              </a:solidFill>
              <a:miter lim="800000"/>
              <a:headEnd/>
              <a:tailEnd/>
            </a:ln>
          </p:spPr>
          <p:txBody>
            <a:bodyPr wrap="none" lIns="82080" tIns="41040" rIns="82080" bIns="4104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000000"/>
                  </a:solidFill>
                </a:rPr>
                <a:t>Memory Pool</a:t>
              </a:r>
            </a:p>
          </p:txBody>
        </p:sp>
        <p:sp>
          <p:nvSpPr>
            <p:cNvPr id="275476" name="AutoShape 19"/>
            <p:cNvSpPr>
              <a:spLocks noChangeArrowheads="1"/>
            </p:cNvSpPr>
            <p:nvPr/>
          </p:nvSpPr>
          <p:spPr bwMode="auto">
            <a:xfrm>
              <a:off x="1563688" y="4008438"/>
              <a:ext cx="1385887" cy="334962"/>
            </a:xfrm>
            <a:prstGeom prst="roundRect">
              <a:avLst>
                <a:gd name="adj" fmla="val 16667"/>
              </a:avLst>
            </a:prstGeom>
            <a:solidFill>
              <a:srgbClr val="93F5FD"/>
            </a:solidFill>
            <a:ln w="12600" cap="sq">
              <a:solidFill>
                <a:srgbClr val="000000"/>
              </a:solidFill>
              <a:miter lim="800000"/>
              <a:headEnd/>
              <a:tailEnd/>
            </a:ln>
          </p:spPr>
          <p:txBody>
            <a:bodyPr wrap="none" lIns="82080" tIns="41040" rIns="82080" bIns="4104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000000"/>
                  </a:solidFill>
                </a:rPr>
                <a:t>Retry Pool</a:t>
              </a:r>
            </a:p>
          </p:txBody>
        </p:sp>
        <p:sp>
          <p:nvSpPr>
            <p:cNvPr id="275477" name="Rectangle 20"/>
            <p:cNvSpPr>
              <a:spLocks noChangeArrowheads="1"/>
            </p:cNvSpPr>
            <p:nvPr/>
          </p:nvSpPr>
          <p:spPr bwMode="auto">
            <a:xfrm>
              <a:off x="3365500" y="3940175"/>
              <a:ext cx="346075" cy="336550"/>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5478" name="Rectangle 21"/>
            <p:cNvSpPr>
              <a:spLocks noChangeArrowheads="1"/>
            </p:cNvSpPr>
            <p:nvPr/>
          </p:nvSpPr>
          <p:spPr bwMode="auto">
            <a:xfrm>
              <a:off x="3365500" y="4276725"/>
              <a:ext cx="346075" cy="336550"/>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5479" name="Rectangle 22"/>
            <p:cNvSpPr>
              <a:spLocks noChangeArrowheads="1"/>
            </p:cNvSpPr>
            <p:nvPr/>
          </p:nvSpPr>
          <p:spPr bwMode="auto">
            <a:xfrm>
              <a:off x="3365500" y="4613275"/>
              <a:ext cx="346075" cy="336550"/>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5480" name="Freeform 23"/>
            <p:cNvSpPr>
              <a:spLocks noChangeArrowheads="1"/>
            </p:cNvSpPr>
            <p:nvPr/>
          </p:nvSpPr>
          <p:spPr bwMode="auto">
            <a:xfrm>
              <a:off x="3087688" y="4075113"/>
              <a:ext cx="277812" cy="538162"/>
            </a:xfrm>
            <a:custGeom>
              <a:avLst/>
              <a:gdLst>
                <a:gd name="T0" fmla="*/ 2147483647 w 192"/>
                <a:gd name="T1" fmla="*/ 2147483647 h 384"/>
                <a:gd name="T2" fmla="*/ 2147483647 w 192"/>
                <a:gd name="T3" fmla="*/ 2147483647 h 384"/>
                <a:gd name="T4" fmla="*/ 0 w 192"/>
                <a:gd name="T5" fmla="*/ 0 h 384"/>
                <a:gd name="T6" fmla="*/ 0 w 192"/>
                <a:gd name="T7" fmla="*/ 2147483647 h 384"/>
                <a:gd name="T8" fmla="*/ 2147483647 w 192"/>
                <a:gd name="T9" fmla="*/ 2147483647 h 384"/>
                <a:gd name="T10" fmla="*/ 0 60000 65536"/>
                <a:gd name="T11" fmla="*/ 0 60000 65536"/>
                <a:gd name="T12" fmla="*/ 0 60000 65536"/>
                <a:gd name="T13" fmla="*/ 0 60000 65536"/>
                <a:gd name="T14" fmla="*/ 0 60000 65536"/>
                <a:gd name="T15" fmla="*/ 0 w 192"/>
                <a:gd name="T16" fmla="*/ 0 h 384"/>
                <a:gd name="T17" fmla="*/ 192 w 192"/>
                <a:gd name="T18" fmla="*/ 384 h 384"/>
              </a:gdLst>
              <a:ahLst/>
              <a:cxnLst>
                <a:cxn ang="T10">
                  <a:pos x="T0" y="T1"/>
                </a:cxn>
                <a:cxn ang="T11">
                  <a:pos x="T2" y="T3"/>
                </a:cxn>
                <a:cxn ang="T12">
                  <a:pos x="T4" y="T5"/>
                </a:cxn>
                <a:cxn ang="T13">
                  <a:pos x="T6" y="T7"/>
                </a:cxn>
                <a:cxn ang="T14">
                  <a:pos x="T8" y="T9"/>
                </a:cxn>
              </a:cxnLst>
              <a:rect l="T15" t="T16" r="T17" b="T18"/>
              <a:pathLst>
                <a:path w="192" h="384">
                  <a:moveTo>
                    <a:pt x="192" y="384"/>
                  </a:moveTo>
                  <a:lnTo>
                    <a:pt x="192" y="144"/>
                  </a:lnTo>
                  <a:lnTo>
                    <a:pt x="0" y="0"/>
                  </a:lnTo>
                  <a:lnTo>
                    <a:pt x="0" y="192"/>
                  </a:lnTo>
                  <a:lnTo>
                    <a:pt x="192" y="384"/>
                  </a:lnTo>
                  <a:close/>
                </a:path>
              </a:pathLst>
            </a:custGeom>
            <a:noFill/>
            <a:ln w="12600">
              <a:solidFill>
                <a:srgbClr val="000000"/>
              </a:solidFill>
              <a:round/>
              <a:headEnd/>
              <a:tailEnd/>
            </a:ln>
          </p:spPr>
          <p:txBody>
            <a:bodyPr wrap="none" anchor="ctr"/>
            <a:lstStyle/>
            <a:p>
              <a:endParaRPr lang="zh-CN" altLang="en-US"/>
            </a:p>
          </p:txBody>
        </p:sp>
        <p:grpSp>
          <p:nvGrpSpPr>
            <p:cNvPr id="275481" name="Group 24"/>
            <p:cNvGrpSpPr>
              <a:grpSpLocks/>
            </p:cNvGrpSpPr>
            <p:nvPr/>
          </p:nvGrpSpPr>
          <p:grpSpPr bwMode="auto">
            <a:xfrm>
              <a:off x="801688" y="3873500"/>
              <a:ext cx="622300" cy="1006475"/>
              <a:chOff x="505" y="2440"/>
              <a:chExt cx="392" cy="634"/>
            </a:xfrm>
          </p:grpSpPr>
          <p:sp>
            <p:nvSpPr>
              <p:cNvPr id="275521" name="Rectangle 25"/>
              <p:cNvSpPr>
                <a:spLocks noChangeArrowheads="1"/>
              </p:cNvSpPr>
              <p:nvPr/>
            </p:nvSpPr>
            <p:spPr bwMode="auto">
              <a:xfrm flipH="1">
                <a:off x="505" y="2440"/>
                <a:ext cx="217" cy="211"/>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5522" name="Rectangle 26"/>
              <p:cNvSpPr>
                <a:spLocks noChangeArrowheads="1"/>
              </p:cNvSpPr>
              <p:nvPr/>
            </p:nvSpPr>
            <p:spPr bwMode="auto">
              <a:xfrm flipH="1">
                <a:off x="505" y="2652"/>
                <a:ext cx="217" cy="211"/>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5523" name="Rectangle 27"/>
              <p:cNvSpPr>
                <a:spLocks noChangeArrowheads="1"/>
              </p:cNvSpPr>
              <p:nvPr/>
            </p:nvSpPr>
            <p:spPr bwMode="auto">
              <a:xfrm flipH="1">
                <a:off x="505" y="2863"/>
                <a:ext cx="217" cy="211"/>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5524" name="Freeform 28"/>
              <p:cNvSpPr>
                <a:spLocks noChangeArrowheads="1"/>
              </p:cNvSpPr>
              <p:nvPr/>
            </p:nvSpPr>
            <p:spPr bwMode="auto">
              <a:xfrm flipH="1">
                <a:off x="723" y="2525"/>
                <a:ext cx="173" cy="338"/>
              </a:xfrm>
              <a:custGeom>
                <a:avLst/>
                <a:gdLst>
                  <a:gd name="T0" fmla="*/ 5 w 192"/>
                  <a:gd name="T1" fmla="*/ 4 h 384"/>
                  <a:gd name="T2" fmla="*/ 5 w 192"/>
                  <a:gd name="T3" fmla="*/ 4 h 384"/>
                  <a:gd name="T4" fmla="*/ 0 w 192"/>
                  <a:gd name="T5" fmla="*/ 0 h 384"/>
                  <a:gd name="T6" fmla="*/ 0 w 192"/>
                  <a:gd name="T7" fmla="*/ 4 h 384"/>
                  <a:gd name="T8" fmla="*/ 5 w 192"/>
                  <a:gd name="T9" fmla="*/ 4 h 384"/>
                  <a:gd name="T10" fmla="*/ 0 60000 65536"/>
                  <a:gd name="T11" fmla="*/ 0 60000 65536"/>
                  <a:gd name="T12" fmla="*/ 0 60000 65536"/>
                  <a:gd name="T13" fmla="*/ 0 60000 65536"/>
                  <a:gd name="T14" fmla="*/ 0 60000 65536"/>
                  <a:gd name="T15" fmla="*/ 0 w 192"/>
                  <a:gd name="T16" fmla="*/ 0 h 384"/>
                  <a:gd name="T17" fmla="*/ 192 w 192"/>
                  <a:gd name="T18" fmla="*/ 384 h 384"/>
                </a:gdLst>
                <a:ahLst/>
                <a:cxnLst>
                  <a:cxn ang="T10">
                    <a:pos x="T0" y="T1"/>
                  </a:cxn>
                  <a:cxn ang="T11">
                    <a:pos x="T2" y="T3"/>
                  </a:cxn>
                  <a:cxn ang="T12">
                    <a:pos x="T4" y="T5"/>
                  </a:cxn>
                  <a:cxn ang="T13">
                    <a:pos x="T6" y="T7"/>
                  </a:cxn>
                  <a:cxn ang="T14">
                    <a:pos x="T8" y="T9"/>
                  </a:cxn>
                </a:cxnLst>
                <a:rect l="T15" t="T16" r="T17" b="T18"/>
                <a:pathLst>
                  <a:path w="192" h="384">
                    <a:moveTo>
                      <a:pt x="192" y="384"/>
                    </a:moveTo>
                    <a:lnTo>
                      <a:pt x="192" y="144"/>
                    </a:lnTo>
                    <a:lnTo>
                      <a:pt x="0" y="0"/>
                    </a:lnTo>
                    <a:lnTo>
                      <a:pt x="0" y="192"/>
                    </a:lnTo>
                    <a:lnTo>
                      <a:pt x="192" y="384"/>
                    </a:lnTo>
                    <a:close/>
                  </a:path>
                </a:pathLst>
              </a:custGeom>
              <a:noFill/>
              <a:ln w="12600">
                <a:solidFill>
                  <a:srgbClr val="000000"/>
                </a:solidFill>
                <a:round/>
                <a:headEnd/>
                <a:tailEnd/>
              </a:ln>
            </p:spPr>
            <p:txBody>
              <a:bodyPr wrap="none" anchor="ctr"/>
              <a:lstStyle/>
              <a:p>
                <a:endParaRPr lang="zh-CN" altLang="en-US"/>
              </a:p>
            </p:txBody>
          </p:sp>
        </p:grpSp>
        <p:sp>
          <p:nvSpPr>
            <p:cNvPr id="275482" name="AutoShape 29"/>
            <p:cNvSpPr>
              <a:spLocks noChangeArrowheads="1"/>
            </p:cNvSpPr>
            <p:nvPr/>
          </p:nvSpPr>
          <p:spPr bwMode="auto">
            <a:xfrm>
              <a:off x="663575" y="4881563"/>
              <a:ext cx="3116263" cy="336550"/>
            </a:xfrm>
            <a:prstGeom prst="roundRect">
              <a:avLst>
                <a:gd name="adj" fmla="val 16667"/>
              </a:avLst>
            </a:prstGeom>
            <a:solidFill>
              <a:srgbClr val="93F5FD"/>
            </a:solidFill>
            <a:ln w="12600" cap="sq">
              <a:solidFill>
                <a:srgbClr val="000000"/>
              </a:solidFill>
              <a:miter lim="800000"/>
              <a:headEnd/>
              <a:tailEnd/>
            </a:ln>
          </p:spPr>
          <p:txBody>
            <a:bodyPr wrap="none" lIns="82080" tIns="41040" rIns="82080" bIns="4104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000000"/>
                  </a:solidFill>
                </a:rPr>
                <a:t>Interconnection Network</a:t>
              </a:r>
            </a:p>
          </p:txBody>
        </p:sp>
        <p:sp>
          <p:nvSpPr>
            <p:cNvPr id="275483" name="AutoShape 30"/>
            <p:cNvSpPr>
              <a:spLocks noChangeArrowheads="1"/>
            </p:cNvSpPr>
            <p:nvPr/>
          </p:nvSpPr>
          <p:spPr bwMode="auto">
            <a:xfrm rot="-5400000">
              <a:off x="302420" y="2894806"/>
              <a:ext cx="1344612" cy="346075"/>
            </a:xfrm>
            <a:prstGeom prst="roundRect">
              <a:avLst>
                <a:gd name="adj" fmla="val 16667"/>
              </a:avLst>
            </a:prstGeom>
            <a:solidFill>
              <a:srgbClr val="93F5FD"/>
            </a:solidFill>
            <a:ln w="12600" cap="sq">
              <a:solidFill>
                <a:srgbClr val="000000"/>
              </a:solidFill>
              <a:miter lim="800000"/>
              <a:headEnd/>
              <a:tailEnd/>
            </a:ln>
          </p:spPr>
          <p:txBody>
            <a:bodyPr wrap="none" lIns="82080" tIns="41040" rIns="82080" bIns="4104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000000"/>
                  </a:solidFill>
                </a:rPr>
                <a:t>Write Pool</a:t>
              </a:r>
            </a:p>
          </p:txBody>
        </p:sp>
        <p:sp>
          <p:nvSpPr>
            <p:cNvPr id="275484" name="Rectangle 31"/>
            <p:cNvSpPr>
              <a:spLocks noChangeArrowheads="1"/>
            </p:cNvSpPr>
            <p:nvPr/>
          </p:nvSpPr>
          <p:spPr bwMode="auto">
            <a:xfrm flipH="1">
              <a:off x="2741613" y="1990725"/>
              <a:ext cx="346075" cy="336550"/>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5485" name="Freeform 32"/>
            <p:cNvSpPr>
              <a:spLocks noChangeArrowheads="1"/>
            </p:cNvSpPr>
            <p:nvPr/>
          </p:nvSpPr>
          <p:spPr bwMode="auto">
            <a:xfrm>
              <a:off x="3087688" y="1746250"/>
              <a:ext cx="277812" cy="581025"/>
            </a:xfrm>
            <a:custGeom>
              <a:avLst/>
              <a:gdLst>
                <a:gd name="T0" fmla="*/ 0 w 192"/>
                <a:gd name="T1" fmla="*/ 2147483647 h 414"/>
                <a:gd name="T2" fmla="*/ 0 w 192"/>
                <a:gd name="T3" fmla="*/ 2147483647 h 414"/>
                <a:gd name="T4" fmla="*/ 2147483647 w 192"/>
                <a:gd name="T5" fmla="*/ 0 h 414"/>
                <a:gd name="T6" fmla="*/ 2147483647 w 192"/>
                <a:gd name="T7" fmla="*/ 2147483647 h 414"/>
                <a:gd name="T8" fmla="*/ 0 w 192"/>
                <a:gd name="T9" fmla="*/ 2147483647 h 414"/>
                <a:gd name="T10" fmla="*/ 0 60000 65536"/>
                <a:gd name="T11" fmla="*/ 0 60000 65536"/>
                <a:gd name="T12" fmla="*/ 0 60000 65536"/>
                <a:gd name="T13" fmla="*/ 0 60000 65536"/>
                <a:gd name="T14" fmla="*/ 0 60000 65536"/>
                <a:gd name="T15" fmla="*/ 0 w 192"/>
                <a:gd name="T16" fmla="*/ 0 h 414"/>
                <a:gd name="T17" fmla="*/ 192 w 192"/>
                <a:gd name="T18" fmla="*/ 414 h 414"/>
              </a:gdLst>
              <a:ahLst/>
              <a:cxnLst>
                <a:cxn ang="T10">
                  <a:pos x="T0" y="T1"/>
                </a:cxn>
                <a:cxn ang="T11">
                  <a:pos x="T2" y="T3"/>
                </a:cxn>
                <a:cxn ang="T12">
                  <a:pos x="T4" y="T5"/>
                </a:cxn>
                <a:cxn ang="T13">
                  <a:pos x="T6" y="T7"/>
                </a:cxn>
                <a:cxn ang="T14">
                  <a:pos x="T8" y="T9"/>
                </a:cxn>
              </a:cxnLst>
              <a:rect l="T15" t="T16" r="T17" b="T18"/>
              <a:pathLst>
                <a:path w="192" h="414">
                  <a:moveTo>
                    <a:pt x="0" y="414"/>
                  </a:moveTo>
                  <a:lnTo>
                    <a:pt x="0" y="174"/>
                  </a:lnTo>
                  <a:lnTo>
                    <a:pt x="192" y="0"/>
                  </a:lnTo>
                  <a:lnTo>
                    <a:pt x="192" y="222"/>
                  </a:lnTo>
                  <a:lnTo>
                    <a:pt x="0" y="414"/>
                  </a:lnTo>
                  <a:close/>
                </a:path>
              </a:pathLst>
            </a:custGeom>
            <a:noFill/>
            <a:ln w="12600">
              <a:solidFill>
                <a:srgbClr val="000000"/>
              </a:solidFill>
              <a:round/>
              <a:headEnd/>
              <a:tailEnd/>
            </a:ln>
          </p:spPr>
          <p:txBody>
            <a:bodyPr wrap="none" anchor="ctr"/>
            <a:lstStyle/>
            <a:p>
              <a:endParaRPr lang="zh-CN" altLang="en-US"/>
            </a:p>
          </p:txBody>
        </p:sp>
        <p:sp>
          <p:nvSpPr>
            <p:cNvPr id="275486" name="Rectangle 33"/>
            <p:cNvSpPr>
              <a:spLocks noChangeArrowheads="1"/>
            </p:cNvSpPr>
            <p:nvPr/>
          </p:nvSpPr>
          <p:spPr bwMode="auto">
            <a:xfrm flipH="1">
              <a:off x="2395538" y="1990725"/>
              <a:ext cx="346075" cy="336550"/>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5487" name="Rectangle 34"/>
            <p:cNvSpPr>
              <a:spLocks noChangeArrowheads="1"/>
            </p:cNvSpPr>
            <p:nvPr/>
          </p:nvSpPr>
          <p:spPr bwMode="auto">
            <a:xfrm flipH="1">
              <a:off x="2047875" y="1990725"/>
              <a:ext cx="347663" cy="336550"/>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5488" name="Rectangle 35"/>
            <p:cNvSpPr>
              <a:spLocks noChangeArrowheads="1"/>
            </p:cNvSpPr>
            <p:nvPr/>
          </p:nvSpPr>
          <p:spPr bwMode="auto">
            <a:xfrm flipH="1">
              <a:off x="1701800" y="1990725"/>
              <a:ext cx="346075" cy="336550"/>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5489" name="Rectangle 36"/>
            <p:cNvSpPr>
              <a:spLocks noChangeArrowheads="1"/>
            </p:cNvSpPr>
            <p:nvPr/>
          </p:nvSpPr>
          <p:spPr bwMode="auto">
            <a:xfrm flipH="1">
              <a:off x="1355725" y="1990725"/>
              <a:ext cx="346075" cy="336550"/>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5490" name="Rectangle 37"/>
            <p:cNvSpPr>
              <a:spLocks noChangeArrowheads="1"/>
            </p:cNvSpPr>
            <p:nvPr/>
          </p:nvSpPr>
          <p:spPr bwMode="auto">
            <a:xfrm>
              <a:off x="801688" y="1452563"/>
              <a:ext cx="346075" cy="336550"/>
            </a:xfrm>
            <a:prstGeom prst="rect">
              <a:avLst/>
            </a:prstGeom>
            <a:noFill/>
            <a:ln w="12600" cap="sq">
              <a:solidFill>
                <a:srgbClr val="000000"/>
              </a:solidFill>
              <a:miter lim="800000"/>
              <a:headEnd/>
              <a:tailEnd/>
            </a:ln>
          </p:spPr>
          <p:txBody>
            <a:bodyPr lIns="82080" tIns="41040" rIns="82080" bIns="4104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000000"/>
                  </a:solidFill>
                </a:rPr>
                <a:t>W</a:t>
              </a:r>
            </a:p>
          </p:txBody>
        </p:sp>
        <p:sp>
          <p:nvSpPr>
            <p:cNvPr id="275491" name="Rectangle 38"/>
            <p:cNvSpPr>
              <a:spLocks noChangeArrowheads="1"/>
            </p:cNvSpPr>
            <p:nvPr/>
          </p:nvSpPr>
          <p:spPr bwMode="auto">
            <a:xfrm>
              <a:off x="801688" y="1789113"/>
              <a:ext cx="346075" cy="336550"/>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5492" name="Freeform 39"/>
            <p:cNvSpPr>
              <a:spLocks noChangeArrowheads="1"/>
            </p:cNvSpPr>
            <p:nvPr/>
          </p:nvSpPr>
          <p:spPr bwMode="auto">
            <a:xfrm>
              <a:off x="1147763" y="1789113"/>
              <a:ext cx="207962" cy="538162"/>
            </a:xfrm>
            <a:custGeom>
              <a:avLst/>
              <a:gdLst>
                <a:gd name="T0" fmla="*/ 2147483647 w 144"/>
                <a:gd name="T1" fmla="*/ 2147483647 h 384"/>
                <a:gd name="T2" fmla="*/ 0 w 144"/>
                <a:gd name="T3" fmla="*/ 2147483647 h 384"/>
                <a:gd name="T4" fmla="*/ 0 w 144"/>
                <a:gd name="T5" fmla="*/ 0 h 384"/>
                <a:gd name="T6" fmla="*/ 2147483647 w 144"/>
                <a:gd name="T7" fmla="*/ 2147483647 h 384"/>
                <a:gd name="T8" fmla="*/ 2147483647 w 144"/>
                <a:gd name="T9" fmla="*/ 2147483647 h 384"/>
                <a:gd name="T10" fmla="*/ 0 60000 65536"/>
                <a:gd name="T11" fmla="*/ 0 60000 65536"/>
                <a:gd name="T12" fmla="*/ 0 60000 65536"/>
                <a:gd name="T13" fmla="*/ 0 60000 65536"/>
                <a:gd name="T14" fmla="*/ 0 60000 65536"/>
                <a:gd name="T15" fmla="*/ 0 w 144"/>
                <a:gd name="T16" fmla="*/ 0 h 384"/>
                <a:gd name="T17" fmla="*/ 144 w 144"/>
                <a:gd name="T18" fmla="*/ 384 h 384"/>
              </a:gdLst>
              <a:ahLst/>
              <a:cxnLst>
                <a:cxn ang="T10">
                  <a:pos x="T0" y="T1"/>
                </a:cxn>
                <a:cxn ang="T11">
                  <a:pos x="T2" y="T3"/>
                </a:cxn>
                <a:cxn ang="T12">
                  <a:pos x="T4" y="T5"/>
                </a:cxn>
                <a:cxn ang="T13">
                  <a:pos x="T6" y="T7"/>
                </a:cxn>
                <a:cxn ang="T14">
                  <a:pos x="T8" y="T9"/>
                </a:cxn>
              </a:cxnLst>
              <a:rect l="T15" t="T16" r="T17" b="T18"/>
              <a:pathLst>
                <a:path w="144" h="384">
                  <a:moveTo>
                    <a:pt x="144" y="384"/>
                  </a:moveTo>
                  <a:lnTo>
                    <a:pt x="0" y="240"/>
                  </a:lnTo>
                  <a:lnTo>
                    <a:pt x="0" y="0"/>
                  </a:lnTo>
                  <a:lnTo>
                    <a:pt x="144" y="144"/>
                  </a:lnTo>
                  <a:lnTo>
                    <a:pt x="144" y="384"/>
                  </a:lnTo>
                  <a:close/>
                </a:path>
              </a:pathLst>
            </a:custGeom>
            <a:noFill/>
            <a:ln w="12600">
              <a:solidFill>
                <a:srgbClr val="000000"/>
              </a:solidFill>
              <a:round/>
              <a:headEnd/>
              <a:tailEnd/>
            </a:ln>
          </p:spPr>
          <p:txBody>
            <a:bodyPr wrap="none" anchor="ctr"/>
            <a:lstStyle/>
            <a:p>
              <a:endParaRPr lang="zh-CN" altLang="en-US"/>
            </a:p>
          </p:txBody>
        </p:sp>
        <p:sp>
          <p:nvSpPr>
            <p:cNvPr id="275493" name="Rectangle 40"/>
            <p:cNvSpPr>
              <a:spLocks noChangeArrowheads="1"/>
            </p:cNvSpPr>
            <p:nvPr/>
          </p:nvSpPr>
          <p:spPr bwMode="auto">
            <a:xfrm flipH="1">
              <a:off x="2741613" y="5822950"/>
              <a:ext cx="346075" cy="336550"/>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5494" name="Freeform 41"/>
            <p:cNvSpPr>
              <a:spLocks noChangeArrowheads="1"/>
            </p:cNvSpPr>
            <p:nvPr/>
          </p:nvSpPr>
          <p:spPr bwMode="auto">
            <a:xfrm>
              <a:off x="3087688" y="5580063"/>
              <a:ext cx="277812" cy="579437"/>
            </a:xfrm>
            <a:custGeom>
              <a:avLst/>
              <a:gdLst>
                <a:gd name="T0" fmla="*/ 0 w 192"/>
                <a:gd name="T1" fmla="*/ 2147483647 h 414"/>
                <a:gd name="T2" fmla="*/ 0 w 192"/>
                <a:gd name="T3" fmla="*/ 2147483647 h 414"/>
                <a:gd name="T4" fmla="*/ 2147483647 w 192"/>
                <a:gd name="T5" fmla="*/ 0 h 414"/>
                <a:gd name="T6" fmla="*/ 2147483647 w 192"/>
                <a:gd name="T7" fmla="*/ 2147483647 h 414"/>
                <a:gd name="T8" fmla="*/ 0 w 192"/>
                <a:gd name="T9" fmla="*/ 2147483647 h 414"/>
                <a:gd name="T10" fmla="*/ 0 60000 65536"/>
                <a:gd name="T11" fmla="*/ 0 60000 65536"/>
                <a:gd name="T12" fmla="*/ 0 60000 65536"/>
                <a:gd name="T13" fmla="*/ 0 60000 65536"/>
                <a:gd name="T14" fmla="*/ 0 60000 65536"/>
                <a:gd name="T15" fmla="*/ 0 w 192"/>
                <a:gd name="T16" fmla="*/ 0 h 414"/>
                <a:gd name="T17" fmla="*/ 192 w 192"/>
                <a:gd name="T18" fmla="*/ 414 h 414"/>
              </a:gdLst>
              <a:ahLst/>
              <a:cxnLst>
                <a:cxn ang="T10">
                  <a:pos x="T0" y="T1"/>
                </a:cxn>
                <a:cxn ang="T11">
                  <a:pos x="T2" y="T3"/>
                </a:cxn>
                <a:cxn ang="T12">
                  <a:pos x="T4" y="T5"/>
                </a:cxn>
                <a:cxn ang="T13">
                  <a:pos x="T6" y="T7"/>
                </a:cxn>
                <a:cxn ang="T14">
                  <a:pos x="T8" y="T9"/>
                </a:cxn>
              </a:cxnLst>
              <a:rect l="T15" t="T16" r="T17" b="T18"/>
              <a:pathLst>
                <a:path w="192" h="414">
                  <a:moveTo>
                    <a:pt x="0" y="414"/>
                  </a:moveTo>
                  <a:lnTo>
                    <a:pt x="0" y="174"/>
                  </a:lnTo>
                  <a:lnTo>
                    <a:pt x="192" y="0"/>
                  </a:lnTo>
                  <a:lnTo>
                    <a:pt x="192" y="222"/>
                  </a:lnTo>
                  <a:lnTo>
                    <a:pt x="0" y="414"/>
                  </a:lnTo>
                  <a:close/>
                </a:path>
              </a:pathLst>
            </a:custGeom>
            <a:noFill/>
            <a:ln w="12600">
              <a:solidFill>
                <a:srgbClr val="000000"/>
              </a:solidFill>
              <a:round/>
              <a:headEnd/>
              <a:tailEnd/>
            </a:ln>
          </p:spPr>
          <p:txBody>
            <a:bodyPr wrap="none" anchor="ctr"/>
            <a:lstStyle/>
            <a:p>
              <a:endParaRPr lang="zh-CN" altLang="en-US"/>
            </a:p>
          </p:txBody>
        </p:sp>
        <p:sp>
          <p:nvSpPr>
            <p:cNvPr id="275495" name="Rectangle 42"/>
            <p:cNvSpPr>
              <a:spLocks noChangeArrowheads="1"/>
            </p:cNvSpPr>
            <p:nvPr/>
          </p:nvSpPr>
          <p:spPr bwMode="auto">
            <a:xfrm flipH="1">
              <a:off x="2395538" y="5822950"/>
              <a:ext cx="346075" cy="336550"/>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5496" name="Rectangle 43"/>
            <p:cNvSpPr>
              <a:spLocks noChangeArrowheads="1"/>
            </p:cNvSpPr>
            <p:nvPr/>
          </p:nvSpPr>
          <p:spPr bwMode="auto">
            <a:xfrm flipH="1">
              <a:off x="2047875" y="5822950"/>
              <a:ext cx="347663" cy="336550"/>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5497" name="Rectangle 44"/>
            <p:cNvSpPr>
              <a:spLocks noChangeArrowheads="1"/>
            </p:cNvSpPr>
            <p:nvPr/>
          </p:nvSpPr>
          <p:spPr bwMode="auto">
            <a:xfrm flipH="1">
              <a:off x="1701800" y="5822950"/>
              <a:ext cx="346075" cy="336550"/>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5498" name="Rectangle 45"/>
            <p:cNvSpPr>
              <a:spLocks noChangeArrowheads="1"/>
            </p:cNvSpPr>
            <p:nvPr/>
          </p:nvSpPr>
          <p:spPr bwMode="auto">
            <a:xfrm flipH="1">
              <a:off x="1355725" y="5822950"/>
              <a:ext cx="346075" cy="336550"/>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5499" name="Freeform 46"/>
            <p:cNvSpPr>
              <a:spLocks noChangeArrowheads="1"/>
            </p:cNvSpPr>
            <p:nvPr/>
          </p:nvSpPr>
          <p:spPr bwMode="auto">
            <a:xfrm>
              <a:off x="1147763" y="5621338"/>
              <a:ext cx="207962" cy="538162"/>
            </a:xfrm>
            <a:custGeom>
              <a:avLst/>
              <a:gdLst>
                <a:gd name="T0" fmla="*/ 2147483647 w 144"/>
                <a:gd name="T1" fmla="*/ 2147483647 h 384"/>
                <a:gd name="T2" fmla="*/ 0 w 144"/>
                <a:gd name="T3" fmla="*/ 2147483647 h 384"/>
                <a:gd name="T4" fmla="*/ 0 w 144"/>
                <a:gd name="T5" fmla="*/ 0 h 384"/>
                <a:gd name="T6" fmla="*/ 2147483647 w 144"/>
                <a:gd name="T7" fmla="*/ 2147483647 h 384"/>
                <a:gd name="T8" fmla="*/ 2147483647 w 144"/>
                <a:gd name="T9" fmla="*/ 2147483647 h 384"/>
                <a:gd name="T10" fmla="*/ 0 60000 65536"/>
                <a:gd name="T11" fmla="*/ 0 60000 65536"/>
                <a:gd name="T12" fmla="*/ 0 60000 65536"/>
                <a:gd name="T13" fmla="*/ 0 60000 65536"/>
                <a:gd name="T14" fmla="*/ 0 60000 65536"/>
                <a:gd name="T15" fmla="*/ 0 w 144"/>
                <a:gd name="T16" fmla="*/ 0 h 384"/>
                <a:gd name="T17" fmla="*/ 144 w 144"/>
                <a:gd name="T18" fmla="*/ 384 h 384"/>
              </a:gdLst>
              <a:ahLst/>
              <a:cxnLst>
                <a:cxn ang="T10">
                  <a:pos x="T0" y="T1"/>
                </a:cxn>
                <a:cxn ang="T11">
                  <a:pos x="T2" y="T3"/>
                </a:cxn>
                <a:cxn ang="T12">
                  <a:pos x="T4" y="T5"/>
                </a:cxn>
                <a:cxn ang="T13">
                  <a:pos x="T6" y="T7"/>
                </a:cxn>
                <a:cxn ang="T14">
                  <a:pos x="T8" y="T9"/>
                </a:cxn>
              </a:cxnLst>
              <a:rect l="T15" t="T16" r="T17" b="T18"/>
              <a:pathLst>
                <a:path w="144" h="384">
                  <a:moveTo>
                    <a:pt x="144" y="384"/>
                  </a:moveTo>
                  <a:lnTo>
                    <a:pt x="0" y="240"/>
                  </a:lnTo>
                  <a:lnTo>
                    <a:pt x="0" y="0"/>
                  </a:lnTo>
                  <a:lnTo>
                    <a:pt x="144" y="144"/>
                  </a:lnTo>
                  <a:lnTo>
                    <a:pt x="144" y="384"/>
                  </a:lnTo>
                  <a:close/>
                </a:path>
              </a:pathLst>
            </a:custGeom>
            <a:noFill/>
            <a:ln w="12600">
              <a:solidFill>
                <a:srgbClr val="000000"/>
              </a:solidFill>
              <a:round/>
              <a:headEnd/>
              <a:tailEnd/>
            </a:ln>
          </p:spPr>
          <p:txBody>
            <a:bodyPr wrap="none" anchor="ctr"/>
            <a:lstStyle/>
            <a:p>
              <a:endParaRPr lang="zh-CN" altLang="en-US"/>
            </a:p>
          </p:txBody>
        </p:sp>
        <p:sp>
          <p:nvSpPr>
            <p:cNvPr id="275500" name="Rectangle 47"/>
            <p:cNvSpPr>
              <a:spLocks noChangeArrowheads="1"/>
            </p:cNvSpPr>
            <p:nvPr/>
          </p:nvSpPr>
          <p:spPr bwMode="auto">
            <a:xfrm>
              <a:off x="3365500" y="5218113"/>
              <a:ext cx="346075" cy="336550"/>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5501" name="Rectangle 48"/>
            <p:cNvSpPr>
              <a:spLocks noChangeArrowheads="1"/>
            </p:cNvSpPr>
            <p:nvPr/>
          </p:nvSpPr>
          <p:spPr bwMode="auto">
            <a:xfrm>
              <a:off x="3365500" y="5554663"/>
              <a:ext cx="346075" cy="334962"/>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5502" name="Rectangle 49"/>
            <p:cNvSpPr>
              <a:spLocks noChangeArrowheads="1"/>
            </p:cNvSpPr>
            <p:nvPr/>
          </p:nvSpPr>
          <p:spPr bwMode="auto">
            <a:xfrm>
              <a:off x="801688" y="5218113"/>
              <a:ext cx="346075" cy="403225"/>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5503" name="Rectangle 50"/>
            <p:cNvSpPr>
              <a:spLocks noChangeArrowheads="1"/>
            </p:cNvSpPr>
            <p:nvPr/>
          </p:nvSpPr>
          <p:spPr bwMode="auto">
            <a:xfrm>
              <a:off x="801688" y="5621338"/>
              <a:ext cx="346075" cy="336550"/>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5504" name="Text Box 51"/>
            <p:cNvSpPr txBox="1">
              <a:spLocks noChangeArrowheads="1"/>
            </p:cNvSpPr>
            <p:nvPr/>
          </p:nvSpPr>
          <p:spPr bwMode="auto">
            <a:xfrm>
              <a:off x="1401763" y="5419725"/>
              <a:ext cx="1438275" cy="295275"/>
            </a:xfrm>
            <a:prstGeom prst="rect">
              <a:avLst/>
            </a:prstGeom>
            <a:noFill/>
            <a:ln w="9525">
              <a:noFill/>
              <a:round/>
              <a:headEnd/>
              <a:tailEnd/>
            </a:ln>
          </p:spPr>
          <p:txBody>
            <a:bodyPr wrap="none" lIns="82080" tIns="41040" rIns="82080" bIns="41040" anchor="ctr">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000000"/>
                  </a:solidFill>
                </a:rPr>
                <a:t>Memory pipeline</a:t>
              </a:r>
            </a:p>
          </p:txBody>
        </p:sp>
        <p:sp>
          <p:nvSpPr>
            <p:cNvPr id="275505" name="Line 52"/>
            <p:cNvSpPr>
              <a:spLocks noChangeShapeType="1"/>
            </p:cNvSpPr>
            <p:nvPr/>
          </p:nvSpPr>
          <p:spPr bwMode="auto">
            <a:xfrm flipH="1">
              <a:off x="1631950" y="5756275"/>
              <a:ext cx="1249363" cy="1588"/>
            </a:xfrm>
            <a:prstGeom prst="line">
              <a:avLst/>
            </a:prstGeom>
            <a:noFill/>
            <a:ln w="12600" cap="sq">
              <a:solidFill>
                <a:srgbClr val="000000"/>
              </a:solidFill>
              <a:miter lim="800000"/>
              <a:headEnd/>
              <a:tailEnd type="triangle" w="med" len="med"/>
            </a:ln>
          </p:spPr>
          <p:txBody>
            <a:bodyPr/>
            <a:lstStyle/>
            <a:p>
              <a:endParaRPr lang="zh-CN" altLang="en-US"/>
            </a:p>
          </p:txBody>
        </p:sp>
        <p:sp>
          <p:nvSpPr>
            <p:cNvPr id="275506" name="Line 53"/>
            <p:cNvSpPr>
              <a:spLocks noChangeShapeType="1"/>
            </p:cNvSpPr>
            <p:nvPr/>
          </p:nvSpPr>
          <p:spPr bwMode="auto">
            <a:xfrm>
              <a:off x="1771650" y="3940175"/>
              <a:ext cx="969963" cy="1588"/>
            </a:xfrm>
            <a:prstGeom prst="line">
              <a:avLst/>
            </a:prstGeom>
            <a:noFill/>
            <a:ln w="12600" cap="sq">
              <a:solidFill>
                <a:srgbClr val="000000"/>
              </a:solidFill>
              <a:miter lim="800000"/>
              <a:headEnd/>
              <a:tailEnd type="triangle" w="med" len="med"/>
            </a:ln>
          </p:spPr>
          <p:txBody>
            <a:bodyPr/>
            <a:lstStyle/>
            <a:p>
              <a:endParaRPr lang="zh-CN" altLang="en-US"/>
            </a:p>
          </p:txBody>
        </p:sp>
        <p:sp>
          <p:nvSpPr>
            <p:cNvPr id="275507" name="Line 54"/>
            <p:cNvSpPr>
              <a:spLocks noChangeShapeType="1"/>
            </p:cNvSpPr>
            <p:nvPr/>
          </p:nvSpPr>
          <p:spPr bwMode="auto">
            <a:xfrm flipV="1">
              <a:off x="663575" y="2459038"/>
              <a:ext cx="1588" cy="1214437"/>
            </a:xfrm>
            <a:prstGeom prst="line">
              <a:avLst/>
            </a:prstGeom>
            <a:noFill/>
            <a:ln w="12600" cap="sq">
              <a:solidFill>
                <a:srgbClr val="000000"/>
              </a:solidFill>
              <a:miter lim="800000"/>
              <a:headEnd/>
              <a:tailEnd type="triangle" w="med" len="med"/>
            </a:ln>
          </p:spPr>
          <p:txBody>
            <a:bodyPr/>
            <a:lstStyle/>
            <a:p>
              <a:endParaRPr lang="zh-CN" altLang="en-US"/>
            </a:p>
          </p:txBody>
        </p:sp>
        <p:sp>
          <p:nvSpPr>
            <p:cNvPr id="275508" name="Line 55"/>
            <p:cNvSpPr>
              <a:spLocks noChangeShapeType="1"/>
            </p:cNvSpPr>
            <p:nvPr/>
          </p:nvSpPr>
          <p:spPr bwMode="auto">
            <a:xfrm>
              <a:off x="3295650" y="2528888"/>
              <a:ext cx="1588" cy="1143000"/>
            </a:xfrm>
            <a:prstGeom prst="line">
              <a:avLst/>
            </a:prstGeom>
            <a:noFill/>
            <a:ln w="12600" cap="sq">
              <a:solidFill>
                <a:srgbClr val="000000"/>
              </a:solidFill>
              <a:miter lim="800000"/>
              <a:headEnd/>
              <a:tailEnd type="triangle" w="med" len="med"/>
            </a:ln>
          </p:spPr>
          <p:txBody>
            <a:bodyPr/>
            <a:lstStyle/>
            <a:p>
              <a:endParaRPr lang="zh-CN" altLang="en-US"/>
            </a:p>
          </p:txBody>
        </p:sp>
        <p:grpSp>
          <p:nvGrpSpPr>
            <p:cNvPr id="275509" name="Group 56"/>
            <p:cNvGrpSpPr>
              <a:grpSpLocks/>
            </p:cNvGrpSpPr>
            <p:nvPr/>
          </p:nvGrpSpPr>
          <p:grpSpPr bwMode="auto">
            <a:xfrm>
              <a:off x="1147763" y="914400"/>
              <a:ext cx="552450" cy="536575"/>
              <a:chOff x="723" y="576"/>
              <a:chExt cx="348" cy="338"/>
            </a:xfrm>
          </p:grpSpPr>
          <p:sp>
            <p:nvSpPr>
              <p:cNvPr id="275519" name="Rectangle 57"/>
              <p:cNvSpPr>
                <a:spLocks noChangeArrowheads="1"/>
              </p:cNvSpPr>
              <p:nvPr/>
            </p:nvSpPr>
            <p:spPr bwMode="auto">
              <a:xfrm flipH="1" flipV="1">
                <a:off x="854" y="576"/>
                <a:ext cx="217" cy="211"/>
              </a:xfrm>
              <a:prstGeom prst="rect">
                <a:avLst/>
              </a:prstGeom>
              <a:noFill/>
              <a:ln w="12600" cap="sq">
                <a:solidFill>
                  <a:srgbClr val="000000"/>
                </a:solidFill>
                <a:miter lim="800000"/>
                <a:headEnd/>
                <a:tailEnd/>
              </a:ln>
            </p:spPr>
            <p:txBody>
              <a:bodyPr rot="10800000" wrap="none" anchor="ctr"/>
              <a:lstStyle/>
              <a:p>
                <a:pPr>
                  <a:buClr>
                    <a:srgbClr val="000000"/>
                  </a:buClr>
                  <a:buSzPct val="100000"/>
                  <a:buFont typeface="Times New Roman" pitchFamily="18" charset="0"/>
                  <a:buNone/>
                </a:pPr>
                <a:endParaRPr lang="zh-CN" altLang="en-US"/>
              </a:p>
            </p:txBody>
          </p:sp>
          <p:sp>
            <p:nvSpPr>
              <p:cNvPr id="275520" name="Freeform 58"/>
              <p:cNvSpPr>
                <a:spLocks noChangeArrowheads="1"/>
              </p:cNvSpPr>
              <p:nvPr/>
            </p:nvSpPr>
            <p:spPr bwMode="auto">
              <a:xfrm flipV="1">
                <a:off x="723" y="576"/>
                <a:ext cx="130" cy="338"/>
              </a:xfrm>
              <a:custGeom>
                <a:avLst/>
                <a:gdLst>
                  <a:gd name="T0" fmla="*/ 5 w 144"/>
                  <a:gd name="T1" fmla="*/ 4 h 384"/>
                  <a:gd name="T2" fmla="*/ 0 w 144"/>
                  <a:gd name="T3" fmla="*/ 4 h 384"/>
                  <a:gd name="T4" fmla="*/ 0 w 144"/>
                  <a:gd name="T5" fmla="*/ 0 h 384"/>
                  <a:gd name="T6" fmla="*/ 5 w 144"/>
                  <a:gd name="T7" fmla="*/ 4 h 384"/>
                  <a:gd name="T8" fmla="*/ 5 w 144"/>
                  <a:gd name="T9" fmla="*/ 4 h 384"/>
                  <a:gd name="T10" fmla="*/ 0 60000 65536"/>
                  <a:gd name="T11" fmla="*/ 0 60000 65536"/>
                  <a:gd name="T12" fmla="*/ 0 60000 65536"/>
                  <a:gd name="T13" fmla="*/ 0 60000 65536"/>
                  <a:gd name="T14" fmla="*/ 0 60000 65536"/>
                  <a:gd name="T15" fmla="*/ 0 w 144"/>
                  <a:gd name="T16" fmla="*/ 0 h 384"/>
                  <a:gd name="T17" fmla="*/ 144 w 144"/>
                  <a:gd name="T18" fmla="*/ 384 h 384"/>
                </a:gdLst>
                <a:ahLst/>
                <a:cxnLst>
                  <a:cxn ang="T10">
                    <a:pos x="T0" y="T1"/>
                  </a:cxn>
                  <a:cxn ang="T11">
                    <a:pos x="T2" y="T3"/>
                  </a:cxn>
                  <a:cxn ang="T12">
                    <a:pos x="T4" y="T5"/>
                  </a:cxn>
                  <a:cxn ang="T13">
                    <a:pos x="T6" y="T7"/>
                  </a:cxn>
                  <a:cxn ang="T14">
                    <a:pos x="T8" y="T9"/>
                  </a:cxn>
                </a:cxnLst>
                <a:rect l="T15" t="T16" r="T17" b="T18"/>
                <a:pathLst>
                  <a:path w="144" h="384">
                    <a:moveTo>
                      <a:pt x="144" y="384"/>
                    </a:moveTo>
                    <a:lnTo>
                      <a:pt x="0" y="240"/>
                    </a:lnTo>
                    <a:lnTo>
                      <a:pt x="0" y="0"/>
                    </a:lnTo>
                    <a:lnTo>
                      <a:pt x="144" y="144"/>
                    </a:lnTo>
                    <a:lnTo>
                      <a:pt x="144" y="384"/>
                    </a:lnTo>
                    <a:close/>
                  </a:path>
                </a:pathLst>
              </a:custGeom>
              <a:noFill/>
              <a:ln w="12600">
                <a:solidFill>
                  <a:srgbClr val="000000"/>
                </a:solidFill>
                <a:round/>
                <a:headEnd/>
                <a:tailEnd/>
              </a:ln>
            </p:spPr>
            <p:txBody>
              <a:bodyPr wrap="none" anchor="ctr"/>
              <a:lstStyle/>
              <a:p>
                <a:endParaRPr lang="zh-CN" altLang="en-US"/>
              </a:p>
            </p:txBody>
          </p:sp>
        </p:grpSp>
        <p:sp>
          <p:nvSpPr>
            <p:cNvPr id="275510" name="Rectangle 59"/>
            <p:cNvSpPr>
              <a:spLocks noChangeArrowheads="1"/>
            </p:cNvSpPr>
            <p:nvPr/>
          </p:nvSpPr>
          <p:spPr bwMode="auto">
            <a:xfrm flipH="1">
              <a:off x="801688" y="1116013"/>
              <a:ext cx="346075" cy="336550"/>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5511" name="AutoShape 60"/>
            <p:cNvSpPr>
              <a:spLocks noChangeArrowheads="1"/>
            </p:cNvSpPr>
            <p:nvPr/>
          </p:nvSpPr>
          <p:spPr bwMode="auto">
            <a:xfrm>
              <a:off x="1771650" y="914400"/>
              <a:ext cx="1385888" cy="336550"/>
            </a:xfrm>
            <a:prstGeom prst="roundRect">
              <a:avLst>
                <a:gd name="adj" fmla="val 16667"/>
              </a:avLst>
            </a:prstGeom>
            <a:solidFill>
              <a:srgbClr val="93F5FD"/>
            </a:solidFill>
            <a:ln w="12600" cap="sq">
              <a:solidFill>
                <a:srgbClr val="000000"/>
              </a:solidFill>
              <a:miter lim="800000"/>
              <a:headEnd/>
              <a:tailEnd/>
            </a:ln>
          </p:spPr>
          <p:txBody>
            <a:bodyPr wrap="none" lIns="82080" tIns="41040" rIns="82080" bIns="4104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000000"/>
                  </a:solidFill>
                </a:rPr>
                <a:t>Issue Pool</a:t>
              </a:r>
            </a:p>
          </p:txBody>
        </p:sp>
        <p:sp>
          <p:nvSpPr>
            <p:cNvPr id="275512" name="Line 61"/>
            <p:cNvSpPr>
              <a:spLocks noChangeShapeType="1"/>
            </p:cNvSpPr>
            <p:nvPr/>
          </p:nvSpPr>
          <p:spPr bwMode="auto">
            <a:xfrm flipH="1">
              <a:off x="1908175" y="2460625"/>
              <a:ext cx="835025" cy="1588"/>
            </a:xfrm>
            <a:prstGeom prst="line">
              <a:avLst/>
            </a:prstGeom>
            <a:noFill/>
            <a:ln w="12600" cap="sq">
              <a:solidFill>
                <a:srgbClr val="000000"/>
              </a:solidFill>
              <a:miter lim="800000"/>
              <a:headEnd/>
              <a:tailEnd type="triangle" w="med" len="med"/>
            </a:ln>
          </p:spPr>
          <p:txBody>
            <a:bodyPr/>
            <a:lstStyle/>
            <a:p>
              <a:endParaRPr lang="zh-CN" altLang="en-US"/>
            </a:p>
          </p:txBody>
        </p:sp>
        <p:sp>
          <p:nvSpPr>
            <p:cNvPr id="275513" name="Line 62"/>
            <p:cNvSpPr>
              <a:spLocks noChangeShapeType="1"/>
            </p:cNvSpPr>
            <p:nvPr/>
          </p:nvSpPr>
          <p:spPr bwMode="auto">
            <a:xfrm>
              <a:off x="1979613" y="1317625"/>
              <a:ext cx="1038225" cy="1588"/>
            </a:xfrm>
            <a:prstGeom prst="line">
              <a:avLst/>
            </a:prstGeom>
            <a:noFill/>
            <a:ln w="12600" cap="sq">
              <a:solidFill>
                <a:srgbClr val="000000"/>
              </a:solidFill>
              <a:miter lim="800000"/>
              <a:headEnd/>
              <a:tailEnd type="triangle" w="med" len="med"/>
            </a:ln>
          </p:spPr>
          <p:txBody>
            <a:bodyPr/>
            <a:lstStyle/>
            <a:p>
              <a:endParaRPr lang="zh-CN" altLang="en-US"/>
            </a:p>
          </p:txBody>
        </p:sp>
      </p:grpSp>
      <p:sp>
        <p:nvSpPr>
          <p:cNvPr id="275514" name="Text Box 63"/>
          <p:cNvSpPr txBox="1">
            <a:spLocks noChangeArrowheads="1"/>
          </p:cNvSpPr>
          <p:nvPr/>
        </p:nvSpPr>
        <p:spPr bwMode="auto">
          <a:xfrm>
            <a:off x="5164138" y="1116013"/>
            <a:ext cx="4092575" cy="1958975"/>
          </a:xfrm>
          <a:prstGeom prst="rect">
            <a:avLst/>
          </a:prstGeom>
          <a:noFill/>
          <a:ln w="9525">
            <a:noFill/>
            <a:round/>
            <a:headEnd/>
            <a:tailEnd/>
          </a:ln>
        </p:spPr>
        <p:txBody>
          <a:bodyPr lIns="90000" tIns="46800" rIns="90000" bIns="46800">
            <a:spAutoFit/>
          </a:bodyPr>
          <a:lstStyle/>
          <a:p>
            <a:pPr eaLnBrk="1" hangingPunct="1">
              <a:lnSpc>
                <a:spcPct val="90000"/>
              </a:lnSpc>
              <a:spcBef>
                <a:spcPts val="675"/>
              </a:spcBef>
              <a:buClr>
                <a:srgbClr val="000000"/>
              </a:buClr>
              <a:buSzPct val="100000"/>
              <a:buFont typeface="Verdana"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dirty="0">
                <a:solidFill>
                  <a:srgbClr val="000000"/>
                </a:solidFill>
                <a:latin typeface="Verdana" pitchFamily="34" charset="0"/>
              </a:rPr>
              <a:t> Every cycle, one VLIW instruction from one active thread is launched into pipeline</a:t>
            </a:r>
          </a:p>
          <a:p>
            <a:pPr eaLnBrk="1" hangingPunct="1">
              <a:buClr>
                <a:srgbClr val="000000"/>
              </a:buClr>
              <a:buSzPct val="100000"/>
              <a:buFont typeface="Verdana"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dirty="0">
                <a:solidFill>
                  <a:srgbClr val="000000"/>
                </a:solidFill>
                <a:latin typeface="Verdana" pitchFamily="34" charset="0"/>
              </a:rPr>
              <a:t> Instruction pipeline is 21 cycles long</a:t>
            </a:r>
          </a:p>
          <a:p>
            <a:pPr eaLnBrk="1" hangingPunct="1">
              <a:buClr>
                <a:srgbClr val="000000"/>
              </a:buClr>
              <a:buSzPct val="100000"/>
              <a:buFont typeface="Verdana"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dirty="0">
                <a:solidFill>
                  <a:srgbClr val="000000"/>
                </a:solidFill>
                <a:latin typeface="Verdana" pitchFamily="34" charset="0"/>
              </a:rPr>
              <a:t> Memory operations incur ~150 cycles of latency</a:t>
            </a:r>
          </a:p>
        </p:txBody>
      </p:sp>
      <p:sp>
        <p:nvSpPr>
          <p:cNvPr id="230464" name="Text Box 64"/>
          <p:cNvSpPr txBox="1">
            <a:spLocks noChangeArrowheads="1"/>
          </p:cNvSpPr>
          <p:nvPr/>
        </p:nvSpPr>
        <p:spPr bwMode="auto">
          <a:xfrm>
            <a:off x="4471988" y="3975100"/>
            <a:ext cx="4546600" cy="1739900"/>
          </a:xfrm>
          <a:prstGeom prst="rect">
            <a:avLst/>
          </a:prstGeom>
          <a:noFill/>
          <a:ln w="9525">
            <a:noFill/>
            <a:round/>
            <a:headEnd/>
            <a:tailEnd/>
          </a:ln>
        </p:spPr>
        <p:txBody>
          <a:bodyPr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a:solidFill>
                  <a:srgbClr val="000000"/>
                </a:solidFill>
                <a:latin typeface="Verdana" pitchFamily="34" charset="0"/>
              </a:rPr>
              <a:t>Assuming a single thread issues one instruction every 21 cycles, and clock rate is 260 MHz…</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i="1">
                <a:solidFill>
                  <a:srgbClr val="000000"/>
                </a:solidFill>
                <a:latin typeface="Verdana" pitchFamily="34" charset="0"/>
              </a:rPr>
              <a:t>What is single-thread performance?</a:t>
            </a:r>
            <a:r>
              <a:rPr lang="en-US" altLang="zh-CN">
                <a:solidFill>
                  <a:srgbClr val="000000"/>
                </a:solidFill>
                <a:latin typeface="Verdana" pitchFamily="34" charset="0"/>
              </a:rPr>
              <a:t> </a:t>
            </a:r>
          </a:p>
          <a:p>
            <a:pPr marL="457200" lvl="1" indent="0"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a:solidFill>
                  <a:srgbClr val="0563C1"/>
                </a:solidFill>
                <a:latin typeface="Verdana" pitchFamily="34" charset="0"/>
              </a:rPr>
              <a:t>Effective single-thread issue rate is 260/21 = 12.4 MIPS</a:t>
            </a:r>
          </a:p>
        </p:txBody>
      </p:sp>
      <p:sp>
        <p:nvSpPr>
          <p:cNvPr id="275516" name="Text Box 65"/>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4E25A19-07D6-4AAB-B2FE-B2F243001966}"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75517" name="Text Box 66"/>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75518" name="Text Box 67"/>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7B644C4-DC92-4228-AD4F-9EA950C7AC45}"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278</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MTA Pipeline</a:t>
            </a:r>
            <a:endParaRPr lang="zh-CN" altLang="en-US" dirty="0"/>
          </a:p>
        </p:txBody>
      </p:sp>
    </p:spTree>
    <p:extLst>
      <p:ext uri="{BB962C8B-B14F-4D97-AF65-F5344CB8AC3E}">
        <p14:creationId xmlns:p14="http://schemas.microsoft.com/office/powerpoint/2010/main" val="3841062827"/>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230464">
                                            <p:txEl>
                                              <p:pRg st="0" end="0"/>
                                            </p:txEl>
                                          </p:spTgt>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230464">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fill="hold" nodeType="clickEffect">
                                  <p:stCondLst>
                                    <p:cond delay="0"/>
                                  </p:stCondLst>
                                  <p:childTnLst>
                                    <p:set>
                                      <p:cBhvr additive="repl">
                                        <p:cTn id="12" dur="1" fill="hold">
                                          <p:stCondLst>
                                            <p:cond delay="0"/>
                                          </p:stCondLst>
                                        </p:cTn>
                                        <p:tgtEl>
                                          <p:spTgt spid="23046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4"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1E0B2AB-AE5D-4B25-917C-5A65692CEE8D}"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76485"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76486"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4311132-A497-4F86-84A5-4AEB4FC77C60}"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279</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Coarse-Grain Multithreading</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smtClean="0"/>
              <a:t>Tera MTA </a:t>
            </a:r>
            <a:r>
              <a:rPr lang="zh-CN" altLang="zh-CN" smtClean="0"/>
              <a:t>适用于大规模数据集并且数据本地性较低的应用</a:t>
            </a:r>
          </a:p>
          <a:p>
            <a:pPr lvl="1"/>
            <a:r>
              <a:rPr lang="zh-CN" altLang="zh-CN" smtClean="0"/>
              <a:t>没有数据</a:t>
            </a:r>
            <a:r>
              <a:rPr lang="en-US" altLang="zh-CN" smtClean="0"/>
              <a:t>Cache</a:t>
            </a:r>
          </a:p>
          <a:p>
            <a:pPr lvl="1"/>
            <a:r>
              <a:rPr lang="zh-CN" altLang="zh-CN" smtClean="0"/>
              <a:t>需要大量的并行线程以隐藏存储器访问延迟</a:t>
            </a:r>
            <a:endParaRPr lang="en-US" altLang="zh-CN" smtClean="0"/>
          </a:p>
          <a:p>
            <a:r>
              <a:rPr lang="zh-CN" altLang="zh-CN" smtClean="0"/>
              <a:t>其他数据本地性较好的应用</a:t>
            </a:r>
          </a:p>
          <a:p>
            <a:pPr lvl="1"/>
            <a:r>
              <a:rPr lang="zh-CN" altLang="zh-CN" smtClean="0"/>
              <a:t>如果</a:t>
            </a:r>
            <a:r>
              <a:rPr lang="en-US" altLang="zh-CN" smtClean="0"/>
              <a:t>Cache</a:t>
            </a:r>
            <a:r>
              <a:rPr lang="zh-CN" altLang="zh-CN" smtClean="0"/>
              <a:t>命中，流水线上的停顿较少</a:t>
            </a:r>
          </a:p>
          <a:p>
            <a:pPr lvl="1"/>
            <a:r>
              <a:rPr lang="zh-CN" altLang="zh-CN" smtClean="0"/>
              <a:t>仅需要添加较少的线程来隐藏偶尔</a:t>
            </a:r>
            <a:r>
              <a:rPr lang="en-US" altLang="zh-CN" smtClean="0"/>
              <a:t>Cache</a:t>
            </a:r>
            <a:r>
              <a:rPr lang="zh-CN" altLang="zh-CN" smtClean="0"/>
              <a:t>失效导致的延迟</a:t>
            </a:r>
          </a:p>
          <a:p>
            <a:pPr lvl="1"/>
            <a:r>
              <a:rPr lang="en-US" altLang="zh-CN" smtClean="0"/>
              <a:t>Cache</a:t>
            </a:r>
            <a:r>
              <a:rPr lang="zh-CN" altLang="zh-CN" smtClean="0"/>
              <a:t>失效时，将该线程换出</a:t>
            </a:r>
          </a:p>
          <a:p>
            <a:r>
              <a:rPr lang="zh-CN" altLang="zh-CN" smtClean="0"/>
              <a:t>当某一线程的执行存在长延迟操作时，选择另一线程执行，并切换线程上下文</a:t>
            </a:r>
          </a:p>
          <a:p>
            <a:endParaRPr lang="zh-CN" altLang="en-US" dirty="0"/>
          </a:p>
        </p:txBody>
      </p:sp>
    </p:spTree>
    <p:extLst>
      <p:ext uri="{BB962C8B-B14F-4D97-AF65-F5344CB8AC3E}">
        <p14:creationId xmlns:p14="http://schemas.microsoft.com/office/powerpoint/2010/main" val="3774643984"/>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ext Box 1"/>
          <p:cNvSpPr txBox="1">
            <a:spLocks noChangeArrowheads="1"/>
          </p:cNvSpPr>
          <p:nvPr/>
        </p:nvSpPr>
        <p:spPr bwMode="auto">
          <a:xfrm>
            <a:off x="323850" y="-200025"/>
            <a:ext cx="7162800" cy="1041400"/>
          </a:xfrm>
          <a:prstGeom prst="rect">
            <a:avLst/>
          </a:prstGeom>
          <a:noFill/>
          <a:ln w="9525">
            <a:noFill/>
            <a:round/>
            <a:headEnd/>
            <a:tailEnd/>
          </a:ln>
        </p:spPr>
        <p:txBody>
          <a:bodyPr anchor="ctr"/>
          <a:lstStyle/>
          <a:p>
            <a:pP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zh-CN" altLang="zh-CN" sz="3600" b="1">
              <a:solidFill>
                <a:srgbClr val="FF0000"/>
              </a:solidFill>
              <a:latin typeface="Calibri Light" pitchFamily="34" charset="0"/>
            </a:endParaRPr>
          </a:p>
        </p:txBody>
      </p:sp>
      <p:sp>
        <p:nvSpPr>
          <p:cNvPr id="86019" name="Text Box 6"/>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1E1F1DB-91B0-4140-B6F0-BEF17E7CAD57}"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86020" name="Text Box 7"/>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86021" name="Text Box 8"/>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0129E44-E888-47DC-83EE-E67281956ECB}"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28</a:t>
            </a:fld>
            <a:endParaRPr lang="zh-CN" altLang="zh-CN" sz="1200">
              <a:solidFill>
                <a:srgbClr val="898989"/>
              </a:solidFill>
            </a:endParaRPr>
          </a:p>
        </p:txBody>
      </p:sp>
      <p:sp>
        <p:nvSpPr>
          <p:cNvPr id="86022" name="标题 1"/>
          <p:cNvSpPr>
            <a:spLocks noGrp="1"/>
          </p:cNvSpPr>
          <p:nvPr>
            <p:ph type="title"/>
          </p:nvPr>
        </p:nvSpPr>
        <p:spPr/>
        <p:txBody>
          <a:bodyPr/>
          <a:lstStyle/>
          <a:p>
            <a:r>
              <a:rPr lang="zh-CN" altLang="zh-CN" smtClean="0"/>
              <a:t>循环间相关</a:t>
            </a:r>
            <a:r>
              <a:rPr lang="zh-CN" altLang="en-US" smtClean="0"/>
              <a:t>（</a:t>
            </a:r>
            <a:r>
              <a:rPr lang="en-US" altLang="zh-CN" smtClean="0"/>
              <a:t>3/4</a:t>
            </a:r>
            <a:r>
              <a:rPr lang="zh-CN" altLang="en-US" smtClean="0"/>
              <a:t>）</a:t>
            </a:r>
            <a:r>
              <a:rPr lang="en-US" altLang="zh-CN" smtClean="0"/>
              <a:t>-</a:t>
            </a:r>
            <a:r>
              <a:rPr lang="zh-CN" altLang="zh-CN" smtClean="0"/>
              <a:t>循环变换</a:t>
            </a:r>
            <a:endParaRPr lang="zh-CN" altLang="en-US" smtClean="0"/>
          </a:p>
        </p:txBody>
      </p:sp>
      <p:sp>
        <p:nvSpPr>
          <p:cNvPr id="86023" name="内容占位符 2"/>
          <p:cNvSpPr>
            <a:spLocks noGrp="1"/>
          </p:cNvSpPr>
          <p:nvPr>
            <p:ph idx="4294967295"/>
          </p:nvPr>
        </p:nvSpPr>
        <p:spPr>
          <a:xfrm>
            <a:off x="846033" y="1184581"/>
            <a:ext cx="8064500" cy="4889500"/>
          </a:xfrm>
        </p:spPr>
        <p:txBody>
          <a:bodyPr/>
          <a:lstStyle/>
          <a:p>
            <a:pPr marL="0" indent="0">
              <a:buFont typeface="Arial" panose="020B0604020202020204" pitchFamily="34" charset="0"/>
              <a:buNone/>
            </a:pPr>
            <a:r>
              <a:rPr lang="en-US" altLang="zh-CN" sz="2400" dirty="0" smtClean="0"/>
              <a:t>OLD:</a:t>
            </a:r>
          </a:p>
          <a:p>
            <a:pPr marL="0" indent="0">
              <a:buFont typeface="Arial" panose="020B0604020202020204" pitchFamily="34" charset="0"/>
              <a:buNone/>
            </a:pPr>
            <a:r>
              <a:rPr lang="en-US" altLang="zh-CN" sz="2400" dirty="0" smtClean="0"/>
              <a:t>for (</a:t>
            </a:r>
            <a:r>
              <a:rPr lang="en-US" altLang="zh-CN" sz="2400" dirty="0" err="1" smtClean="0"/>
              <a:t>i</a:t>
            </a:r>
            <a:r>
              <a:rPr lang="en-US" altLang="zh-CN" sz="2400" dirty="0" smtClean="0"/>
              <a:t>=1; </a:t>
            </a:r>
            <a:r>
              <a:rPr lang="en-US" altLang="zh-CN" sz="2400" dirty="0" err="1" smtClean="0"/>
              <a:t>i</a:t>
            </a:r>
            <a:r>
              <a:rPr lang="en-US" altLang="zh-CN" sz="2400" dirty="0" smtClean="0"/>
              <a:t>&lt;=100; </a:t>
            </a:r>
            <a:r>
              <a:rPr lang="en-US" altLang="zh-CN" sz="2400" dirty="0" err="1" smtClean="0"/>
              <a:t>i</a:t>
            </a:r>
            <a:r>
              <a:rPr lang="en-US" altLang="zh-CN" sz="2400" dirty="0" smtClean="0"/>
              <a:t>=i+1) {</a:t>
            </a:r>
            <a:br>
              <a:rPr lang="en-US" altLang="zh-CN" sz="2400" dirty="0" smtClean="0"/>
            </a:br>
            <a:r>
              <a:rPr lang="en-US" altLang="zh-CN" sz="2400" dirty="0" smtClean="0"/>
              <a:t>	A[</a:t>
            </a:r>
            <a:r>
              <a:rPr lang="en-US" altLang="zh-CN" sz="2400" dirty="0" err="1" smtClean="0"/>
              <a:t>i</a:t>
            </a:r>
            <a:r>
              <a:rPr lang="en-US" altLang="zh-CN" sz="2400" dirty="0" smtClean="0"/>
              <a:t>] = A[</a:t>
            </a:r>
            <a:r>
              <a:rPr lang="en-US" altLang="zh-CN" sz="2400" dirty="0" err="1" smtClean="0"/>
              <a:t>i</a:t>
            </a:r>
            <a:r>
              <a:rPr lang="en-US" altLang="zh-CN" sz="2400" dirty="0" smtClean="0"/>
              <a:t>] + B[</a:t>
            </a:r>
            <a:r>
              <a:rPr lang="en-US" altLang="zh-CN" sz="2400" dirty="0" err="1" smtClean="0"/>
              <a:t>i</a:t>
            </a:r>
            <a:r>
              <a:rPr lang="en-US" altLang="zh-CN" sz="2400" dirty="0" smtClean="0"/>
              <a:t>];    /* S1 */</a:t>
            </a:r>
            <a:br>
              <a:rPr lang="en-US" altLang="zh-CN" sz="2400" dirty="0" smtClean="0"/>
            </a:br>
            <a:r>
              <a:rPr lang="en-US" altLang="zh-CN" sz="2400" dirty="0" smtClean="0"/>
              <a:t>	B[i+1] = C[</a:t>
            </a:r>
            <a:r>
              <a:rPr lang="en-US" altLang="zh-CN" sz="2400" dirty="0" err="1" smtClean="0"/>
              <a:t>i</a:t>
            </a:r>
            <a:r>
              <a:rPr lang="en-US" altLang="zh-CN" sz="2400" dirty="0" smtClean="0"/>
              <a:t>] + D[</a:t>
            </a:r>
            <a:r>
              <a:rPr lang="en-US" altLang="zh-CN" sz="2400" dirty="0" err="1" smtClean="0"/>
              <a:t>i</a:t>
            </a:r>
            <a:r>
              <a:rPr lang="en-US" altLang="zh-CN" sz="2400" dirty="0" smtClean="0"/>
              <a:t>];} /* S2 */</a:t>
            </a:r>
            <a:br>
              <a:rPr lang="en-US" altLang="zh-CN" sz="2400" dirty="0" smtClean="0"/>
            </a:br>
            <a:endParaRPr lang="en-US" altLang="zh-CN" sz="2400" dirty="0" smtClean="0"/>
          </a:p>
          <a:p>
            <a:pPr marL="0" indent="0">
              <a:buFont typeface="Arial" panose="020B0604020202020204" pitchFamily="34" charset="0"/>
              <a:buNone/>
            </a:pPr>
            <a:r>
              <a:rPr lang="en-US" altLang="zh-CN" sz="2400" dirty="0" smtClean="0"/>
              <a:t>NEW:</a:t>
            </a:r>
          </a:p>
          <a:p>
            <a:pPr marL="0" indent="0">
              <a:buFont typeface="Arial" panose="020B0604020202020204" pitchFamily="34" charset="0"/>
              <a:buNone/>
            </a:pPr>
            <a:r>
              <a:rPr lang="en-US" altLang="zh-CN" sz="2400" dirty="0" smtClean="0"/>
              <a:t>A[1] = A[1] + B[1];</a:t>
            </a:r>
          </a:p>
          <a:p>
            <a:pPr marL="0" indent="0">
              <a:buFont typeface="Arial" panose="020B0604020202020204" pitchFamily="34" charset="0"/>
              <a:buNone/>
            </a:pPr>
            <a:r>
              <a:rPr lang="en-US" altLang="zh-CN" sz="2400" dirty="0" smtClean="0"/>
              <a:t>	for 	(</a:t>
            </a:r>
            <a:r>
              <a:rPr lang="en-US" altLang="zh-CN" sz="2400" dirty="0" err="1" smtClean="0"/>
              <a:t>i</a:t>
            </a:r>
            <a:r>
              <a:rPr lang="en-US" altLang="zh-CN" sz="2400" dirty="0" smtClean="0"/>
              <a:t>=1; </a:t>
            </a:r>
            <a:r>
              <a:rPr lang="en-US" altLang="zh-CN" sz="2400" dirty="0" err="1" smtClean="0"/>
              <a:t>i</a:t>
            </a:r>
            <a:r>
              <a:rPr lang="en-US" altLang="zh-CN" sz="2400" dirty="0" smtClean="0"/>
              <a:t>&lt;=99; </a:t>
            </a:r>
            <a:r>
              <a:rPr lang="en-US" altLang="zh-CN" sz="2400" dirty="0" err="1" smtClean="0"/>
              <a:t>i</a:t>
            </a:r>
            <a:r>
              <a:rPr lang="en-US" altLang="zh-CN" sz="2400" dirty="0" smtClean="0"/>
              <a:t>=i+1) {</a:t>
            </a:r>
            <a:br>
              <a:rPr lang="en-US" altLang="zh-CN" sz="2400" dirty="0" smtClean="0"/>
            </a:br>
            <a:r>
              <a:rPr lang="en-US" altLang="zh-CN" sz="2400" dirty="0" smtClean="0"/>
              <a:t>	B[i+1] = C[</a:t>
            </a:r>
            <a:r>
              <a:rPr lang="en-US" altLang="zh-CN" sz="2400" dirty="0" err="1" smtClean="0"/>
              <a:t>i</a:t>
            </a:r>
            <a:r>
              <a:rPr lang="en-US" altLang="zh-CN" sz="2400" dirty="0" smtClean="0"/>
              <a:t>] + D[</a:t>
            </a:r>
            <a:r>
              <a:rPr lang="en-US" altLang="zh-CN" sz="2400" dirty="0" err="1" smtClean="0"/>
              <a:t>i</a:t>
            </a:r>
            <a:r>
              <a:rPr lang="en-US" altLang="zh-CN" sz="2400" dirty="0" smtClean="0"/>
              <a:t>];</a:t>
            </a:r>
            <a:br>
              <a:rPr lang="en-US" altLang="zh-CN" sz="2400" dirty="0" smtClean="0"/>
            </a:br>
            <a:r>
              <a:rPr lang="en-US" altLang="zh-CN" sz="2400" dirty="0" smtClean="0"/>
              <a:t>	A[i+1] = A[i+1] + B[i+1];</a:t>
            </a:r>
            <a:br>
              <a:rPr lang="en-US" altLang="zh-CN" sz="2400" dirty="0" smtClean="0"/>
            </a:br>
            <a:r>
              <a:rPr lang="en-US" altLang="zh-CN" sz="2400" dirty="0" smtClean="0"/>
              <a:t>}</a:t>
            </a:r>
          </a:p>
          <a:p>
            <a:pPr marL="0" indent="0">
              <a:buFont typeface="Arial" panose="020B0604020202020204" pitchFamily="34" charset="0"/>
              <a:buNone/>
            </a:pPr>
            <a:r>
              <a:rPr lang="en-US" altLang="zh-CN" sz="2400" dirty="0" smtClean="0"/>
              <a:t>	B[101] = C[100] + D[100];</a:t>
            </a:r>
          </a:p>
          <a:p>
            <a:pPr marL="0" indent="0">
              <a:buFont typeface="Arial" panose="020B0604020202020204" pitchFamily="34" charset="0"/>
              <a:buNone/>
            </a:pPr>
            <a:endParaRPr lang="zh-CN" altLang="en-US" sz="2400" dirty="0" smtClean="0"/>
          </a:p>
        </p:txBody>
      </p:sp>
    </p:spTree>
    <p:extLst>
      <p:ext uri="{BB962C8B-B14F-4D97-AF65-F5344CB8AC3E}">
        <p14:creationId xmlns:p14="http://schemas.microsoft.com/office/powerpoint/2010/main" val="1133802170"/>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Text Box 1"/>
          <p:cNvSpPr txBox="1">
            <a:spLocks noChangeArrowheads="1"/>
          </p:cNvSpPr>
          <p:nvPr/>
        </p:nvSpPr>
        <p:spPr bwMode="auto">
          <a:xfrm>
            <a:off x="1879600" y="152400"/>
            <a:ext cx="5816600" cy="609600"/>
          </a:xfrm>
          <a:prstGeom prst="rect">
            <a:avLst/>
          </a:prstGeom>
          <a:noFill/>
          <a:ln w="9525">
            <a:noFill/>
            <a:round/>
            <a:headEnd/>
            <a:tailEnd/>
          </a:ln>
        </p:spPr>
        <p:txBody>
          <a:bodyPr anchor="ctr"/>
          <a:lstStyle/>
          <a:p>
            <a:pP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4000" dirty="0">
              <a:solidFill>
                <a:srgbClr val="000000"/>
              </a:solidFill>
              <a:latin typeface="Calibri Light" pitchFamily="34" charset="0"/>
            </a:endParaRPr>
          </a:p>
        </p:txBody>
      </p:sp>
      <p:sp>
        <p:nvSpPr>
          <p:cNvPr id="277507" name="Text Box 2"/>
          <p:cNvSpPr txBox="1">
            <a:spLocks noChangeArrowheads="1"/>
          </p:cNvSpPr>
          <p:nvPr/>
        </p:nvSpPr>
        <p:spPr bwMode="auto">
          <a:xfrm>
            <a:off x="3302000" y="1549400"/>
            <a:ext cx="5626100" cy="4114800"/>
          </a:xfrm>
          <a:prstGeom prst="rect">
            <a:avLst/>
          </a:prstGeom>
          <a:noFill/>
          <a:ln w="9525">
            <a:noFill/>
            <a:round/>
            <a:headEnd/>
            <a:tailEnd/>
          </a:ln>
        </p:spPr>
        <p:txBody>
          <a:bodyPr lIns="82080" tIns="41040" rIns="82080" bIns="41040"/>
          <a:lstStyle/>
          <a:p>
            <a:pPr marL="169863" indent="-169863" eaLnBrk="1" hangingPunct="1">
              <a:lnSpc>
                <a:spcPct val="90000"/>
              </a:lnSpc>
              <a:spcBef>
                <a:spcPts val="1000"/>
              </a:spcBef>
              <a:buClr>
                <a:srgbClr val="000000"/>
              </a:buClr>
              <a:buSzPct val="100000"/>
              <a:buFont typeface="Arial" pitchFamily="34" charset="0"/>
              <a:buChar char="•"/>
              <a:tabLst>
                <a:tab pos="855663" algn="l"/>
                <a:tab pos="1770063" algn="l"/>
                <a:tab pos="2684463" algn="l"/>
                <a:tab pos="3598863" algn="l"/>
                <a:tab pos="4513263" algn="l"/>
                <a:tab pos="5427663" algn="l"/>
                <a:tab pos="6342063" algn="l"/>
                <a:tab pos="7256463" algn="l"/>
                <a:tab pos="8170863" algn="l"/>
                <a:tab pos="9085263" algn="l"/>
                <a:tab pos="9999663" algn="l"/>
              </a:tabLst>
            </a:pPr>
            <a:r>
              <a:rPr lang="en-US" altLang="zh-CN" sz="2800">
                <a:solidFill>
                  <a:srgbClr val="000000"/>
                </a:solidFill>
              </a:rPr>
              <a:t>Modified SPARC chips</a:t>
            </a:r>
          </a:p>
          <a:p>
            <a:pPr marL="685800" lvl="1" indent="-228600" eaLnBrk="1" hangingPunct="1">
              <a:lnSpc>
                <a:spcPct val="90000"/>
              </a:lnSpc>
              <a:spcBef>
                <a:spcPts val="500"/>
              </a:spcBef>
              <a:buClr>
                <a:srgbClr val="000000"/>
              </a:buClr>
              <a:buSzPct val="100000"/>
              <a:buFont typeface="Arial" pitchFamily="34" charset="0"/>
              <a:buChar char="•"/>
              <a:tabLst>
                <a:tab pos="855663" algn="l"/>
                <a:tab pos="1770063" algn="l"/>
                <a:tab pos="2684463" algn="l"/>
                <a:tab pos="3598863" algn="l"/>
                <a:tab pos="4513263" algn="l"/>
                <a:tab pos="5427663" algn="l"/>
                <a:tab pos="6342063" algn="l"/>
                <a:tab pos="7256463" algn="l"/>
                <a:tab pos="8170863" algn="l"/>
                <a:tab pos="9085263" algn="l"/>
                <a:tab pos="9999663" algn="l"/>
              </a:tabLst>
            </a:pPr>
            <a:r>
              <a:rPr lang="en-US" altLang="zh-CN" sz="2400">
                <a:solidFill>
                  <a:srgbClr val="000000"/>
                </a:solidFill>
              </a:rPr>
              <a:t>register windows hold different thread contexts</a:t>
            </a:r>
          </a:p>
          <a:p>
            <a:pPr marL="169863" indent="-169863" eaLnBrk="1" hangingPunct="1">
              <a:lnSpc>
                <a:spcPct val="90000"/>
              </a:lnSpc>
              <a:spcBef>
                <a:spcPts val="1000"/>
              </a:spcBef>
              <a:buClr>
                <a:srgbClr val="000000"/>
              </a:buClr>
              <a:buSzPct val="100000"/>
              <a:buFont typeface="Arial" pitchFamily="34" charset="0"/>
              <a:buChar char="•"/>
              <a:tabLst>
                <a:tab pos="855663" algn="l"/>
                <a:tab pos="1770063" algn="l"/>
                <a:tab pos="2684463" algn="l"/>
                <a:tab pos="3598863" algn="l"/>
                <a:tab pos="4513263" algn="l"/>
                <a:tab pos="5427663" algn="l"/>
                <a:tab pos="6342063" algn="l"/>
                <a:tab pos="7256463" algn="l"/>
                <a:tab pos="8170863" algn="l"/>
                <a:tab pos="9085263" algn="l"/>
                <a:tab pos="9999663" algn="l"/>
              </a:tabLst>
            </a:pPr>
            <a:r>
              <a:rPr lang="en-US" altLang="zh-CN" sz="2800">
                <a:solidFill>
                  <a:srgbClr val="000000"/>
                </a:solidFill>
              </a:rPr>
              <a:t>Up to four threads per node</a:t>
            </a:r>
          </a:p>
          <a:p>
            <a:pPr marL="169863" indent="-169863" eaLnBrk="1" hangingPunct="1">
              <a:lnSpc>
                <a:spcPct val="90000"/>
              </a:lnSpc>
              <a:spcBef>
                <a:spcPts val="1000"/>
              </a:spcBef>
              <a:buClr>
                <a:srgbClr val="000000"/>
              </a:buClr>
              <a:buSzPct val="100000"/>
              <a:buFont typeface="Arial" pitchFamily="34" charset="0"/>
              <a:buChar char="•"/>
              <a:tabLst>
                <a:tab pos="855663" algn="l"/>
                <a:tab pos="1770063" algn="l"/>
                <a:tab pos="2684463" algn="l"/>
                <a:tab pos="3598863" algn="l"/>
                <a:tab pos="4513263" algn="l"/>
                <a:tab pos="5427663" algn="l"/>
                <a:tab pos="6342063" algn="l"/>
                <a:tab pos="7256463" algn="l"/>
                <a:tab pos="8170863" algn="l"/>
                <a:tab pos="9085263" algn="l"/>
                <a:tab pos="9999663" algn="l"/>
              </a:tabLst>
            </a:pPr>
            <a:r>
              <a:rPr lang="en-US" altLang="zh-CN" sz="2800">
                <a:solidFill>
                  <a:srgbClr val="000000"/>
                </a:solidFill>
              </a:rPr>
              <a:t>Thread switch on local cache miss</a:t>
            </a:r>
          </a:p>
          <a:p>
            <a:pPr marL="169863" indent="-169863" eaLnBrk="1" hangingPunct="1">
              <a:lnSpc>
                <a:spcPct val="90000"/>
              </a:lnSpc>
              <a:spcBef>
                <a:spcPts val="1000"/>
              </a:spcBef>
              <a:buClr>
                <a:srgbClr val="000000"/>
              </a:buClr>
              <a:buSzPct val="100000"/>
              <a:buFont typeface="Arial" pitchFamily="34" charset="0"/>
              <a:buNone/>
              <a:tabLst>
                <a:tab pos="855663" algn="l"/>
                <a:tab pos="1770063" algn="l"/>
                <a:tab pos="2684463" algn="l"/>
                <a:tab pos="3598863" algn="l"/>
                <a:tab pos="4513263" algn="l"/>
                <a:tab pos="5427663" algn="l"/>
                <a:tab pos="6342063" algn="l"/>
                <a:tab pos="7256463" algn="l"/>
                <a:tab pos="8170863" algn="l"/>
                <a:tab pos="9085263" algn="l"/>
                <a:tab pos="9999663" algn="l"/>
              </a:tabLst>
            </a:pPr>
            <a:endParaRPr lang="en-US" altLang="zh-CN" sz="2800">
              <a:solidFill>
                <a:srgbClr val="000000"/>
              </a:solidFill>
            </a:endParaRPr>
          </a:p>
          <a:p>
            <a:pPr marL="169863" indent="-169863" eaLnBrk="1" hangingPunct="1">
              <a:lnSpc>
                <a:spcPct val="90000"/>
              </a:lnSpc>
              <a:spcBef>
                <a:spcPts val="1000"/>
              </a:spcBef>
              <a:buClr>
                <a:srgbClr val="000000"/>
              </a:buClr>
              <a:buSzPct val="100000"/>
              <a:buFont typeface="Arial" pitchFamily="34" charset="0"/>
              <a:buNone/>
              <a:tabLst>
                <a:tab pos="855663" algn="l"/>
                <a:tab pos="1770063" algn="l"/>
                <a:tab pos="2684463" algn="l"/>
                <a:tab pos="3598863" algn="l"/>
                <a:tab pos="4513263" algn="l"/>
                <a:tab pos="5427663" algn="l"/>
                <a:tab pos="6342063" algn="l"/>
                <a:tab pos="7256463" algn="l"/>
                <a:tab pos="8170863" algn="l"/>
                <a:tab pos="9085263" algn="l"/>
                <a:tab pos="9999663" algn="l"/>
              </a:tabLst>
            </a:pPr>
            <a:endParaRPr lang="en-US" altLang="zh-CN" sz="2800">
              <a:solidFill>
                <a:srgbClr val="000000"/>
              </a:solidFill>
            </a:endParaRPr>
          </a:p>
          <a:p>
            <a:pPr marL="169863" indent="-169863" eaLnBrk="1" hangingPunct="1">
              <a:lnSpc>
                <a:spcPct val="90000"/>
              </a:lnSpc>
              <a:spcBef>
                <a:spcPts val="1000"/>
              </a:spcBef>
              <a:buClr>
                <a:srgbClr val="000000"/>
              </a:buClr>
              <a:buSzPct val="100000"/>
              <a:buFont typeface="Arial" pitchFamily="34" charset="0"/>
              <a:buNone/>
              <a:tabLst>
                <a:tab pos="855663" algn="l"/>
                <a:tab pos="1770063" algn="l"/>
                <a:tab pos="2684463" algn="l"/>
                <a:tab pos="3598863" algn="l"/>
                <a:tab pos="4513263" algn="l"/>
                <a:tab pos="5427663" algn="l"/>
                <a:tab pos="6342063" algn="l"/>
                <a:tab pos="7256463" algn="l"/>
                <a:tab pos="8170863" algn="l"/>
                <a:tab pos="9085263" algn="l"/>
                <a:tab pos="9999663" algn="l"/>
              </a:tabLst>
            </a:pPr>
            <a:endParaRPr lang="en-US" altLang="zh-CN" sz="2800">
              <a:solidFill>
                <a:srgbClr val="000000"/>
              </a:solidFill>
            </a:endParaRPr>
          </a:p>
        </p:txBody>
      </p:sp>
      <p:pic>
        <p:nvPicPr>
          <p:cNvPr id="277508" name="Picture 3"/>
          <p:cNvPicPr>
            <a:picLocks noChangeAspect="1" noChangeArrowheads="1"/>
          </p:cNvPicPr>
          <p:nvPr/>
        </p:nvPicPr>
        <p:blipFill>
          <a:blip r:embed="rId3"/>
          <a:srcRect/>
          <a:stretch>
            <a:fillRect/>
          </a:stretch>
        </p:blipFill>
        <p:spPr bwMode="auto">
          <a:xfrm>
            <a:off x="6350" y="1082675"/>
            <a:ext cx="3302000" cy="4953000"/>
          </a:xfrm>
          <a:prstGeom prst="rect">
            <a:avLst/>
          </a:prstGeom>
          <a:noFill/>
          <a:ln w="9525">
            <a:noFill/>
            <a:round/>
            <a:headEnd/>
            <a:tailEnd/>
          </a:ln>
        </p:spPr>
      </p:pic>
      <p:sp>
        <p:nvSpPr>
          <p:cNvPr id="277509" name="Text Box 4"/>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D06DBDE-5A57-4775-8A25-7796717A857B}"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77510" name="Text Box 5"/>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77511" name="Text Box 6"/>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2C9A155-74FC-4FC6-A2D6-E7FE01E60FB7}"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280</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MIT Alewife (1990)</a:t>
            </a:r>
            <a:endParaRPr lang="zh-CN" altLang="en-US" dirty="0"/>
          </a:p>
        </p:txBody>
      </p:sp>
    </p:spTree>
    <p:extLst>
      <p:ext uri="{BB962C8B-B14F-4D97-AF65-F5344CB8AC3E}">
        <p14:creationId xmlns:p14="http://schemas.microsoft.com/office/powerpoint/2010/main" val="284939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1" name="Text Box 2"/>
          <p:cNvSpPr txBox="1">
            <a:spLocks noChangeArrowheads="1"/>
          </p:cNvSpPr>
          <p:nvPr/>
        </p:nvSpPr>
        <p:spPr bwMode="auto">
          <a:xfrm>
            <a:off x="311150" y="1231900"/>
            <a:ext cx="8574088" cy="4945063"/>
          </a:xfrm>
          <a:prstGeom prst="rect">
            <a:avLst/>
          </a:prstGeom>
          <a:noFill/>
          <a:ln w="9525">
            <a:noFill/>
            <a:round/>
            <a:headEnd/>
            <a:tailEnd/>
          </a:ln>
        </p:spPr>
        <p:txBody>
          <a:bodyPr/>
          <a:lstStyle/>
          <a:p>
            <a:pPr marL="228600" indent="-228600" eaLnBrk="1" hangingPunct="1">
              <a:lnSpc>
                <a:spcPct val="90000"/>
              </a:lnSpc>
              <a:spcBef>
                <a:spcPts val="10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800">
                <a:solidFill>
                  <a:srgbClr val="000000"/>
                </a:solidFill>
              </a:rPr>
              <a:t>Commercial coarse-grain multithreading CPU</a:t>
            </a:r>
          </a:p>
          <a:p>
            <a:pPr marL="228600" indent="-228600" eaLnBrk="1" hangingPunct="1">
              <a:lnSpc>
                <a:spcPct val="90000"/>
              </a:lnSpc>
              <a:spcBef>
                <a:spcPts val="10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800">
                <a:solidFill>
                  <a:srgbClr val="000000"/>
                </a:solidFill>
              </a:rPr>
              <a:t>Based on PowerPC with quad-issue in-order five-stage pipeline</a:t>
            </a:r>
          </a:p>
          <a:p>
            <a:pPr marL="228600" indent="-228600" eaLnBrk="1" hangingPunct="1">
              <a:lnSpc>
                <a:spcPct val="90000"/>
              </a:lnSpc>
              <a:spcBef>
                <a:spcPts val="10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800">
                <a:solidFill>
                  <a:srgbClr val="000000"/>
                </a:solidFill>
              </a:rPr>
              <a:t>Each physical CPU supports two virtual CPUs</a:t>
            </a:r>
          </a:p>
          <a:p>
            <a:pPr marL="228600" indent="-228600" eaLnBrk="1" hangingPunct="1">
              <a:lnSpc>
                <a:spcPct val="90000"/>
              </a:lnSpc>
              <a:spcBef>
                <a:spcPts val="10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800">
                <a:solidFill>
                  <a:srgbClr val="000000"/>
                </a:solidFill>
              </a:rPr>
              <a:t>On L2 cache miss, pipeline is flushed and execution switches to second thread</a:t>
            </a:r>
          </a:p>
          <a:p>
            <a:pPr marL="685800" lvl="1" indent="-228600" eaLnBrk="1" hangingPunct="1">
              <a:lnSpc>
                <a:spcPct val="90000"/>
              </a:lnSpc>
              <a:spcBef>
                <a:spcPts val="5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a:solidFill>
                  <a:srgbClr val="000000"/>
                </a:solidFill>
              </a:rPr>
              <a:t>short pipeline minimizes flush penalty (4 cycles), small compared to memory access latency</a:t>
            </a:r>
          </a:p>
          <a:p>
            <a:pPr marL="685800" lvl="1" indent="-228600" eaLnBrk="1" hangingPunct="1">
              <a:lnSpc>
                <a:spcPct val="90000"/>
              </a:lnSpc>
              <a:spcBef>
                <a:spcPts val="5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a:solidFill>
                  <a:srgbClr val="000000"/>
                </a:solidFill>
              </a:rPr>
              <a:t>flush pipeline to simplify exception handling</a:t>
            </a:r>
          </a:p>
          <a:p>
            <a:pPr marL="228600" indent="-228600" eaLnBrk="1" hangingPunct="1">
              <a:lnSpc>
                <a:spcPct val="90000"/>
              </a:lnSpc>
              <a:spcBef>
                <a:spcPts val="1000"/>
              </a:spcBef>
              <a:buClr>
                <a:srgbClr val="000000"/>
              </a:buClr>
              <a:buSzPct val="100000"/>
              <a:buFont typeface="Arial" pitchFamily="34" charset="0"/>
              <a:buNone/>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2800">
              <a:solidFill>
                <a:srgbClr val="000000"/>
              </a:solidFill>
            </a:endParaRPr>
          </a:p>
        </p:txBody>
      </p:sp>
      <p:sp>
        <p:nvSpPr>
          <p:cNvPr id="278532"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E3D97BE1-CA1C-4BC4-848C-01EE96D51AC4}"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78533"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78534"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A0725E1A-07D6-457C-AC7C-D8935A48F236}"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281</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IBM PowerPC RS64-IV (2000)</a:t>
            </a:r>
            <a:endParaRPr lang="zh-CN" altLang="en-US" dirty="0"/>
          </a:p>
        </p:txBody>
      </p:sp>
    </p:spTree>
    <p:extLst>
      <p:ext uri="{BB962C8B-B14F-4D97-AF65-F5344CB8AC3E}">
        <p14:creationId xmlns:p14="http://schemas.microsoft.com/office/powerpoint/2010/main" val="206839485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6"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A6954274-DDE3-437C-AA72-A42EEF581192}"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79557"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79558"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4241F447-888D-463E-8BF8-052764CDE169}"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282</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Oracle/Sun Niagara processors</a:t>
            </a:r>
            <a:endParaRPr lang="zh-CN" altLang="en-US" dirty="0"/>
          </a:p>
        </p:txBody>
      </p:sp>
      <p:sp>
        <p:nvSpPr>
          <p:cNvPr id="3" name="内容占位符 2"/>
          <p:cNvSpPr>
            <a:spLocks noGrp="1"/>
          </p:cNvSpPr>
          <p:nvPr>
            <p:ph idx="1"/>
          </p:nvPr>
        </p:nvSpPr>
        <p:spPr/>
        <p:txBody>
          <a:bodyPr>
            <a:normAutofit fontScale="85000" lnSpcReduction="20000"/>
          </a:bodyPr>
          <a:lstStyle/>
          <a:p>
            <a:r>
              <a:rPr lang="en-US" altLang="zh-CN" smtClean="0"/>
              <a:t>Target is datacenters running web servers and databases, with many concurrent requests</a:t>
            </a:r>
          </a:p>
          <a:p>
            <a:r>
              <a:rPr lang="en-US" altLang="zh-CN" smtClean="0"/>
              <a:t>Provide multiple simple cores each with multiple hardware threads, reduced energy/operation though much lower single thread performance</a:t>
            </a:r>
          </a:p>
          <a:p>
            <a:endParaRPr lang="en-US" altLang="zh-CN" smtClean="0"/>
          </a:p>
          <a:p>
            <a:r>
              <a:rPr lang="en-US" altLang="zh-CN" smtClean="0"/>
              <a:t>Niagara-1 [2004], 8 cores, 4 threads/core</a:t>
            </a:r>
          </a:p>
          <a:p>
            <a:r>
              <a:rPr lang="en-US" altLang="zh-CN" smtClean="0"/>
              <a:t>Niagara-2 [2007], 8 cores, 8 threads/core</a:t>
            </a:r>
          </a:p>
          <a:p>
            <a:r>
              <a:rPr lang="en-US" altLang="zh-CN" smtClean="0"/>
              <a:t>Niagara-3 [2009], 16 cores, 8 threads/core</a:t>
            </a:r>
          </a:p>
          <a:p>
            <a:r>
              <a:rPr lang="en-US" altLang="zh-CN" smtClean="0"/>
              <a:t>T4 [2011], 8 cores, 8 threads/core</a:t>
            </a:r>
          </a:p>
          <a:p>
            <a:r>
              <a:rPr lang="en-US" altLang="zh-CN" smtClean="0"/>
              <a:t>T5 [2012], 16 cores, 8 threads/core</a:t>
            </a:r>
          </a:p>
          <a:p>
            <a:endParaRPr lang="zh-CN" altLang="en-US" dirty="0"/>
          </a:p>
        </p:txBody>
      </p:sp>
    </p:spTree>
    <p:extLst>
      <p:ext uri="{BB962C8B-B14F-4D97-AF65-F5344CB8AC3E}">
        <p14:creationId xmlns:p14="http://schemas.microsoft.com/office/powerpoint/2010/main" val="192289040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0579" name="Picture 2"/>
          <p:cNvPicPr>
            <a:picLocks noChangeAspect="1" noChangeArrowheads="1"/>
          </p:cNvPicPr>
          <p:nvPr/>
        </p:nvPicPr>
        <p:blipFill>
          <a:blip r:embed="rId3"/>
          <a:srcRect/>
          <a:stretch>
            <a:fillRect/>
          </a:stretch>
        </p:blipFill>
        <p:spPr bwMode="auto">
          <a:xfrm>
            <a:off x="4038600" y="2144713"/>
            <a:ext cx="5105400" cy="4403725"/>
          </a:xfrm>
          <a:prstGeom prst="rect">
            <a:avLst/>
          </a:prstGeom>
          <a:noFill/>
          <a:ln w="9525">
            <a:noFill/>
            <a:round/>
            <a:headEnd/>
            <a:tailEnd/>
          </a:ln>
        </p:spPr>
      </p:pic>
      <p:pic>
        <p:nvPicPr>
          <p:cNvPr id="280580" name="Picture 3"/>
          <p:cNvPicPr>
            <a:picLocks noChangeAspect="1" noChangeArrowheads="1"/>
          </p:cNvPicPr>
          <p:nvPr/>
        </p:nvPicPr>
        <p:blipFill>
          <a:blip r:embed="rId4"/>
          <a:srcRect/>
          <a:stretch>
            <a:fillRect/>
          </a:stretch>
        </p:blipFill>
        <p:spPr bwMode="auto">
          <a:xfrm>
            <a:off x="0" y="914400"/>
            <a:ext cx="4086225" cy="4113213"/>
          </a:xfrm>
          <a:prstGeom prst="rect">
            <a:avLst/>
          </a:prstGeom>
          <a:noFill/>
          <a:ln w="9525">
            <a:noFill/>
            <a:round/>
            <a:headEnd/>
            <a:tailEnd/>
          </a:ln>
        </p:spPr>
      </p:pic>
      <p:sp>
        <p:nvSpPr>
          <p:cNvPr id="280581" name="Text Box 4"/>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D31A9AF-1DB3-42EA-940F-4507EF8CAD82}"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80582" name="Text Box 5"/>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80583" name="Text Box 6"/>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52A6B4F0-0B55-46D0-9609-72C78F38A7B6}"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283</a:t>
            </a:fld>
            <a:endParaRPr lang="zh-CN" altLang="zh-CN" sz="1200">
              <a:solidFill>
                <a:srgbClr val="898989"/>
              </a:solidFill>
            </a:endParaRPr>
          </a:p>
        </p:txBody>
      </p:sp>
      <p:sp>
        <p:nvSpPr>
          <p:cNvPr id="2" name="标题 1"/>
          <p:cNvSpPr>
            <a:spLocks noGrp="1"/>
          </p:cNvSpPr>
          <p:nvPr>
            <p:ph type="title"/>
          </p:nvPr>
        </p:nvSpPr>
        <p:spPr/>
        <p:txBody>
          <a:bodyPr>
            <a:normAutofit fontScale="90000"/>
          </a:bodyPr>
          <a:lstStyle/>
          <a:p>
            <a:r>
              <a:rPr lang="en-US" altLang="zh-CN" smtClean="0"/>
              <a:t>Oracle/Sun Niagara-3, “Rainbow Falls” 2009</a:t>
            </a:r>
            <a:endParaRPr lang="zh-CN" altLang="en-US" dirty="0"/>
          </a:p>
        </p:txBody>
      </p:sp>
    </p:spTree>
    <p:extLst>
      <p:ext uri="{BB962C8B-B14F-4D97-AF65-F5344CB8AC3E}">
        <p14:creationId xmlns:p14="http://schemas.microsoft.com/office/powerpoint/2010/main" val="9740150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1603" name="Picture 2"/>
          <p:cNvPicPr>
            <a:picLocks noChangeAspect="1" noChangeArrowheads="1"/>
          </p:cNvPicPr>
          <p:nvPr/>
        </p:nvPicPr>
        <p:blipFill>
          <a:blip r:embed="rId3"/>
          <a:srcRect/>
          <a:stretch>
            <a:fillRect/>
          </a:stretch>
        </p:blipFill>
        <p:spPr bwMode="auto">
          <a:xfrm>
            <a:off x="6918325" y="1117600"/>
            <a:ext cx="1973263" cy="2073275"/>
          </a:xfrm>
          <a:prstGeom prst="rect">
            <a:avLst/>
          </a:prstGeom>
          <a:noFill/>
          <a:ln w="9525">
            <a:noFill/>
            <a:round/>
            <a:headEnd/>
            <a:tailEnd/>
          </a:ln>
        </p:spPr>
      </p:pic>
      <p:pic>
        <p:nvPicPr>
          <p:cNvPr id="281604" name="Picture 3"/>
          <p:cNvPicPr>
            <a:picLocks noChangeAspect="1" noChangeArrowheads="1"/>
          </p:cNvPicPr>
          <p:nvPr/>
        </p:nvPicPr>
        <p:blipFill>
          <a:blip r:embed="rId4"/>
          <a:srcRect/>
          <a:stretch>
            <a:fillRect/>
          </a:stretch>
        </p:blipFill>
        <p:spPr bwMode="auto">
          <a:xfrm>
            <a:off x="274638" y="3289300"/>
            <a:ext cx="8639175" cy="3263900"/>
          </a:xfrm>
          <a:prstGeom prst="rect">
            <a:avLst/>
          </a:prstGeom>
          <a:noFill/>
          <a:ln w="9525">
            <a:noFill/>
            <a:round/>
            <a:headEnd/>
            <a:tailEnd/>
          </a:ln>
        </p:spPr>
      </p:pic>
      <p:grpSp>
        <p:nvGrpSpPr>
          <p:cNvPr id="2" name="Group 4"/>
          <p:cNvGrpSpPr>
            <a:grpSpLocks/>
          </p:cNvGrpSpPr>
          <p:nvPr/>
        </p:nvGrpSpPr>
        <p:grpSpPr bwMode="auto">
          <a:xfrm>
            <a:off x="365125" y="1208088"/>
            <a:ext cx="6365875" cy="2798762"/>
            <a:chOff x="230" y="761"/>
            <a:chExt cx="4010" cy="1763"/>
          </a:xfrm>
        </p:grpSpPr>
        <p:sp>
          <p:nvSpPr>
            <p:cNvPr id="281609" name="Text Box 5"/>
            <p:cNvSpPr txBox="1">
              <a:spLocks noChangeArrowheads="1"/>
            </p:cNvSpPr>
            <p:nvPr/>
          </p:nvSpPr>
          <p:spPr bwMode="auto">
            <a:xfrm>
              <a:off x="230" y="761"/>
              <a:ext cx="4010" cy="1227"/>
            </a:xfrm>
            <a:prstGeom prst="rect">
              <a:avLst/>
            </a:prstGeom>
            <a:noFill/>
            <a:ln w="9525">
              <a:noFill/>
              <a:round/>
              <a:headEnd/>
              <a:tailEnd/>
            </a:ln>
          </p:spPr>
          <p:txBody>
            <a:bodyPr lIns="0" tIns="0" rIns="0" bIns="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3200" b="1">
                  <a:solidFill>
                    <a:srgbClr val="000000"/>
                  </a:solidFill>
                  <a:latin typeface="Arial" pitchFamily="34" charset="0"/>
                </a:rPr>
                <a:t>Single-threaded predecessor to Power 5.  8 execution units in</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3200" b="1">
                  <a:solidFill>
                    <a:srgbClr val="000000"/>
                  </a:solidFill>
                  <a:latin typeface="Arial" pitchFamily="34" charset="0"/>
                </a:rPr>
                <a:t>out-of-order engine, each may</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3200" b="1">
                  <a:solidFill>
                    <a:srgbClr val="000000"/>
                  </a:solidFill>
                  <a:latin typeface="Arial" pitchFamily="34" charset="0"/>
                </a:rPr>
                <a:t>issue an instruction each cycle.</a:t>
              </a:r>
            </a:p>
          </p:txBody>
        </p:sp>
        <p:sp>
          <p:nvSpPr>
            <p:cNvPr id="513034" name="Line 6"/>
            <p:cNvSpPr>
              <a:spLocks noChangeShapeType="1"/>
            </p:cNvSpPr>
            <p:nvPr/>
          </p:nvSpPr>
          <p:spPr bwMode="auto">
            <a:xfrm>
              <a:off x="2930" y="1978"/>
              <a:ext cx="756" cy="546"/>
            </a:xfrm>
            <a:prstGeom prst="line">
              <a:avLst/>
            </a:prstGeom>
            <a:noFill/>
            <a:ln w="38160" cap="sq">
              <a:solidFill>
                <a:srgbClr val="0000FF"/>
              </a:solidFill>
              <a:miter lim="800000"/>
              <a:headEnd/>
              <a:tailEnd type="stealth" w="med" len="med"/>
            </a:ln>
            <a:effectLst>
              <a:outerShdw dist="76368" dir="2700000" algn="ctr" rotWithShape="0">
                <a:srgbClr val="E7E6E6">
                  <a:alpha val="75014"/>
                </a:srgbClr>
              </a:outerShdw>
            </a:effectLst>
          </p:spPr>
          <p:txBody>
            <a:bodyPr/>
            <a:lstStyle/>
            <a:p>
              <a:pPr>
                <a:defRPr/>
              </a:pPr>
              <a:endParaRPr lang="zh-CN" altLang="en-US"/>
            </a:p>
          </p:txBody>
        </p:sp>
      </p:grpSp>
      <p:sp>
        <p:nvSpPr>
          <p:cNvPr id="281606" name="Text Box 7"/>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D2FC651F-DB07-48BB-8C7E-C1EC8CA5419A}"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81607" name="Text Box 8"/>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81608" name="Text Box 9"/>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0E8743C-DB37-4670-9DB0-DA8E36EE2D31}"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284</a:t>
            </a:fld>
            <a:endParaRPr lang="zh-CN" altLang="zh-CN" sz="1200">
              <a:solidFill>
                <a:srgbClr val="898989"/>
              </a:solidFill>
            </a:endParaRPr>
          </a:p>
        </p:txBody>
      </p:sp>
      <p:sp>
        <p:nvSpPr>
          <p:cNvPr id="3" name="标题 2"/>
          <p:cNvSpPr>
            <a:spLocks noGrp="1"/>
          </p:cNvSpPr>
          <p:nvPr>
            <p:ph type="title"/>
          </p:nvPr>
        </p:nvSpPr>
        <p:spPr/>
        <p:txBody>
          <a:bodyPr/>
          <a:lstStyle/>
          <a:p>
            <a:r>
              <a:rPr lang="en-US" altLang="zh-CN" smtClean="0"/>
              <a:t>IBM Power 4</a:t>
            </a:r>
            <a:endParaRPr lang="zh-CN" altLang="en-US" dirty="0"/>
          </a:p>
        </p:txBody>
      </p:sp>
    </p:spTree>
    <p:extLst>
      <p:ext uri="{BB962C8B-B14F-4D97-AF65-F5344CB8AC3E}">
        <p14:creationId xmlns:p14="http://schemas.microsoft.com/office/powerpoint/2010/main" val="273542291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fill="hold" nodeType="clickEffect">
                                  <p:stCondLst>
                                    <p:cond delay="0"/>
                                  </p:stCondLst>
                                  <p:childTnLst>
                                    <p:set>
                                      <p:cBhvr additive="repl">
                                        <p:cTn id="6" dur="1" fill="hold">
                                          <p:stCondLst>
                                            <p:cond delay="0"/>
                                          </p:stCondLst>
                                        </p:cTn>
                                        <p:tgtEl>
                                          <p:spTgt spid="2"/>
                                        </p:tgtEl>
                                        <p:attrNameLst>
                                          <p:attrName>style.visibility</p:attrName>
                                        </p:attrNameLst>
                                      </p:cBhvr>
                                      <p:to>
                                        <p:strVal val="visible"/>
                                      </p:to>
                                    </p:set>
                                    <p:animEffect transition="in" filter="dissolve">
                                      <p:cBhvr additive="repl">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2626" name="Picture 1"/>
          <p:cNvPicPr>
            <a:picLocks noChangeAspect="1" noChangeArrowheads="1"/>
          </p:cNvPicPr>
          <p:nvPr/>
        </p:nvPicPr>
        <p:blipFill>
          <a:blip r:embed="rId3"/>
          <a:srcRect/>
          <a:stretch>
            <a:fillRect/>
          </a:stretch>
        </p:blipFill>
        <p:spPr bwMode="auto">
          <a:xfrm>
            <a:off x="250825" y="12700"/>
            <a:ext cx="8640763" cy="3265488"/>
          </a:xfrm>
          <a:prstGeom prst="rect">
            <a:avLst/>
          </a:prstGeom>
          <a:noFill/>
          <a:ln w="9525">
            <a:noFill/>
            <a:round/>
            <a:headEnd/>
            <a:tailEnd/>
          </a:ln>
        </p:spPr>
      </p:pic>
      <p:pic>
        <p:nvPicPr>
          <p:cNvPr id="282627" name="Picture 2"/>
          <p:cNvPicPr>
            <a:picLocks noChangeAspect="1" noChangeArrowheads="1"/>
          </p:cNvPicPr>
          <p:nvPr/>
        </p:nvPicPr>
        <p:blipFill>
          <a:blip r:embed="rId4"/>
          <a:srcRect/>
          <a:stretch>
            <a:fillRect/>
          </a:stretch>
        </p:blipFill>
        <p:spPr bwMode="auto">
          <a:xfrm>
            <a:off x="325438" y="3279775"/>
            <a:ext cx="8475662" cy="3459163"/>
          </a:xfrm>
          <a:prstGeom prst="rect">
            <a:avLst/>
          </a:prstGeom>
          <a:noFill/>
          <a:ln w="9525">
            <a:noFill/>
            <a:round/>
            <a:headEnd/>
            <a:tailEnd/>
          </a:ln>
        </p:spPr>
      </p:pic>
      <p:sp>
        <p:nvSpPr>
          <p:cNvPr id="282628" name="Text Box 3"/>
          <p:cNvSpPr txBox="1">
            <a:spLocks noChangeArrowheads="1"/>
          </p:cNvSpPr>
          <p:nvPr/>
        </p:nvSpPr>
        <p:spPr bwMode="auto">
          <a:xfrm>
            <a:off x="1443038" y="23813"/>
            <a:ext cx="1460500" cy="914400"/>
          </a:xfrm>
          <a:prstGeom prst="rect">
            <a:avLst/>
          </a:prstGeom>
          <a:noFill/>
          <a:ln w="9525">
            <a:noFill/>
            <a:round/>
            <a:headEnd/>
            <a:tailEnd/>
          </a:ln>
        </p:spPr>
        <p:txBody>
          <a:bodyPr lIns="0" tIns="0" rIns="0" bIns="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3000" b="1">
                <a:solidFill>
                  <a:srgbClr val="0000FF"/>
                </a:solidFill>
                <a:latin typeface="Marker Felt" charset="0"/>
              </a:rPr>
              <a:t>Power 4</a:t>
            </a:r>
          </a:p>
        </p:txBody>
      </p:sp>
      <p:sp>
        <p:nvSpPr>
          <p:cNvPr id="282629" name="Text Box 4"/>
          <p:cNvSpPr txBox="1">
            <a:spLocks noChangeArrowheads="1"/>
          </p:cNvSpPr>
          <p:nvPr/>
        </p:nvSpPr>
        <p:spPr bwMode="auto">
          <a:xfrm>
            <a:off x="1889125" y="3281363"/>
            <a:ext cx="1460500" cy="914400"/>
          </a:xfrm>
          <a:prstGeom prst="rect">
            <a:avLst/>
          </a:prstGeom>
          <a:noFill/>
          <a:ln w="9525">
            <a:noFill/>
            <a:round/>
            <a:headEnd/>
            <a:tailEnd/>
          </a:ln>
        </p:spPr>
        <p:txBody>
          <a:bodyPr lIns="0" tIns="0" rIns="0" bIns="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3000" b="1">
                <a:solidFill>
                  <a:srgbClr val="0000FF"/>
                </a:solidFill>
                <a:latin typeface="Marker Felt" charset="0"/>
              </a:rPr>
              <a:t>Power 5</a:t>
            </a:r>
          </a:p>
        </p:txBody>
      </p:sp>
      <p:sp>
        <p:nvSpPr>
          <p:cNvPr id="282630" name="Freeform 5"/>
          <p:cNvSpPr>
            <a:spLocks noChangeArrowheads="1"/>
          </p:cNvSpPr>
          <p:nvPr/>
        </p:nvSpPr>
        <p:spPr bwMode="auto">
          <a:xfrm>
            <a:off x="547688" y="4349750"/>
            <a:ext cx="727075" cy="725488"/>
          </a:xfrm>
          <a:custGeom>
            <a:avLst/>
            <a:gdLst>
              <a:gd name="T0" fmla="*/ 2147483647 w 9111"/>
              <a:gd name="T1" fmla="*/ 2147483647 h 9111"/>
              <a:gd name="T2" fmla="*/ 2147483647 w 9111"/>
              <a:gd name="T3" fmla="*/ 2147483647 h 9111"/>
              <a:gd name="T4" fmla="*/ 2147483647 w 9111"/>
              <a:gd name="T5" fmla="*/ 2147483647 h 9111"/>
              <a:gd name="T6" fmla="*/ 2147483647 w 9111"/>
              <a:gd name="T7" fmla="*/ 2147483647 h 9111"/>
              <a:gd name="T8" fmla="*/ 2147483647 w 9111"/>
              <a:gd name="T9" fmla="*/ 2147483647 h 9111"/>
              <a:gd name="T10" fmla="*/ 2147483647 w 9111"/>
              <a:gd name="T11" fmla="*/ 2147483647 h 9111"/>
              <a:gd name="T12" fmla="*/ 0 60000 65536"/>
              <a:gd name="T13" fmla="*/ 0 60000 65536"/>
              <a:gd name="T14" fmla="*/ 0 60000 65536"/>
              <a:gd name="T15" fmla="*/ 0 60000 65536"/>
              <a:gd name="T16" fmla="*/ 0 60000 65536"/>
              <a:gd name="T17" fmla="*/ 0 60000 65536"/>
              <a:gd name="T18" fmla="*/ 0 w 9111"/>
              <a:gd name="T19" fmla="*/ 0 h 9111"/>
              <a:gd name="T20" fmla="*/ 9111 w 9111"/>
              <a:gd name="T21" fmla="*/ 9111 h 9111"/>
            </a:gdLst>
            <a:ahLst/>
            <a:cxnLst>
              <a:cxn ang="T12">
                <a:pos x="T0" y="T1"/>
              </a:cxn>
              <a:cxn ang="T13">
                <a:pos x="T2" y="T3"/>
              </a:cxn>
              <a:cxn ang="T14">
                <a:pos x="T4" y="T5"/>
              </a:cxn>
              <a:cxn ang="T15">
                <a:pos x="T6" y="T7"/>
              </a:cxn>
              <a:cxn ang="T16">
                <a:pos x="T8" y="T9"/>
              </a:cxn>
              <a:cxn ang="T17">
                <a:pos x="T10" y="T11"/>
              </a:cxn>
            </a:cxnLst>
            <a:rect l="T18" t="T19" r="T20" b="T21"/>
            <a:pathLst>
              <a:path w="9111" h="9111">
                <a:moveTo>
                  <a:pt x="7777" y="1334"/>
                </a:moveTo>
                <a:cubicBezTo>
                  <a:pt x="9556" y="3113"/>
                  <a:pt x="9556" y="5998"/>
                  <a:pt x="7777" y="7777"/>
                </a:cubicBezTo>
                <a:cubicBezTo>
                  <a:pt x="5998" y="9556"/>
                  <a:pt x="3113" y="9556"/>
                  <a:pt x="1334" y="7777"/>
                </a:cubicBezTo>
                <a:cubicBezTo>
                  <a:pt x="-445" y="5998"/>
                  <a:pt x="-445" y="3113"/>
                  <a:pt x="1334" y="1334"/>
                </a:cubicBezTo>
                <a:cubicBezTo>
                  <a:pt x="3113" y="-445"/>
                  <a:pt x="5998" y="-445"/>
                  <a:pt x="7777" y="1334"/>
                </a:cubicBezTo>
                <a:close/>
                <a:moveTo>
                  <a:pt x="7777" y="1334"/>
                </a:moveTo>
              </a:path>
            </a:pathLst>
          </a:custGeom>
          <a:noFill/>
          <a:ln w="38160" cap="sq">
            <a:solidFill>
              <a:srgbClr val="053DE8">
                <a:alpha val="54901"/>
              </a:srgbClr>
            </a:solidFill>
            <a:round/>
            <a:headEnd/>
            <a:tailEnd/>
          </a:ln>
        </p:spPr>
        <p:txBody>
          <a:bodyPr wrap="none" anchor="ctr"/>
          <a:lstStyle/>
          <a:p>
            <a:endParaRPr lang="zh-CN" altLang="en-US"/>
          </a:p>
        </p:txBody>
      </p:sp>
      <p:sp>
        <p:nvSpPr>
          <p:cNvPr id="282631" name="Freeform 6"/>
          <p:cNvSpPr>
            <a:spLocks noChangeArrowheads="1"/>
          </p:cNvSpPr>
          <p:nvPr/>
        </p:nvSpPr>
        <p:spPr bwMode="auto">
          <a:xfrm>
            <a:off x="1450975" y="4897438"/>
            <a:ext cx="727075" cy="725487"/>
          </a:xfrm>
          <a:custGeom>
            <a:avLst/>
            <a:gdLst>
              <a:gd name="T0" fmla="*/ 2147483647 w 9111"/>
              <a:gd name="T1" fmla="*/ 2147483647 h 9111"/>
              <a:gd name="T2" fmla="*/ 2147483647 w 9111"/>
              <a:gd name="T3" fmla="*/ 2147483647 h 9111"/>
              <a:gd name="T4" fmla="*/ 2147483647 w 9111"/>
              <a:gd name="T5" fmla="*/ 2147483647 h 9111"/>
              <a:gd name="T6" fmla="*/ 2147483647 w 9111"/>
              <a:gd name="T7" fmla="*/ 2147483647 h 9111"/>
              <a:gd name="T8" fmla="*/ 2147483647 w 9111"/>
              <a:gd name="T9" fmla="*/ 2147483647 h 9111"/>
              <a:gd name="T10" fmla="*/ 2147483647 w 9111"/>
              <a:gd name="T11" fmla="*/ 2147483647 h 9111"/>
              <a:gd name="T12" fmla="*/ 0 60000 65536"/>
              <a:gd name="T13" fmla="*/ 0 60000 65536"/>
              <a:gd name="T14" fmla="*/ 0 60000 65536"/>
              <a:gd name="T15" fmla="*/ 0 60000 65536"/>
              <a:gd name="T16" fmla="*/ 0 60000 65536"/>
              <a:gd name="T17" fmla="*/ 0 60000 65536"/>
              <a:gd name="T18" fmla="*/ 0 w 9111"/>
              <a:gd name="T19" fmla="*/ 0 h 9111"/>
              <a:gd name="T20" fmla="*/ 9111 w 9111"/>
              <a:gd name="T21" fmla="*/ 9111 h 9111"/>
            </a:gdLst>
            <a:ahLst/>
            <a:cxnLst>
              <a:cxn ang="T12">
                <a:pos x="T0" y="T1"/>
              </a:cxn>
              <a:cxn ang="T13">
                <a:pos x="T2" y="T3"/>
              </a:cxn>
              <a:cxn ang="T14">
                <a:pos x="T4" y="T5"/>
              </a:cxn>
              <a:cxn ang="T15">
                <a:pos x="T6" y="T7"/>
              </a:cxn>
              <a:cxn ang="T16">
                <a:pos x="T8" y="T9"/>
              </a:cxn>
              <a:cxn ang="T17">
                <a:pos x="T10" y="T11"/>
              </a:cxn>
            </a:cxnLst>
            <a:rect l="T18" t="T19" r="T20" b="T21"/>
            <a:pathLst>
              <a:path w="9111" h="9111">
                <a:moveTo>
                  <a:pt x="7777" y="1334"/>
                </a:moveTo>
                <a:cubicBezTo>
                  <a:pt x="9556" y="3113"/>
                  <a:pt x="9556" y="5998"/>
                  <a:pt x="7777" y="7777"/>
                </a:cubicBezTo>
                <a:cubicBezTo>
                  <a:pt x="5998" y="9556"/>
                  <a:pt x="3113" y="9556"/>
                  <a:pt x="1334" y="7777"/>
                </a:cubicBezTo>
                <a:cubicBezTo>
                  <a:pt x="-445" y="5998"/>
                  <a:pt x="-445" y="3113"/>
                  <a:pt x="1334" y="1334"/>
                </a:cubicBezTo>
                <a:cubicBezTo>
                  <a:pt x="3113" y="-445"/>
                  <a:pt x="5998" y="-445"/>
                  <a:pt x="7777" y="1334"/>
                </a:cubicBezTo>
                <a:close/>
                <a:moveTo>
                  <a:pt x="7777" y="1334"/>
                </a:moveTo>
              </a:path>
            </a:pathLst>
          </a:custGeom>
          <a:noFill/>
          <a:ln w="38160" cap="sq">
            <a:solidFill>
              <a:srgbClr val="053DE8">
                <a:alpha val="54901"/>
              </a:srgbClr>
            </a:solidFill>
            <a:round/>
            <a:headEnd/>
            <a:tailEnd/>
          </a:ln>
        </p:spPr>
        <p:txBody>
          <a:bodyPr wrap="none" anchor="ctr"/>
          <a:lstStyle/>
          <a:p>
            <a:endParaRPr lang="zh-CN" altLang="en-US"/>
          </a:p>
        </p:txBody>
      </p:sp>
      <p:sp>
        <p:nvSpPr>
          <p:cNvPr id="515080" name="Line 7"/>
          <p:cNvSpPr>
            <a:spLocks noChangeShapeType="1"/>
          </p:cNvSpPr>
          <p:nvPr/>
        </p:nvSpPr>
        <p:spPr bwMode="auto">
          <a:xfrm flipV="1">
            <a:off x="501650" y="5084763"/>
            <a:ext cx="285750" cy="471487"/>
          </a:xfrm>
          <a:prstGeom prst="line">
            <a:avLst/>
          </a:prstGeom>
          <a:noFill/>
          <a:ln w="38160" cap="sq">
            <a:solidFill>
              <a:srgbClr val="0000FF"/>
            </a:solidFill>
            <a:miter lim="800000"/>
            <a:headEnd/>
            <a:tailEnd type="stealth" w="med" len="med"/>
          </a:ln>
          <a:effectLst>
            <a:outerShdw dist="76368" dir="2700000" algn="ctr" rotWithShape="0">
              <a:srgbClr val="E7E6E6">
                <a:alpha val="75014"/>
              </a:srgbClr>
            </a:outerShdw>
          </a:effectLst>
        </p:spPr>
        <p:txBody>
          <a:bodyPr/>
          <a:lstStyle/>
          <a:p>
            <a:pPr>
              <a:defRPr/>
            </a:pPr>
            <a:endParaRPr lang="zh-CN" altLang="en-US"/>
          </a:p>
        </p:txBody>
      </p:sp>
      <p:sp>
        <p:nvSpPr>
          <p:cNvPr id="515081" name="Line 8"/>
          <p:cNvSpPr>
            <a:spLocks noChangeShapeType="1"/>
          </p:cNvSpPr>
          <p:nvPr/>
        </p:nvSpPr>
        <p:spPr bwMode="auto">
          <a:xfrm flipV="1">
            <a:off x="479425" y="5370513"/>
            <a:ext cx="903288" cy="209550"/>
          </a:xfrm>
          <a:prstGeom prst="line">
            <a:avLst/>
          </a:prstGeom>
          <a:noFill/>
          <a:ln w="38160" cap="sq">
            <a:solidFill>
              <a:srgbClr val="0000FF"/>
            </a:solidFill>
            <a:miter lim="800000"/>
            <a:headEnd/>
            <a:tailEnd type="stealth" w="med" len="med"/>
          </a:ln>
          <a:effectLst>
            <a:outerShdw dist="76368" dir="2700000" algn="ctr" rotWithShape="0">
              <a:srgbClr val="E7E6E6">
                <a:alpha val="75014"/>
              </a:srgbClr>
            </a:outerShdw>
          </a:effectLst>
        </p:spPr>
        <p:txBody>
          <a:bodyPr/>
          <a:lstStyle/>
          <a:p>
            <a:pPr>
              <a:defRPr/>
            </a:pPr>
            <a:endParaRPr lang="zh-CN" altLang="en-US"/>
          </a:p>
        </p:txBody>
      </p:sp>
      <p:sp>
        <p:nvSpPr>
          <p:cNvPr id="282634" name="Freeform 9"/>
          <p:cNvSpPr>
            <a:spLocks noChangeArrowheads="1"/>
          </p:cNvSpPr>
          <p:nvPr/>
        </p:nvSpPr>
        <p:spPr bwMode="auto">
          <a:xfrm>
            <a:off x="8058150" y="4510088"/>
            <a:ext cx="725488" cy="725487"/>
          </a:xfrm>
          <a:custGeom>
            <a:avLst/>
            <a:gdLst>
              <a:gd name="T0" fmla="*/ 2147483647 w 9111"/>
              <a:gd name="T1" fmla="*/ 2147483647 h 9111"/>
              <a:gd name="T2" fmla="*/ 2147483647 w 9111"/>
              <a:gd name="T3" fmla="*/ 2147483647 h 9111"/>
              <a:gd name="T4" fmla="*/ 2147483647 w 9111"/>
              <a:gd name="T5" fmla="*/ 2147483647 h 9111"/>
              <a:gd name="T6" fmla="*/ 2147483647 w 9111"/>
              <a:gd name="T7" fmla="*/ 2147483647 h 9111"/>
              <a:gd name="T8" fmla="*/ 2147483647 w 9111"/>
              <a:gd name="T9" fmla="*/ 2147483647 h 9111"/>
              <a:gd name="T10" fmla="*/ 2147483647 w 9111"/>
              <a:gd name="T11" fmla="*/ 2147483647 h 9111"/>
              <a:gd name="T12" fmla="*/ 0 60000 65536"/>
              <a:gd name="T13" fmla="*/ 0 60000 65536"/>
              <a:gd name="T14" fmla="*/ 0 60000 65536"/>
              <a:gd name="T15" fmla="*/ 0 60000 65536"/>
              <a:gd name="T16" fmla="*/ 0 60000 65536"/>
              <a:gd name="T17" fmla="*/ 0 60000 65536"/>
              <a:gd name="T18" fmla="*/ 0 w 9111"/>
              <a:gd name="T19" fmla="*/ 0 h 9111"/>
              <a:gd name="T20" fmla="*/ 9111 w 9111"/>
              <a:gd name="T21" fmla="*/ 9111 h 9111"/>
            </a:gdLst>
            <a:ahLst/>
            <a:cxnLst>
              <a:cxn ang="T12">
                <a:pos x="T0" y="T1"/>
              </a:cxn>
              <a:cxn ang="T13">
                <a:pos x="T2" y="T3"/>
              </a:cxn>
              <a:cxn ang="T14">
                <a:pos x="T4" y="T5"/>
              </a:cxn>
              <a:cxn ang="T15">
                <a:pos x="T6" y="T7"/>
              </a:cxn>
              <a:cxn ang="T16">
                <a:pos x="T8" y="T9"/>
              </a:cxn>
              <a:cxn ang="T17">
                <a:pos x="T10" y="T11"/>
              </a:cxn>
            </a:cxnLst>
            <a:rect l="T18" t="T19" r="T20" b="T21"/>
            <a:pathLst>
              <a:path w="9111" h="9111">
                <a:moveTo>
                  <a:pt x="7777" y="1334"/>
                </a:moveTo>
                <a:cubicBezTo>
                  <a:pt x="9556" y="3113"/>
                  <a:pt x="9556" y="5998"/>
                  <a:pt x="7777" y="7777"/>
                </a:cubicBezTo>
                <a:cubicBezTo>
                  <a:pt x="5998" y="9556"/>
                  <a:pt x="3113" y="9556"/>
                  <a:pt x="1334" y="7777"/>
                </a:cubicBezTo>
                <a:cubicBezTo>
                  <a:pt x="-445" y="5998"/>
                  <a:pt x="-445" y="3113"/>
                  <a:pt x="1334" y="1334"/>
                </a:cubicBezTo>
                <a:cubicBezTo>
                  <a:pt x="3113" y="-445"/>
                  <a:pt x="5998" y="-445"/>
                  <a:pt x="7777" y="1334"/>
                </a:cubicBezTo>
                <a:close/>
                <a:moveTo>
                  <a:pt x="7777" y="1334"/>
                </a:moveTo>
              </a:path>
            </a:pathLst>
          </a:custGeom>
          <a:noFill/>
          <a:ln w="38160" cap="sq">
            <a:solidFill>
              <a:srgbClr val="053DE8">
                <a:alpha val="54901"/>
              </a:srgbClr>
            </a:solidFill>
            <a:round/>
            <a:headEnd/>
            <a:tailEnd/>
          </a:ln>
        </p:spPr>
        <p:txBody>
          <a:bodyPr wrap="none" anchor="ctr"/>
          <a:lstStyle/>
          <a:p>
            <a:endParaRPr lang="zh-CN" altLang="en-US"/>
          </a:p>
        </p:txBody>
      </p:sp>
      <p:sp>
        <p:nvSpPr>
          <p:cNvPr id="515083" name="Line 10"/>
          <p:cNvSpPr>
            <a:spLocks noChangeShapeType="1"/>
          </p:cNvSpPr>
          <p:nvPr/>
        </p:nvSpPr>
        <p:spPr bwMode="auto">
          <a:xfrm>
            <a:off x="8401050" y="4000500"/>
            <a:ext cx="1588" cy="468313"/>
          </a:xfrm>
          <a:prstGeom prst="line">
            <a:avLst/>
          </a:prstGeom>
          <a:noFill/>
          <a:ln w="38160" cap="sq">
            <a:solidFill>
              <a:srgbClr val="0000FF"/>
            </a:solidFill>
            <a:miter lim="800000"/>
            <a:headEnd/>
            <a:tailEnd type="stealth" w="med" len="med"/>
          </a:ln>
          <a:effectLst>
            <a:outerShdw dist="76368" dir="2700000" algn="ctr" rotWithShape="0">
              <a:srgbClr val="E7E6E6">
                <a:alpha val="75014"/>
              </a:srgbClr>
            </a:outerShdw>
          </a:effectLst>
        </p:spPr>
        <p:txBody>
          <a:bodyPr/>
          <a:lstStyle/>
          <a:p>
            <a:pPr>
              <a:defRPr/>
            </a:pPr>
            <a:endParaRPr lang="zh-CN" altLang="en-US"/>
          </a:p>
        </p:txBody>
      </p:sp>
      <p:sp>
        <p:nvSpPr>
          <p:cNvPr id="282636" name="Text Box 11"/>
          <p:cNvSpPr txBox="1">
            <a:spLocks noChangeArrowheads="1"/>
          </p:cNvSpPr>
          <p:nvPr/>
        </p:nvSpPr>
        <p:spPr bwMode="auto">
          <a:xfrm>
            <a:off x="381000" y="5638800"/>
            <a:ext cx="2578100" cy="947738"/>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800" b="1">
                <a:solidFill>
                  <a:srgbClr val="0000FF"/>
                </a:solidFill>
              </a:rPr>
              <a:t>2 fetch (PC),</a:t>
            </a:r>
            <a:br>
              <a:rPr lang="en-US" altLang="zh-CN" sz="2800" b="1">
                <a:solidFill>
                  <a:srgbClr val="0000FF"/>
                </a:solidFill>
              </a:rPr>
            </a:br>
            <a:r>
              <a:rPr lang="en-US" altLang="zh-CN" sz="2800" b="1">
                <a:solidFill>
                  <a:srgbClr val="0000FF"/>
                </a:solidFill>
              </a:rPr>
              <a:t>2 initial decodes</a:t>
            </a:r>
          </a:p>
        </p:txBody>
      </p:sp>
      <p:sp>
        <p:nvSpPr>
          <p:cNvPr id="282637" name="Text Box 12"/>
          <p:cNvSpPr txBox="1">
            <a:spLocks noChangeArrowheads="1"/>
          </p:cNvSpPr>
          <p:nvPr/>
        </p:nvSpPr>
        <p:spPr bwMode="auto">
          <a:xfrm>
            <a:off x="7162800" y="2971800"/>
            <a:ext cx="2225675" cy="1190625"/>
          </a:xfrm>
          <a:prstGeom prst="rect">
            <a:avLst/>
          </a:prstGeom>
          <a:noFill/>
          <a:ln w="9525">
            <a:noFill/>
            <a:round/>
            <a:headEnd/>
            <a:tailEnd/>
          </a:ln>
        </p:spPr>
        <p:txBody>
          <a:bodyPr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FF"/>
                </a:solidFill>
              </a:rPr>
              <a:t>2 commits (architected register sets)</a:t>
            </a:r>
          </a:p>
        </p:txBody>
      </p:sp>
      <p:sp>
        <p:nvSpPr>
          <p:cNvPr id="282638" name="Text Box 1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D7BCFFA-C7CD-497F-A66D-744D05CAEE9E}"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82639" name="Text Box 1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82640" name="Text Box 1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CB3C111-8B0E-49F9-B5B9-C90048970477}"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285</a:t>
            </a:fld>
            <a:endParaRPr lang="zh-CN" altLang="zh-CN" sz="1200">
              <a:solidFill>
                <a:srgbClr val="898989"/>
              </a:solidFill>
            </a:endParaRPr>
          </a:p>
        </p:txBody>
      </p:sp>
      <p:sp>
        <p:nvSpPr>
          <p:cNvPr id="2" name="标题 1"/>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580649539"/>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3651" name="Picture 2"/>
          <p:cNvPicPr>
            <a:picLocks noChangeAspect="1" noChangeArrowheads="1"/>
          </p:cNvPicPr>
          <p:nvPr/>
        </p:nvPicPr>
        <p:blipFill>
          <a:blip r:embed="rId3"/>
          <a:srcRect/>
          <a:stretch>
            <a:fillRect/>
          </a:stretch>
        </p:blipFill>
        <p:spPr bwMode="auto">
          <a:xfrm>
            <a:off x="39688" y="1474788"/>
            <a:ext cx="9036050" cy="3478212"/>
          </a:xfrm>
          <a:prstGeom prst="rect">
            <a:avLst/>
          </a:prstGeom>
          <a:noFill/>
          <a:ln w="9525">
            <a:noFill/>
            <a:round/>
            <a:headEnd/>
            <a:tailEnd/>
          </a:ln>
        </p:spPr>
      </p:pic>
      <p:sp>
        <p:nvSpPr>
          <p:cNvPr id="283652" name="Text Box 3"/>
          <p:cNvSpPr txBox="1">
            <a:spLocks noChangeArrowheads="1"/>
          </p:cNvSpPr>
          <p:nvPr/>
        </p:nvSpPr>
        <p:spPr bwMode="auto">
          <a:xfrm>
            <a:off x="304800" y="5181600"/>
            <a:ext cx="8474075" cy="1373188"/>
          </a:xfrm>
          <a:prstGeom prst="rect">
            <a:avLst/>
          </a:prstGeom>
          <a:noFill/>
          <a:ln w="9525">
            <a:noFill/>
            <a:round/>
            <a:headEnd/>
            <a:tailEnd/>
          </a:ln>
        </p:spPr>
        <p:txBody>
          <a:bodyPr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800" b="1">
                <a:solidFill>
                  <a:srgbClr val="000000"/>
                </a:solidFill>
              </a:rPr>
              <a:t>Why only 2 threads? With 4, one of the shared resources (physical registers, cache, memory bandwidth) would be prone to bottleneck </a:t>
            </a:r>
          </a:p>
        </p:txBody>
      </p:sp>
      <p:pic>
        <p:nvPicPr>
          <p:cNvPr id="283653" name="Picture 4"/>
          <p:cNvPicPr>
            <a:picLocks noChangeAspect="1" noChangeArrowheads="1"/>
          </p:cNvPicPr>
          <p:nvPr/>
        </p:nvPicPr>
        <p:blipFill>
          <a:blip r:embed="rId4"/>
          <a:srcRect/>
          <a:stretch>
            <a:fillRect/>
          </a:stretch>
        </p:blipFill>
        <p:spPr bwMode="auto">
          <a:xfrm>
            <a:off x="6477000" y="0"/>
            <a:ext cx="2667000" cy="1771650"/>
          </a:xfrm>
          <a:prstGeom prst="rect">
            <a:avLst/>
          </a:prstGeom>
          <a:noFill/>
          <a:ln w="9525">
            <a:noFill/>
            <a:round/>
            <a:headEnd/>
            <a:tailEnd/>
          </a:ln>
        </p:spPr>
      </p:pic>
      <p:sp>
        <p:nvSpPr>
          <p:cNvPr id="283654" name="Text Box 5"/>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3E33C32-C836-4403-B8D9-E72EE695F140}"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83655" name="Text Box 6"/>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83656" name="Text Box 7"/>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086E296-F24E-406F-9CB2-A28772260AA0}"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286</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Power 5 data flow ...</a:t>
            </a:r>
            <a:endParaRPr lang="zh-CN" altLang="en-US" dirty="0"/>
          </a:p>
        </p:txBody>
      </p:sp>
    </p:spTree>
    <p:extLst>
      <p:ext uri="{BB962C8B-B14F-4D97-AF65-F5344CB8AC3E}">
        <p14:creationId xmlns:p14="http://schemas.microsoft.com/office/powerpoint/2010/main" val="2359050975"/>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6"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DFDA590D-42EF-47F6-9E71-99D57E2FCF27}"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84677"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84678"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36AE1D-2A83-4155-808E-5ECE458279C1}"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287</a:t>
            </a:fld>
            <a:endParaRPr lang="zh-CN" altLang="zh-CN" sz="1200">
              <a:solidFill>
                <a:srgbClr val="898989"/>
              </a:solidFill>
            </a:endParaRPr>
          </a:p>
        </p:txBody>
      </p:sp>
      <p:sp>
        <p:nvSpPr>
          <p:cNvPr id="2" name="标题 1"/>
          <p:cNvSpPr>
            <a:spLocks noGrp="1"/>
          </p:cNvSpPr>
          <p:nvPr>
            <p:ph type="title"/>
          </p:nvPr>
        </p:nvSpPr>
        <p:spPr/>
        <p:txBody>
          <a:bodyPr>
            <a:normAutofit fontScale="90000"/>
          </a:bodyPr>
          <a:lstStyle/>
          <a:p>
            <a:r>
              <a:rPr lang="en-US" altLang="zh-CN" smtClean="0"/>
              <a:t>Changes in Power 5 to support SMT</a:t>
            </a:r>
            <a:endParaRPr lang="zh-CN" altLang="en-US" dirty="0"/>
          </a:p>
        </p:txBody>
      </p:sp>
      <p:sp>
        <p:nvSpPr>
          <p:cNvPr id="3" name="内容占位符 2"/>
          <p:cNvSpPr>
            <a:spLocks noGrp="1"/>
          </p:cNvSpPr>
          <p:nvPr>
            <p:ph idx="1"/>
          </p:nvPr>
        </p:nvSpPr>
        <p:spPr/>
        <p:txBody>
          <a:bodyPr>
            <a:normAutofit fontScale="77500" lnSpcReduction="20000"/>
          </a:bodyPr>
          <a:lstStyle/>
          <a:p>
            <a:r>
              <a:rPr lang="en-US" altLang="zh-CN" smtClean="0"/>
              <a:t>Increased associativity of L1 instruction cache and the instruction address translation buffers </a:t>
            </a:r>
          </a:p>
          <a:p>
            <a:r>
              <a:rPr lang="en-US" altLang="zh-CN" smtClean="0"/>
              <a:t>Added per-thread load and store queues </a:t>
            </a:r>
          </a:p>
          <a:p>
            <a:r>
              <a:rPr lang="en-US" altLang="zh-CN" smtClean="0"/>
              <a:t>Increased size of the L2 (1.92 vs. 1.44 MB) and L3 caches</a:t>
            </a:r>
          </a:p>
          <a:p>
            <a:r>
              <a:rPr lang="en-US" altLang="zh-CN" smtClean="0"/>
              <a:t>Added separate instruction prefetch and buffering per thread</a:t>
            </a:r>
          </a:p>
          <a:p>
            <a:r>
              <a:rPr lang="en-US" altLang="zh-CN" smtClean="0"/>
              <a:t>Increased the number of virtual registers from 152 to 240</a:t>
            </a:r>
          </a:p>
          <a:p>
            <a:r>
              <a:rPr lang="en-US" altLang="zh-CN" smtClean="0"/>
              <a:t>Increased the size of several issue queues</a:t>
            </a:r>
          </a:p>
          <a:p>
            <a:r>
              <a:rPr lang="en-US" altLang="zh-CN" smtClean="0"/>
              <a:t>The Power5 core is about 24% larger than the Power4 core because of the addition of SMT support</a:t>
            </a:r>
          </a:p>
          <a:p>
            <a:endParaRPr lang="zh-CN" altLang="en-US" dirty="0"/>
          </a:p>
        </p:txBody>
      </p:sp>
    </p:spTree>
    <p:extLst>
      <p:ext uri="{BB962C8B-B14F-4D97-AF65-F5344CB8AC3E}">
        <p14:creationId xmlns:p14="http://schemas.microsoft.com/office/powerpoint/2010/main" val="373850984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700"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C25C8B2-F0A8-4F45-9306-DB832907D211}"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85701"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85702"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E1A6E77-9091-4427-9EDB-82FF659274A7}"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288</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Pentium-4 Hyperthreading (2002)</a:t>
            </a:r>
            <a:endParaRPr lang="zh-CN" altLang="en-US" dirty="0"/>
          </a:p>
        </p:txBody>
      </p:sp>
      <p:sp>
        <p:nvSpPr>
          <p:cNvPr id="3" name="内容占位符 2"/>
          <p:cNvSpPr>
            <a:spLocks noGrp="1"/>
          </p:cNvSpPr>
          <p:nvPr>
            <p:ph idx="1"/>
          </p:nvPr>
        </p:nvSpPr>
        <p:spPr/>
        <p:txBody>
          <a:bodyPr>
            <a:normAutofit fontScale="62500" lnSpcReduction="20000"/>
          </a:bodyPr>
          <a:lstStyle/>
          <a:p>
            <a:r>
              <a:rPr lang="en-US" altLang="zh-CN" smtClean="0"/>
              <a:t>First commercial SMT design (2-way SMT)</a:t>
            </a:r>
          </a:p>
          <a:p>
            <a:pPr lvl="1"/>
            <a:r>
              <a:rPr lang="en-US" altLang="zh-CN" smtClean="0"/>
              <a:t>Hyperthreading == SMT</a:t>
            </a:r>
          </a:p>
          <a:p>
            <a:r>
              <a:rPr lang="en-US" altLang="zh-CN" smtClean="0"/>
              <a:t>Logical processors share nearly all resources of the physical processor</a:t>
            </a:r>
          </a:p>
          <a:p>
            <a:pPr lvl="1"/>
            <a:r>
              <a:rPr lang="en-US" altLang="zh-CN" smtClean="0"/>
              <a:t>Caches, execution units, branch predictors</a:t>
            </a:r>
          </a:p>
          <a:p>
            <a:r>
              <a:rPr lang="en-US" altLang="zh-CN" smtClean="0"/>
              <a:t>Die area overhead of hyperthreading  ~ 5%</a:t>
            </a:r>
          </a:p>
          <a:p>
            <a:r>
              <a:rPr lang="en-US" altLang="zh-CN" smtClean="0"/>
              <a:t>When one logical processor is stalled, the other can make progress</a:t>
            </a:r>
          </a:p>
          <a:p>
            <a:pPr lvl="1"/>
            <a:r>
              <a:rPr lang="en-US" altLang="zh-CN" smtClean="0"/>
              <a:t>No logical processor can use all entries in queues when two threads are active</a:t>
            </a:r>
          </a:p>
          <a:p>
            <a:r>
              <a:rPr lang="en-US" altLang="zh-CN" smtClean="0"/>
              <a:t>Processor running only one active software thread runs at approximately same speed with or without hyperthreading</a:t>
            </a:r>
          </a:p>
          <a:p>
            <a:r>
              <a:rPr lang="en-US" altLang="zh-CN" smtClean="0"/>
              <a:t>Hyperthreading dropped on OoO P6 based followons  to Pentium-4 (Pentium-M, Core Duo, Core 2 Duo), until revived with Nehalem generation machines in 2008.</a:t>
            </a:r>
          </a:p>
          <a:p>
            <a:r>
              <a:rPr lang="en-US" altLang="zh-CN" smtClean="0"/>
              <a:t>Intel Atom (in-order x86 core) has two-way vertical multithreading</a:t>
            </a:r>
          </a:p>
          <a:p>
            <a:endParaRPr lang="en-US" altLang="zh-CN" smtClean="0"/>
          </a:p>
          <a:p>
            <a:endParaRPr lang="zh-CN" altLang="en-US" dirty="0"/>
          </a:p>
        </p:txBody>
      </p:sp>
    </p:spTree>
    <p:extLst>
      <p:ext uri="{BB962C8B-B14F-4D97-AF65-F5344CB8AC3E}">
        <p14:creationId xmlns:p14="http://schemas.microsoft.com/office/powerpoint/2010/main" val="193200815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4"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36E7289-DA1E-4CB6-A3E4-D636549CF580}"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86725"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86726"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7F2301F-2BFA-4BDF-9CF5-694D22E55722}"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289</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Initial Performance of SMT</a:t>
            </a:r>
            <a:endParaRPr lang="zh-CN" altLang="en-US" dirty="0"/>
          </a:p>
        </p:txBody>
      </p:sp>
      <p:sp>
        <p:nvSpPr>
          <p:cNvPr id="3" name="内容占位符 2"/>
          <p:cNvSpPr>
            <a:spLocks noGrp="1"/>
          </p:cNvSpPr>
          <p:nvPr>
            <p:ph idx="1"/>
          </p:nvPr>
        </p:nvSpPr>
        <p:spPr/>
        <p:txBody>
          <a:bodyPr>
            <a:normAutofit fontScale="70000" lnSpcReduction="20000"/>
          </a:bodyPr>
          <a:lstStyle/>
          <a:p>
            <a:r>
              <a:rPr lang="en-US" altLang="zh-CN" smtClean="0"/>
              <a:t>Pentium 4 Extreme SMT yields 1.01 speedup for SPECint_rate benchmark and 1.07 for SPECfp_rate</a:t>
            </a:r>
          </a:p>
          <a:p>
            <a:pPr lvl="1"/>
            <a:r>
              <a:rPr lang="en-US" altLang="zh-CN" smtClean="0"/>
              <a:t>Pentium 4 is dual threaded SMT</a:t>
            </a:r>
          </a:p>
          <a:p>
            <a:pPr lvl="1"/>
            <a:r>
              <a:rPr lang="en-US" altLang="zh-CN" smtClean="0"/>
              <a:t>SPECRate requires that each SPEC benchmark be run against a vendor-selected number of copies of the same benchmark</a:t>
            </a:r>
          </a:p>
          <a:p>
            <a:r>
              <a:rPr lang="en-US" altLang="zh-CN" smtClean="0"/>
              <a:t>Running on Pentium 4 each of 26 SPEC benchmarks paired with every other (262 runs) speed-ups from 0.90 to 1.58; average was 1.20</a:t>
            </a:r>
          </a:p>
          <a:p>
            <a:r>
              <a:rPr lang="en-US" altLang="zh-CN" smtClean="0"/>
              <a:t>Power 5, 8-processor server 1.23 faster for SPECint_rate with SMT, 1.16 faster for SPECfp_rate</a:t>
            </a:r>
          </a:p>
          <a:p>
            <a:r>
              <a:rPr lang="en-US" altLang="zh-CN" smtClean="0"/>
              <a:t>Power 5 running 2 copies of each app speedup between 0.89 and 1.41</a:t>
            </a:r>
          </a:p>
          <a:p>
            <a:pPr lvl="1"/>
            <a:r>
              <a:rPr lang="en-US" altLang="zh-CN" smtClean="0"/>
              <a:t>Most gained some</a:t>
            </a:r>
          </a:p>
          <a:p>
            <a:pPr lvl="1"/>
            <a:r>
              <a:rPr lang="en-US" altLang="zh-CN" smtClean="0"/>
              <a:t>Fl.Pt. apps had most cache conflicts and least gains</a:t>
            </a:r>
          </a:p>
          <a:p>
            <a:endParaRPr lang="en-US" altLang="zh-CN" smtClean="0"/>
          </a:p>
          <a:p>
            <a:endParaRPr lang="zh-CN" altLang="en-US" dirty="0"/>
          </a:p>
        </p:txBody>
      </p:sp>
    </p:spTree>
    <p:extLst>
      <p:ext uri="{BB962C8B-B14F-4D97-AF65-F5344CB8AC3E}">
        <p14:creationId xmlns:p14="http://schemas.microsoft.com/office/powerpoint/2010/main" val="395509385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ext Box 1"/>
          <p:cNvSpPr txBox="1">
            <a:spLocks noChangeArrowheads="1"/>
          </p:cNvSpPr>
          <p:nvPr/>
        </p:nvSpPr>
        <p:spPr bwMode="auto">
          <a:xfrm>
            <a:off x="468313" y="404813"/>
            <a:ext cx="7886700" cy="819150"/>
          </a:xfrm>
          <a:prstGeom prst="rect">
            <a:avLst/>
          </a:prstGeom>
          <a:noFill/>
          <a:ln w="9525">
            <a:noFill/>
            <a:round/>
            <a:headEnd/>
            <a:tailEnd/>
          </a:ln>
        </p:spPr>
        <p:txBody>
          <a:bodyPr anchor="ctr"/>
          <a:lstStyle/>
          <a:p>
            <a:pP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3200" b="1">
              <a:solidFill>
                <a:srgbClr val="FF0000"/>
              </a:solidFill>
              <a:latin typeface="Calibri Light" pitchFamily="34" charset="0"/>
            </a:endParaRPr>
          </a:p>
        </p:txBody>
      </p:sp>
      <p:sp>
        <p:nvSpPr>
          <p:cNvPr id="87043" name="Text Box 2"/>
          <p:cNvSpPr txBox="1">
            <a:spLocks noChangeArrowheads="1"/>
          </p:cNvSpPr>
          <p:nvPr/>
        </p:nvSpPr>
        <p:spPr bwMode="auto">
          <a:xfrm>
            <a:off x="395288" y="1363663"/>
            <a:ext cx="7886700" cy="5162550"/>
          </a:xfrm>
          <a:prstGeom prst="rect">
            <a:avLst/>
          </a:prstGeom>
          <a:noFill/>
          <a:ln w="9525">
            <a:noFill/>
            <a:round/>
            <a:headEnd/>
            <a:tailEnd/>
          </a:ln>
        </p:spPr>
        <p:txBody>
          <a:bodyPr/>
          <a:lstStyle/>
          <a:p>
            <a:pPr marL="228600" indent="-227013" eaLnBrk="1" hangingPunct="1">
              <a:lnSpc>
                <a:spcPct val="90000"/>
              </a:lnSpc>
              <a:spcBef>
                <a:spcPts val="10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2400">
              <a:solidFill>
                <a:srgbClr val="000000"/>
              </a:solidFill>
            </a:endParaRPr>
          </a:p>
        </p:txBody>
      </p:sp>
      <p:sp>
        <p:nvSpPr>
          <p:cNvPr id="87044"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134F81D-B369-4D83-B0BB-670610AACCBB}"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87045"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87046"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4F0C8B6-661D-49C0-B4F2-068A91A68133}"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29</a:t>
            </a:fld>
            <a:endParaRPr lang="zh-CN" altLang="zh-CN" sz="1200">
              <a:solidFill>
                <a:srgbClr val="898989"/>
              </a:solidFill>
            </a:endParaRPr>
          </a:p>
        </p:txBody>
      </p:sp>
      <p:sp>
        <p:nvSpPr>
          <p:cNvPr id="87047" name="标题 2"/>
          <p:cNvSpPr>
            <a:spLocks noGrp="1"/>
          </p:cNvSpPr>
          <p:nvPr>
            <p:ph type="title"/>
          </p:nvPr>
        </p:nvSpPr>
        <p:spPr/>
        <p:txBody>
          <a:bodyPr/>
          <a:lstStyle/>
          <a:p>
            <a:r>
              <a:rPr lang="zh-CN" altLang="zh-CN" sz="3200" smtClean="0"/>
              <a:t>循环间相关（</a:t>
            </a:r>
            <a:r>
              <a:rPr lang="en-US" altLang="zh-CN" sz="3200" smtClean="0"/>
              <a:t>4/4</a:t>
            </a:r>
            <a:r>
              <a:rPr lang="zh-CN" altLang="zh-CN" sz="3200" smtClean="0"/>
              <a:t>）</a:t>
            </a:r>
            <a:r>
              <a:rPr lang="en-US" altLang="zh-CN" sz="3200" smtClean="0"/>
              <a:t>-Dependence Distance</a:t>
            </a:r>
            <a:endParaRPr lang="zh-CN" altLang="en-US" sz="3200" smtClean="0"/>
          </a:p>
        </p:txBody>
      </p:sp>
      <p:sp>
        <p:nvSpPr>
          <p:cNvPr id="87048" name="内容占位符 3"/>
          <p:cNvSpPr>
            <a:spLocks noGrp="1"/>
          </p:cNvSpPr>
          <p:nvPr>
            <p:ph idx="4294967295"/>
          </p:nvPr>
        </p:nvSpPr>
        <p:spPr>
          <a:xfrm>
            <a:off x="628650" y="1271574"/>
            <a:ext cx="8280400" cy="5003800"/>
          </a:xfrm>
        </p:spPr>
        <p:txBody>
          <a:bodyPr/>
          <a:lstStyle/>
          <a:p>
            <a:pPr marL="0" indent="0">
              <a:buFont typeface="Arial" panose="020B0604020202020204" pitchFamily="34" charset="0"/>
              <a:buNone/>
            </a:pPr>
            <a:r>
              <a:rPr lang="zh-CN" altLang="zh-CN" sz="2400" dirty="0" smtClean="0"/>
              <a:t>通常循环间</a:t>
            </a:r>
            <a:r>
              <a:rPr lang="zh-CN" altLang="en-US" sz="2400" dirty="0" smtClean="0"/>
              <a:t>相关呈现为递推关系</a:t>
            </a:r>
            <a:endParaRPr lang="en-US" altLang="zh-CN" sz="2400" dirty="0" smtClean="0"/>
          </a:p>
          <a:p>
            <a:pPr marL="0" indent="0">
              <a:buFont typeface="Arial" panose="020B0604020202020204" pitchFamily="34" charset="0"/>
              <a:buNone/>
            </a:pPr>
            <a:r>
              <a:rPr lang="en-US" altLang="zh-CN" sz="2400" dirty="0" smtClean="0"/>
              <a:t>            for (</a:t>
            </a:r>
            <a:r>
              <a:rPr lang="en-US" altLang="zh-CN" sz="2400" dirty="0" err="1" smtClean="0"/>
              <a:t>i</a:t>
            </a:r>
            <a:r>
              <a:rPr lang="en-US" altLang="zh-CN" sz="2400" dirty="0" smtClean="0"/>
              <a:t>=1; </a:t>
            </a:r>
            <a:r>
              <a:rPr lang="en-US" altLang="zh-CN" sz="2400" dirty="0" err="1" smtClean="0"/>
              <a:t>i</a:t>
            </a:r>
            <a:r>
              <a:rPr lang="en-US" altLang="zh-CN" sz="2400" dirty="0" smtClean="0"/>
              <a:t>&lt;N; </a:t>
            </a:r>
            <a:r>
              <a:rPr lang="en-US" altLang="zh-CN" sz="2400" dirty="0" err="1" smtClean="0"/>
              <a:t>i</a:t>
            </a:r>
            <a:r>
              <a:rPr lang="en-US" altLang="zh-CN" sz="2400" dirty="0" smtClean="0"/>
              <a:t>++) A[</a:t>
            </a:r>
            <a:r>
              <a:rPr lang="en-US" altLang="zh-CN" sz="2400" dirty="0" err="1" smtClean="0"/>
              <a:t>i</a:t>
            </a:r>
            <a:r>
              <a:rPr lang="en-US" altLang="zh-CN" sz="2400" dirty="0" smtClean="0"/>
              <a:t>] = A[i-1] + B[</a:t>
            </a:r>
            <a:r>
              <a:rPr lang="en-US" altLang="zh-CN" sz="2400" dirty="0" err="1" smtClean="0"/>
              <a:t>i</a:t>
            </a:r>
            <a:r>
              <a:rPr lang="en-US" altLang="zh-CN" sz="2400" dirty="0" smtClean="0"/>
              <a:t>];</a:t>
            </a:r>
          </a:p>
          <a:p>
            <a:pPr marL="0" indent="0">
              <a:buFont typeface="Arial" panose="020B0604020202020204" pitchFamily="34" charset="0"/>
              <a:buNone/>
            </a:pPr>
            <a:r>
              <a:rPr lang="zh-CN" altLang="zh-CN" sz="2400" dirty="0" smtClean="0"/>
              <a:t>相关的距离可能大于</a:t>
            </a:r>
            <a:r>
              <a:rPr lang="en-US" altLang="zh-CN" sz="2400" dirty="0" smtClean="0"/>
              <a:t>1</a:t>
            </a:r>
          </a:p>
          <a:p>
            <a:pPr marL="0" indent="0">
              <a:buFont typeface="Arial" panose="020B0604020202020204" pitchFamily="34" charset="0"/>
              <a:buNone/>
            </a:pPr>
            <a:r>
              <a:rPr lang="en-US" altLang="zh-CN" sz="2400" dirty="0" smtClean="0"/>
              <a:t>            for (</a:t>
            </a:r>
            <a:r>
              <a:rPr lang="en-US" altLang="zh-CN" sz="2400" dirty="0" err="1" smtClean="0"/>
              <a:t>i</a:t>
            </a:r>
            <a:r>
              <a:rPr lang="en-US" altLang="zh-CN" sz="2400" dirty="0" smtClean="0"/>
              <a:t>=4; </a:t>
            </a:r>
            <a:r>
              <a:rPr lang="en-US" altLang="zh-CN" sz="2400" dirty="0" err="1" smtClean="0"/>
              <a:t>i</a:t>
            </a:r>
            <a:r>
              <a:rPr lang="en-US" altLang="zh-CN" sz="2400" dirty="0" smtClean="0"/>
              <a:t>&lt;N; </a:t>
            </a:r>
            <a:r>
              <a:rPr lang="en-US" altLang="zh-CN" sz="2400" dirty="0" err="1" smtClean="0"/>
              <a:t>i</a:t>
            </a:r>
            <a:r>
              <a:rPr lang="en-US" altLang="zh-CN" sz="2400" dirty="0" smtClean="0"/>
              <a:t>++) A[</a:t>
            </a:r>
            <a:r>
              <a:rPr lang="en-US" altLang="zh-CN" sz="2400" dirty="0" err="1" smtClean="0"/>
              <a:t>i</a:t>
            </a:r>
            <a:r>
              <a:rPr lang="en-US" altLang="zh-CN" sz="2400" dirty="0" smtClean="0"/>
              <a:t>] = A[i-4] + B[</a:t>
            </a:r>
            <a:r>
              <a:rPr lang="en-US" altLang="zh-CN" sz="2400" dirty="0" err="1" smtClean="0"/>
              <a:t>i</a:t>
            </a:r>
            <a:r>
              <a:rPr lang="en-US" altLang="zh-CN" sz="2400" dirty="0" smtClean="0"/>
              <a:t>];</a:t>
            </a:r>
          </a:p>
          <a:p>
            <a:pPr marL="0" indent="0">
              <a:buFont typeface="Arial" panose="020B0604020202020204" pitchFamily="34" charset="0"/>
              <a:buNone/>
            </a:pPr>
            <a:r>
              <a:rPr lang="zh-CN" altLang="zh-CN" sz="2400" dirty="0" smtClean="0"/>
              <a:t>可以通过循环展开增加循环内的并行性</a:t>
            </a:r>
          </a:p>
          <a:p>
            <a:pPr marL="0" indent="0">
              <a:buFont typeface="Arial" panose="020B0604020202020204" pitchFamily="34" charset="0"/>
              <a:buNone/>
            </a:pPr>
            <a:r>
              <a:rPr lang="en-US" altLang="zh-CN" sz="2400" dirty="0" smtClean="0"/>
              <a:t>            for (</a:t>
            </a:r>
            <a:r>
              <a:rPr lang="en-US" altLang="zh-CN" sz="2400" dirty="0" err="1" smtClean="0"/>
              <a:t>i</a:t>
            </a:r>
            <a:r>
              <a:rPr lang="en-US" altLang="zh-CN" sz="2400" dirty="0" smtClean="0"/>
              <a:t>=4; </a:t>
            </a:r>
            <a:r>
              <a:rPr lang="en-US" altLang="zh-CN" sz="2400" dirty="0" err="1" smtClean="0"/>
              <a:t>i</a:t>
            </a:r>
            <a:r>
              <a:rPr lang="en-US" altLang="zh-CN" sz="2400" dirty="0" smtClean="0"/>
              <a:t>&lt;N; </a:t>
            </a:r>
            <a:r>
              <a:rPr lang="en-US" altLang="zh-CN" sz="2400" dirty="0" err="1" smtClean="0"/>
              <a:t>i</a:t>
            </a:r>
            <a:r>
              <a:rPr lang="en-US" altLang="zh-CN" sz="2400" dirty="0" smtClean="0"/>
              <a:t>=i+4) </a:t>
            </a:r>
          </a:p>
          <a:p>
            <a:pPr marL="0" indent="0">
              <a:buFont typeface="Arial" panose="020B0604020202020204" pitchFamily="34" charset="0"/>
              <a:buNone/>
            </a:pPr>
            <a:r>
              <a:rPr lang="en-US" altLang="zh-CN" sz="2400" dirty="0" smtClean="0"/>
              <a:t>            {     A[</a:t>
            </a:r>
            <a:r>
              <a:rPr lang="en-US" altLang="zh-CN" sz="2400" dirty="0" err="1" smtClean="0"/>
              <a:t>i</a:t>
            </a:r>
            <a:r>
              <a:rPr lang="en-US" altLang="zh-CN" sz="2400" dirty="0" smtClean="0"/>
              <a:t>]  = A[i-4] + B[</a:t>
            </a:r>
            <a:r>
              <a:rPr lang="en-US" altLang="zh-CN" sz="2400" dirty="0" err="1" smtClean="0"/>
              <a:t>i</a:t>
            </a:r>
            <a:r>
              <a:rPr lang="en-US" altLang="zh-CN" sz="2400" dirty="0" smtClean="0"/>
              <a:t>];</a:t>
            </a:r>
          </a:p>
          <a:p>
            <a:pPr marL="0" indent="0">
              <a:buFont typeface="Arial" panose="020B0604020202020204" pitchFamily="34" charset="0"/>
              <a:buNone/>
            </a:pPr>
            <a:r>
              <a:rPr lang="en-US" altLang="zh-CN" sz="2400" dirty="0" smtClean="0"/>
              <a:t>                   A[i+1] = A[i-3] + B[i+1];</a:t>
            </a:r>
          </a:p>
          <a:p>
            <a:pPr marL="0" indent="0">
              <a:buFont typeface="Arial" panose="020B0604020202020204" pitchFamily="34" charset="0"/>
              <a:buNone/>
            </a:pPr>
            <a:r>
              <a:rPr lang="en-US" altLang="zh-CN" sz="2400" dirty="0" smtClean="0"/>
              <a:t>                   A[i+2] = A[i-2] + B[i+2];</a:t>
            </a:r>
          </a:p>
          <a:p>
            <a:pPr marL="0" indent="0">
              <a:buFont typeface="Arial" panose="020B0604020202020204" pitchFamily="34" charset="0"/>
              <a:buNone/>
            </a:pPr>
            <a:r>
              <a:rPr lang="en-US" altLang="zh-CN" sz="2400" dirty="0" smtClean="0"/>
              <a:t>                   A[i+3] = A[i-1] + B[i+3];</a:t>
            </a:r>
          </a:p>
          <a:p>
            <a:pPr marL="0" indent="0">
              <a:buFont typeface="Arial" panose="020B0604020202020204" pitchFamily="34" charset="0"/>
              <a:buNone/>
            </a:pPr>
            <a:r>
              <a:rPr lang="en-US" altLang="zh-CN" sz="2400" dirty="0" smtClean="0"/>
              <a:t>             }</a:t>
            </a:r>
          </a:p>
          <a:p>
            <a:pPr marL="0" indent="0">
              <a:buFont typeface="Arial" panose="020B0604020202020204" pitchFamily="34" charset="0"/>
              <a:buNone/>
            </a:pPr>
            <a:endParaRPr lang="zh-CN" altLang="en-US" sz="2400" dirty="0" smtClean="0"/>
          </a:p>
        </p:txBody>
      </p:sp>
    </p:spTree>
    <p:extLst>
      <p:ext uri="{BB962C8B-B14F-4D97-AF65-F5344CB8AC3E}">
        <p14:creationId xmlns:p14="http://schemas.microsoft.com/office/powerpoint/2010/main" val="334114660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7746" name="Picture 1"/>
          <p:cNvPicPr>
            <a:picLocks noChangeAspect="1" noChangeArrowheads="1"/>
          </p:cNvPicPr>
          <p:nvPr/>
        </p:nvPicPr>
        <p:blipFill>
          <a:blip r:embed="rId3"/>
          <a:srcRect/>
          <a:stretch>
            <a:fillRect/>
          </a:stretch>
        </p:blipFill>
        <p:spPr bwMode="auto">
          <a:xfrm>
            <a:off x="476250" y="1282700"/>
            <a:ext cx="8331200" cy="5499100"/>
          </a:xfrm>
          <a:prstGeom prst="rect">
            <a:avLst/>
          </a:prstGeom>
          <a:noFill/>
          <a:ln w="9525">
            <a:noFill/>
            <a:round/>
            <a:headEnd/>
            <a:tailEnd/>
          </a:ln>
        </p:spPr>
      </p:pic>
      <p:sp>
        <p:nvSpPr>
          <p:cNvPr id="287747" name="Rectangle 2"/>
          <p:cNvSpPr>
            <a:spLocks noChangeArrowheads="1"/>
          </p:cNvSpPr>
          <p:nvPr/>
        </p:nvSpPr>
        <p:spPr bwMode="auto">
          <a:xfrm>
            <a:off x="2214563" y="2424113"/>
            <a:ext cx="2335212" cy="454025"/>
          </a:xfrm>
          <a:prstGeom prst="rect">
            <a:avLst/>
          </a:prstGeom>
          <a:no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latin typeface="Arial" pitchFamily="34" charset="0"/>
              </a:rPr>
              <a:t>Integer: 18 - 60</a:t>
            </a:r>
          </a:p>
        </p:txBody>
      </p:sp>
      <p:sp>
        <p:nvSpPr>
          <p:cNvPr id="287748" name="Rectangle 3"/>
          <p:cNvSpPr>
            <a:spLocks noChangeArrowheads="1"/>
          </p:cNvSpPr>
          <p:nvPr/>
        </p:nvSpPr>
        <p:spPr bwMode="auto">
          <a:xfrm>
            <a:off x="5434013" y="1871663"/>
            <a:ext cx="1876425" cy="454025"/>
          </a:xfrm>
          <a:prstGeom prst="rect">
            <a:avLst/>
          </a:prstGeom>
          <a:no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latin typeface="Arial" pitchFamily="34" charset="0"/>
              </a:rPr>
              <a:t>FP: 75 - 150</a:t>
            </a:r>
          </a:p>
        </p:txBody>
      </p:sp>
      <p:sp>
        <p:nvSpPr>
          <p:cNvPr id="287749" name="Rectangle 4"/>
          <p:cNvSpPr>
            <a:spLocks noChangeArrowheads="1"/>
          </p:cNvSpPr>
          <p:nvPr/>
        </p:nvSpPr>
        <p:spPr bwMode="auto">
          <a:xfrm rot="-5400000">
            <a:off x="119856" y="3645695"/>
            <a:ext cx="860425" cy="576262"/>
          </a:xfrm>
          <a:prstGeom prst="rect">
            <a:avLst/>
          </a:prstGeom>
          <a:noFill/>
          <a:ln w="9525">
            <a:noFill/>
            <a:round/>
            <a:headEnd/>
            <a:tailEnd/>
          </a:ln>
        </p:spPr>
        <p:txBody>
          <a:bodyPr wrap="none" lIns="90360" tIns="44280" rIns="90360" bIns="44280">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3200" b="1">
                <a:solidFill>
                  <a:srgbClr val="000000"/>
                </a:solidFill>
                <a:latin typeface="Arial" pitchFamily="34" charset="0"/>
              </a:rPr>
              <a:t>IPC</a:t>
            </a:r>
          </a:p>
        </p:txBody>
      </p:sp>
      <p:sp>
        <p:nvSpPr>
          <p:cNvPr id="287751" name="Text Box 6"/>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BEBAC67-9728-4A64-B144-192C751AB1A2}"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87752" name="Text Box 7"/>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87753" name="Text Box 8"/>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37C0D4-7F5D-457E-8049-396B394BD13C}"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290</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Upper Limit to ILP: Ideal Machine</a:t>
            </a:r>
            <a:endParaRPr lang="zh-CN" altLang="en-US" dirty="0"/>
          </a:p>
        </p:txBody>
      </p:sp>
    </p:spTree>
    <p:extLst>
      <p:ext uri="{BB962C8B-B14F-4D97-AF65-F5344CB8AC3E}">
        <p14:creationId xmlns:p14="http://schemas.microsoft.com/office/powerpoint/2010/main" val="3629463281"/>
      </p:ext>
    </p:extLst>
  </p:cSld>
  <p:clrMapOvr>
    <a:masterClrMapping/>
  </p:clrMapOvr>
  <p:transition>
    <p:wip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02" name="Object 1"/>
          <p:cNvGraphicFramePr>
            <a:graphicFrameLocks noChangeAspect="1"/>
          </p:cNvGraphicFramePr>
          <p:nvPr/>
        </p:nvGraphicFramePr>
        <p:xfrm>
          <a:off x="481013" y="684213"/>
          <a:ext cx="8331200" cy="5473700"/>
        </p:xfrm>
        <a:graphic>
          <a:graphicData uri="http://schemas.openxmlformats.org/presentationml/2006/ole">
            <mc:AlternateContent xmlns:mc="http://schemas.openxmlformats.org/markup-compatibility/2006">
              <mc:Choice xmlns:v="urn:schemas-microsoft-com:vml" Requires="v">
                <p:oleObj spid="_x0000_s60482" r:id="rId4" imgW="8343900" imgH="5486400" progId="">
                  <p:embed/>
                </p:oleObj>
              </mc:Choice>
              <mc:Fallback>
                <p:oleObj r:id="rId4" imgW="8343900" imgH="5486400" progId="">
                  <p:embed/>
                  <p:pic>
                    <p:nvPicPr>
                      <p:cNvPr id="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013" y="684213"/>
                        <a:ext cx="8331200" cy="5473700"/>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51203" name="Rectangle 2"/>
          <p:cNvSpPr>
            <a:spLocks noChangeArrowheads="1"/>
          </p:cNvSpPr>
          <p:nvPr/>
        </p:nvSpPr>
        <p:spPr bwMode="auto">
          <a:xfrm>
            <a:off x="685800" y="5486400"/>
            <a:ext cx="8001000" cy="457200"/>
          </a:xfrm>
          <a:prstGeom prst="rect">
            <a:avLst/>
          </a:prstGeom>
          <a:solidFill>
            <a:srgbClr val="FFFFFF"/>
          </a:solid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
        <p:nvSpPr>
          <p:cNvPr id="51205" name="Text Box 4"/>
          <p:cNvSpPr txBox="1">
            <a:spLocks noChangeArrowheads="1"/>
          </p:cNvSpPr>
          <p:nvPr/>
        </p:nvSpPr>
        <p:spPr bwMode="auto">
          <a:xfrm>
            <a:off x="1257300" y="1201738"/>
            <a:ext cx="3886200" cy="2066925"/>
          </a:xfrm>
          <a:prstGeom prst="rect">
            <a:avLst/>
          </a:prstGeom>
          <a:noFill/>
          <a:ln w="9525">
            <a:noFill/>
            <a:round/>
            <a:headEnd/>
            <a:tailEnd/>
          </a:ln>
        </p:spPr>
        <p:txBody>
          <a:bodyPr lIns="90360" tIns="44280" rIns="90360" bIns="44280"/>
          <a:lstStyle/>
          <a:p>
            <a:pPr marL="228600" indent="-227013" eaLnBrk="1" hangingPunct="1">
              <a:lnSpc>
                <a:spcPct val="90000"/>
              </a:lnSpc>
              <a:spcBef>
                <a:spcPts val="1000"/>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000">
                <a:solidFill>
                  <a:srgbClr val="000000"/>
                </a:solidFill>
              </a:rPr>
              <a:t>	</a:t>
            </a:r>
            <a:r>
              <a:rPr lang="en-US" altLang="zh-CN" sz="2000">
                <a:solidFill>
                  <a:srgbClr val="000000"/>
                </a:solidFill>
              </a:rPr>
              <a:t>Change from Infinite window to examine to 2000 and maximum issue of 64 instructions per clock cycle</a:t>
            </a:r>
          </a:p>
        </p:txBody>
      </p:sp>
      <p:sp>
        <p:nvSpPr>
          <p:cNvPr id="51206" name="Rectangle 5"/>
          <p:cNvSpPr>
            <a:spLocks noChangeArrowheads="1"/>
          </p:cNvSpPr>
          <p:nvPr/>
        </p:nvSpPr>
        <p:spPr bwMode="auto">
          <a:xfrm>
            <a:off x="5800725" y="5581650"/>
            <a:ext cx="893763" cy="363538"/>
          </a:xfrm>
          <a:prstGeom prst="rect">
            <a:avLst/>
          </a:prstGeom>
          <a:solidFill>
            <a:srgbClr val="FFFF00"/>
          </a:solid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pitchFamily="34" charset="0"/>
              </a:rPr>
              <a:t>Profile</a:t>
            </a:r>
          </a:p>
        </p:txBody>
      </p:sp>
      <p:sp>
        <p:nvSpPr>
          <p:cNvPr id="51207" name="Rectangle 6"/>
          <p:cNvSpPr>
            <a:spLocks noChangeArrowheads="1"/>
          </p:cNvSpPr>
          <p:nvPr/>
        </p:nvSpPr>
        <p:spPr bwMode="auto">
          <a:xfrm>
            <a:off x="4310063" y="5581650"/>
            <a:ext cx="1246187" cy="363538"/>
          </a:xfrm>
          <a:prstGeom prst="rect">
            <a:avLst/>
          </a:prstGeom>
          <a:solidFill>
            <a:srgbClr val="0000FF"/>
          </a:solid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pitchFamily="34" charset="0"/>
              </a:rPr>
              <a:t>BHT (512)</a:t>
            </a:r>
          </a:p>
        </p:txBody>
      </p:sp>
      <p:sp>
        <p:nvSpPr>
          <p:cNvPr id="51208" name="Rectangle 7"/>
          <p:cNvSpPr>
            <a:spLocks noChangeArrowheads="1"/>
          </p:cNvSpPr>
          <p:nvPr/>
        </p:nvSpPr>
        <p:spPr bwMode="auto">
          <a:xfrm>
            <a:off x="2070100" y="5581650"/>
            <a:ext cx="1998663" cy="363538"/>
          </a:xfrm>
          <a:prstGeom prst="rect">
            <a:avLst/>
          </a:prstGeom>
          <a:solidFill>
            <a:srgbClr val="009900"/>
          </a:solid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pitchFamily="34" charset="0"/>
              </a:rPr>
              <a:t>Pick Cor. or BHT</a:t>
            </a:r>
          </a:p>
        </p:txBody>
      </p:sp>
      <p:sp>
        <p:nvSpPr>
          <p:cNvPr id="51209" name="Rectangle 8"/>
          <p:cNvSpPr>
            <a:spLocks noChangeArrowheads="1"/>
          </p:cNvSpPr>
          <p:nvPr/>
        </p:nvSpPr>
        <p:spPr bwMode="auto">
          <a:xfrm>
            <a:off x="871538" y="5581650"/>
            <a:ext cx="954087" cy="363538"/>
          </a:xfrm>
          <a:prstGeom prst="rect">
            <a:avLst/>
          </a:prstGeom>
          <a:solidFill>
            <a:srgbClr val="FF0000"/>
          </a:solid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pitchFamily="34" charset="0"/>
              </a:rPr>
              <a:t>Perfect</a:t>
            </a:r>
          </a:p>
        </p:txBody>
      </p:sp>
      <p:sp>
        <p:nvSpPr>
          <p:cNvPr id="51210" name="Rectangle 9"/>
          <p:cNvSpPr>
            <a:spLocks noChangeArrowheads="1"/>
          </p:cNvSpPr>
          <p:nvPr/>
        </p:nvSpPr>
        <p:spPr bwMode="auto">
          <a:xfrm>
            <a:off x="6935788" y="5581650"/>
            <a:ext cx="1657350" cy="363538"/>
          </a:xfrm>
          <a:prstGeom prst="rect">
            <a:avLst/>
          </a:prstGeom>
          <a:solidFill>
            <a:srgbClr val="DC0081"/>
          </a:solid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pitchFamily="34" charset="0"/>
              </a:rPr>
              <a:t>No prediction</a:t>
            </a:r>
          </a:p>
        </p:txBody>
      </p:sp>
      <p:sp>
        <p:nvSpPr>
          <p:cNvPr id="51211" name="Rectangle 10"/>
          <p:cNvSpPr>
            <a:spLocks noChangeArrowheads="1"/>
          </p:cNvSpPr>
          <p:nvPr/>
        </p:nvSpPr>
        <p:spPr bwMode="auto">
          <a:xfrm>
            <a:off x="6424613" y="1014413"/>
            <a:ext cx="1706562" cy="454025"/>
          </a:xfrm>
          <a:prstGeom prst="rect">
            <a:avLst/>
          </a:prstGeom>
          <a:no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latin typeface="Arial" pitchFamily="34" charset="0"/>
              </a:rPr>
              <a:t>FP: 15 - 45</a:t>
            </a:r>
          </a:p>
        </p:txBody>
      </p:sp>
      <p:sp>
        <p:nvSpPr>
          <p:cNvPr id="51212" name="Rectangle 11"/>
          <p:cNvSpPr>
            <a:spLocks noChangeArrowheads="1"/>
          </p:cNvSpPr>
          <p:nvPr/>
        </p:nvSpPr>
        <p:spPr bwMode="auto">
          <a:xfrm>
            <a:off x="2843213" y="3090863"/>
            <a:ext cx="2165350" cy="454025"/>
          </a:xfrm>
          <a:prstGeom prst="rect">
            <a:avLst/>
          </a:prstGeom>
          <a:no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latin typeface="Arial" pitchFamily="34" charset="0"/>
              </a:rPr>
              <a:t>Integer: 6 - 12</a:t>
            </a:r>
          </a:p>
        </p:txBody>
      </p:sp>
      <p:sp>
        <p:nvSpPr>
          <p:cNvPr id="51213" name="Rectangle 12"/>
          <p:cNvSpPr>
            <a:spLocks noChangeArrowheads="1"/>
          </p:cNvSpPr>
          <p:nvPr/>
        </p:nvSpPr>
        <p:spPr bwMode="auto">
          <a:xfrm rot="-5400000">
            <a:off x="119856" y="3645695"/>
            <a:ext cx="860425" cy="576262"/>
          </a:xfrm>
          <a:prstGeom prst="rect">
            <a:avLst/>
          </a:prstGeom>
          <a:noFill/>
          <a:ln w="9525">
            <a:noFill/>
            <a:round/>
            <a:headEnd/>
            <a:tailEnd/>
          </a:ln>
        </p:spPr>
        <p:txBody>
          <a:bodyPr wrap="none" lIns="90360" tIns="44280" rIns="90360" bIns="44280">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3200" b="1">
                <a:solidFill>
                  <a:srgbClr val="000000"/>
                </a:solidFill>
                <a:latin typeface="Arial" pitchFamily="34" charset="0"/>
              </a:rPr>
              <a:t>IPC</a:t>
            </a:r>
          </a:p>
        </p:txBody>
      </p:sp>
      <p:sp>
        <p:nvSpPr>
          <p:cNvPr id="51214" name="Text Box 1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0662638-B40E-44FA-B426-842D875414F3}"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51215" name="Text Box 1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51216" name="Text Box 1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E39D034-1BFD-4965-83D5-D856AE97DD7E}"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291</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More Realistic HW: Branch Impact</a:t>
            </a:r>
            <a:endParaRPr lang="zh-CN" altLang="en-US" dirty="0"/>
          </a:p>
        </p:txBody>
      </p:sp>
    </p:spTree>
    <p:extLst>
      <p:ext uri="{BB962C8B-B14F-4D97-AF65-F5344CB8AC3E}">
        <p14:creationId xmlns:p14="http://schemas.microsoft.com/office/powerpoint/2010/main" val="1606186540"/>
      </p:ext>
    </p:extLst>
  </p:cSld>
  <p:clrMapOvr>
    <a:masterClrMapping/>
  </p:clrMapOvr>
  <p:transition>
    <p:wip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226" name="Object 1"/>
          <p:cNvGraphicFramePr>
            <a:graphicFrameLocks noChangeAspect="1"/>
          </p:cNvGraphicFramePr>
          <p:nvPr/>
        </p:nvGraphicFramePr>
        <p:xfrm>
          <a:off x="354013" y="860425"/>
          <a:ext cx="8305800" cy="5461000"/>
        </p:xfrm>
        <a:graphic>
          <a:graphicData uri="http://schemas.openxmlformats.org/presentationml/2006/ole">
            <mc:AlternateContent xmlns:mc="http://schemas.openxmlformats.org/markup-compatibility/2006">
              <mc:Choice xmlns:v="urn:schemas-microsoft-com:vml" Requires="v">
                <p:oleObj spid="_x0000_s61506" r:id="rId4" imgW="8318500" imgH="5473700" progId="">
                  <p:embed/>
                </p:oleObj>
              </mc:Choice>
              <mc:Fallback>
                <p:oleObj r:id="rId4" imgW="8318500" imgH="5473700" progId="">
                  <p:embed/>
                  <p:pic>
                    <p:nvPicPr>
                      <p:cNvPr id="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013" y="860425"/>
                        <a:ext cx="8305800" cy="5461000"/>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52228" name="Text Box 3"/>
          <p:cNvSpPr txBox="1">
            <a:spLocks noChangeArrowheads="1"/>
          </p:cNvSpPr>
          <p:nvPr/>
        </p:nvSpPr>
        <p:spPr bwMode="auto">
          <a:xfrm>
            <a:off x="1136650" y="1228725"/>
            <a:ext cx="3619500" cy="1287463"/>
          </a:xfrm>
          <a:prstGeom prst="rect">
            <a:avLst/>
          </a:prstGeom>
          <a:noFill/>
          <a:ln w="9525">
            <a:noFill/>
            <a:round/>
            <a:headEnd/>
            <a:tailEnd/>
          </a:ln>
        </p:spPr>
        <p:txBody>
          <a:bodyPr lIns="90360" tIns="44280" rIns="90360" bIns="44280"/>
          <a:lstStyle/>
          <a:p>
            <a:pPr marL="228600" indent="-227013" eaLnBrk="1" hangingPunct="1">
              <a:lnSpc>
                <a:spcPct val="90000"/>
              </a:lnSpc>
              <a:spcBef>
                <a:spcPts val="1000"/>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400">
                <a:solidFill>
                  <a:srgbClr val="000000"/>
                </a:solidFill>
              </a:rPr>
              <a:t>	</a:t>
            </a:r>
            <a:r>
              <a:rPr lang="en-US" altLang="zh-CN" sz="2400">
                <a:solidFill>
                  <a:srgbClr val="000000"/>
                </a:solidFill>
              </a:rPr>
              <a:t>Change  2000 instr window, 64 instr issue, 8K 2 level Prediction</a:t>
            </a:r>
          </a:p>
        </p:txBody>
      </p:sp>
      <p:sp>
        <p:nvSpPr>
          <p:cNvPr id="52229" name="Rectangle 4"/>
          <p:cNvSpPr>
            <a:spLocks noChangeArrowheads="1"/>
          </p:cNvSpPr>
          <p:nvPr/>
        </p:nvSpPr>
        <p:spPr bwMode="auto">
          <a:xfrm>
            <a:off x="1863725" y="2881313"/>
            <a:ext cx="2165350" cy="454025"/>
          </a:xfrm>
          <a:prstGeom prst="rect">
            <a:avLst/>
          </a:prstGeom>
          <a:no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latin typeface="Arial" pitchFamily="34" charset="0"/>
              </a:rPr>
              <a:t>Integer: 5 - 15</a:t>
            </a:r>
          </a:p>
        </p:txBody>
      </p:sp>
      <p:sp>
        <p:nvSpPr>
          <p:cNvPr id="52230" name="Rectangle 5"/>
          <p:cNvSpPr>
            <a:spLocks noChangeArrowheads="1"/>
          </p:cNvSpPr>
          <p:nvPr/>
        </p:nvSpPr>
        <p:spPr bwMode="auto">
          <a:xfrm>
            <a:off x="6092825" y="881063"/>
            <a:ext cx="1706563" cy="454025"/>
          </a:xfrm>
          <a:prstGeom prst="rect">
            <a:avLst/>
          </a:prstGeom>
          <a:no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latin typeface="Arial" pitchFamily="34" charset="0"/>
              </a:rPr>
              <a:t>FP: 11 - 45</a:t>
            </a:r>
          </a:p>
        </p:txBody>
      </p:sp>
      <p:sp>
        <p:nvSpPr>
          <p:cNvPr id="52231" name="Rectangle 6"/>
          <p:cNvSpPr>
            <a:spLocks noChangeArrowheads="1"/>
          </p:cNvSpPr>
          <p:nvPr/>
        </p:nvSpPr>
        <p:spPr bwMode="auto">
          <a:xfrm rot="-5400000">
            <a:off x="54769" y="3398044"/>
            <a:ext cx="860425" cy="576263"/>
          </a:xfrm>
          <a:prstGeom prst="rect">
            <a:avLst/>
          </a:prstGeom>
          <a:noFill/>
          <a:ln w="9525">
            <a:noFill/>
            <a:round/>
            <a:headEnd/>
            <a:tailEnd/>
          </a:ln>
        </p:spPr>
        <p:txBody>
          <a:bodyPr wrap="none" lIns="90360" tIns="44280" rIns="90360" bIns="44280">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3200" b="1">
                <a:solidFill>
                  <a:srgbClr val="000000"/>
                </a:solidFill>
                <a:latin typeface="Arial" pitchFamily="34" charset="0"/>
              </a:rPr>
              <a:t>IPC</a:t>
            </a:r>
          </a:p>
        </p:txBody>
      </p:sp>
      <p:sp>
        <p:nvSpPr>
          <p:cNvPr id="52232" name="Rectangle 7"/>
          <p:cNvSpPr>
            <a:spLocks noChangeArrowheads="1"/>
          </p:cNvSpPr>
          <p:nvPr/>
        </p:nvSpPr>
        <p:spPr bwMode="auto">
          <a:xfrm>
            <a:off x="1905000" y="5562600"/>
            <a:ext cx="5486400" cy="838200"/>
          </a:xfrm>
          <a:prstGeom prst="rect">
            <a:avLst/>
          </a:prstGeom>
          <a:solidFill>
            <a:srgbClr val="FFFFFF"/>
          </a:solid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
        <p:nvSpPr>
          <p:cNvPr id="52233" name="Rectangle 8"/>
          <p:cNvSpPr>
            <a:spLocks noChangeArrowheads="1"/>
          </p:cNvSpPr>
          <p:nvPr/>
        </p:nvSpPr>
        <p:spPr bwMode="auto">
          <a:xfrm>
            <a:off x="5010150" y="5765800"/>
            <a:ext cx="519113" cy="454025"/>
          </a:xfrm>
          <a:prstGeom prst="rect">
            <a:avLst/>
          </a:prstGeom>
          <a:solidFill>
            <a:srgbClr val="FFFF00"/>
          </a:solid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400" b="1">
                <a:solidFill>
                  <a:srgbClr val="000000"/>
                </a:solidFill>
                <a:latin typeface="Arial" pitchFamily="34" charset="0"/>
              </a:rPr>
              <a:t>64</a:t>
            </a:r>
          </a:p>
        </p:txBody>
      </p:sp>
      <p:sp>
        <p:nvSpPr>
          <p:cNvPr id="52234" name="Rectangle 9"/>
          <p:cNvSpPr>
            <a:spLocks noChangeArrowheads="1"/>
          </p:cNvSpPr>
          <p:nvPr/>
        </p:nvSpPr>
        <p:spPr bwMode="auto">
          <a:xfrm>
            <a:off x="6456363" y="5765800"/>
            <a:ext cx="941387" cy="454025"/>
          </a:xfrm>
          <a:prstGeom prst="rect">
            <a:avLst/>
          </a:prstGeom>
          <a:solidFill>
            <a:srgbClr val="3399FF"/>
          </a:solid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latin typeface="Arial" pitchFamily="34" charset="0"/>
              </a:rPr>
              <a:t>None</a:t>
            </a:r>
          </a:p>
        </p:txBody>
      </p:sp>
      <p:sp>
        <p:nvSpPr>
          <p:cNvPr id="52235" name="Rectangle 10"/>
          <p:cNvSpPr>
            <a:spLocks noChangeArrowheads="1"/>
          </p:cNvSpPr>
          <p:nvPr/>
        </p:nvSpPr>
        <p:spPr bwMode="auto">
          <a:xfrm>
            <a:off x="3225800" y="5765800"/>
            <a:ext cx="688975" cy="454025"/>
          </a:xfrm>
          <a:prstGeom prst="rect">
            <a:avLst/>
          </a:prstGeom>
          <a:solidFill>
            <a:srgbClr val="009900"/>
          </a:solid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400" b="1">
                <a:solidFill>
                  <a:srgbClr val="000000"/>
                </a:solidFill>
                <a:latin typeface="Arial" pitchFamily="34" charset="0"/>
              </a:rPr>
              <a:t>256</a:t>
            </a:r>
          </a:p>
        </p:txBody>
      </p:sp>
      <p:sp>
        <p:nvSpPr>
          <p:cNvPr id="52236" name="Rectangle 11"/>
          <p:cNvSpPr>
            <a:spLocks noChangeArrowheads="1"/>
          </p:cNvSpPr>
          <p:nvPr/>
        </p:nvSpPr>
        <p:spPr bwMode="auto">
          <a:xfrm>
            <a:off x="1846263" y="5765800"/>
            <a:ext cx="1182687" cy="454025"/>
          </a:xfrm>
          <a:prstGeom prst="rect">
            <a:avLst/>
          </a:prstGeom>
          <a:solidFill>
            <a:srgbClr val="CC0000"/>
          </a:solid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latin typeface="Arial" pitchFamily="34" charset="0"/>
              </a:rPr>
              <a:t>Infinite</a:t>
            </a:r>
          </a:p>
        </p:txBody>
      </p:sp>
      <p:sp>
        <p:nvSpPr>
          <p:cNvPr id="52237" name="Rectangle 12"/>
          <p:cNvSpPr>
            <a:spLocks noChangeArrowheads="1"/>
          </p:cNvSpPr>
          <p:nvPr/>
        </p:nvSpPr>
        <p:spPr bwMode="auto">
          <a:xfrm>
            <a:off x="5732463" y="5765800"/>
            <a:ext cx="519112" cy="454025"/>
          </a:xfrm>
          <a:prstGeom prst="rect">
            <a:avLst/>
          </a:prstGeom>
          <a:solidFill>
            <a:srgbClr val="DC0081"/>
          </a:solid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400" b="1">
                <a:solidFill>
                  <a:srgbClr val="000000"/>
                </a:solidFill>
                <a:latin typeface="Arial" pitchFamily="34" charset="0"/>
              </a:rPr>
              <a:t>32</a:t>
            </a:r>
          </a:p>
        </p:txBody>
      </p:sp>
      <p:sp>
        <p:nvSpPr>
          <p:cNvPr id="52238" name="Rectangle 13"/>
          <p:cNvSpPr>
            <a:spLocks noChangeArrowheads="1"/>
          </p:cNvSpPr>
          <p:nvPr/>
        </p:nvSpPr>
        <p:spPr bwMode="auto">
          <a:xfrm>
            <a:off x="4117975" y="5765800"/>
            <a:ext cx="688975" cy="454025"/>
          </a:xfrm>
          <a:prstGeom prst="rect">
            <a:avLst/>
          </a:prstGeom>
          <a:solidFill>
            <a:srgbClr val="0000FF"/>
          </a:solid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400" b="1">
                <a:solidFill>
                  <a:srgbClr val="000000"/>
                </a:solidFill>
                <a:latin typeface="Arial" pitchFamily="34" charset="0"/>
              </a:rPr>
              <a:t>128</a:t>
            </a:r>
          </a:p>
        </p:txBody>
      </p:sp>
      <p:sp>
        <p:nvSpPr>
          <p:cNvPr id="52239" name="Text Box 14"/>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DFB4191-8AF8-4C64-8209-511B0F06B42F}"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52240" name="Text Box 15"/>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52241" name="Text Box 16"/>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1671516-444C-40FE-9B63-08601BDA1D66}"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292</a:t>
            </a:fld>
            <a:endParaRPr lang="zh-CN" altLang="zh-CN" sz="1200">
              <a:solidFill>
                <a:srgbClr val="898989"/>
              </a:solidFill>
            </a:endParaRPr>
          </a:p>
        </p:txBody>
      </p:sp>
      <p:sp>
        <p:nvSpPr>
          <p:cNvPr id="2" name="标题 1"/>
          <p:cNvSpPr>
            <a:spLocks noGrp="1"/>
          </p:cNvSpPr>
          <p:nvPr>
            <p:ph type="title"/>
          </p:nvPr>
        </p:nvSpPr>
        <p:spPr/>
        <p:txBody>
          <a:bodyPr>
            <a:normAutofit fontScale="90000"/>
          </a:bodyPr>
          <a:lstStyle/>
          <a:p>
            <a:r>
              <a:rPr lang="en-US" altLang="zh-CN" smtClean="0"/>
              <a:t>More Realistic HW: Register Impact (rename regs)</a:t>
            </a:r>
            <a:endParaRPr lang="zh-CN" altLang="en-US" dirty="0"/>
          </a:p>
        </p:txBody>
      </p:sp>
    </p:spTree>
    <p:extLst>
      <p:ext uri="{BB962C8B-B14F-4D97-AF65-F5344CB8AC3E}">
        <p14:creationId xmlns:p14="http://schemas.microsoft.com/office/powerpoint/2010/main" val="2910111270"/>
      </p:ext>
    </p:extLst>
  </p:cSld>
  <p:clrMapOvr>
    <a:masterClrMapping/>
  </p:clrMapOvr>
  <p:transition>
    <p:wip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8770" name="Picture 1"/>
          <p:cNvPicPr>
            <a:picLocks noChangeAspect="1" noChangeArrowheads="1"/>
          </p:cNvPicPr>
          <p:nvPr/>
        </p:nvPicPr>
        <p:blipFill>
          <a:blip r:embed="rId3"/>
          <a:srcRect/>
          <a:stretch>
            <a:fillRect/>
          </a:stretch>
        </p:blipFill>
        <p:spPr bwMode="auto">
          <a:xfrm>
            <a:off x="496888" y="655460"/>
            <a:ext cx="8496300" cy="5384800"/>
          </a:xfrm>
          <a:prstGeom prst="rect">
            <a:avLst/>
          </a:prstGeom>
          <a:noFill/>
          <a:ln w="9525">
            <a:noFill/>
            <a:round/>
            <a:headEnd/>
            <a:tailEnd/>
          </a:ln>
        </p:spPr>
      </p:pic>
      <p:sp>
        <p:nvSpPr>
          <p:cNvPr id="288772" name="Text Box 3"/>
          <p:cNvSpPr txBox="1">
            <a:spLocks noChangeArrowheads="1"/>
          </p:cNvSpPr>
          <p:nvPr/>
        </p:nvSpPr>
        <p:spPr bwMode="auto">
          <a:xfrm>
            <a:off x="1741488" y="1481138"/>
            <a:ext cx="3657600" cy="1216025"/>
          </a:xfrm>
          <a:prstGeom prst="rect">
            <a:avLst/>
          </a:prstGeom>
          <a:noFill/>
          <a:ln w="9525">
            <a:noFill/>
            <a:round/>
            <a:headEnd/>
            <a:tailEnd/>
          </a:ln>
        </p:spPr>
        <p:txBody>
          <a:bodyPr lIns="90360" tIns="44280" rIns="90360" bIns="44280"/>
          <a:lstStyle/>
          <a:p>
            <a:pPr marL="228600" indent="-227013" eaLnBrk="1" hangingPunct="1">
              <a:lnSpc>
                <a:spcPct val="90000"/>
              </a:lnSpc>
              <a:spcBef>
                <a:spcPts val="1000"/>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a:solidFill>
                  <a:srgbClr val="000000"/>
                </a:solidFill>
              </a:rPr>
              <a:t>	</a:t>
            </a:r>
            <a:r>
              <a:rPr lang="en-US" altLang="zh-CN" sz="2000">
                <a:solidFill>
                  <a:srgbClr val="000000"/>
                </a:solidFill>
              </a:rPr>
              <a:t>Change  2000 instr window, 64 instr issue, 8K 2 level Prediction, 256 renaming registers</a:t>
            </a:r>
          </a:p>
        </p:txBody>
      </p:sp>
      <p:sp>
        <p:nvSpPr>
          <p:cNvPr id="288773" name="Rectangle 4"/>
          <p:cNvSpPr>
            <a:spLocks noChangeArrowheads="1"/>
          </p:cNvSpPr>
          <p:nvPr/>
        </p:nvSpPr>
        <p:spPr bwMode="auto">
          <a:xfrm>
            <a:off x="5803900" y="1484313"/>
            <a:ext cx="1538288" cy="1185862"/>
          </a:xfrm>
          <a:prstGeom prst="rect">
            <a:avLst/>
          </a:prstGeom>
          <a:no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latin typeface="Arial" pitchFamily="34" charset="0"/>
              </a:rPr>
              <a:t>FP: 4 - 45</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latin typeface="Arial" pitchFamily="34" charset="0"/>
              </a:rPr>
              <a:t>(Fortran,</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latin typeface="Arial" pitchFamily="34" charset="0"/>
              </a:rPr>
              <a:t>no heap)</a:t>
            </a:r>
          </a:p>
        </p:txBody>
      </p:sp>
      <p:sp>
        <p:nvSpPr>
          <p:cNvPr id="288774" name="Rectangle 5"/>
          <p:cNvSpPr>
            <a:spLocks noChangeArrowheads="1"/>
          </p:cNvSpPr>
          <p:nvPr/>
        </p:nvSpPr>
        <p:spPr bwMode="auto">
          <a:xfrm>
            <a:off x="2222500" y="2951163"/>
            <a:ext cx="1997075" cy="454025"/>
          </a:xfrm>
          <a:prstGeom prst="rect">
            <a:avLst/>
          </a:prstGeom>
          <a:no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latin typeface="Arial" pitchFamily="34" charset="0"/>
              </a:rPr>
              <a:t>Integer: 4 - 9</a:t>
            </a:r>
          </a:p>
        </p:txBody>
      </p:sp>
      <p:sp>
        <p:nvSpPr>
          <p:cNvPr id="288775" name="Rectangle 6"/>
          <p:cNvSpPr>
            <a:spLocks noChangeArrowheads="1"/>
          </p:cNvSpPr>
          <p:nvPr/>
        </p:nvSpPr>
        <p:spPr bwMode="auto">
          <a:xfrm rot="-5400000">
            <a:off x="70644" y="3334544"/>
            <a:ext cx="860425" cy="576263"/>
          </a:xfrm>
          <a:prstGeom prst="rect">
            <a:avLst/>
          </a:prstGeom>
          <a:noFill/>
          <a:ln w="9525">
            <a:noFill/>
            <a:round/>
            <a:headEnd/>
            <a:tailEnd/>
          </a:ln>
        </p:spPr>
        <p:txBody>
          <a:bodyPr wrap="none" lIns="90360" tIns="44280" rIns="90360" bIns="44280">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3200" b="1">
                <a:solidFill>
                  <a:srgbClr val="000000"/>
                </a:solidFill>
                <a:latin typeface="Arial" pitchFamily="34" charset="0"/>
              </a:rPr>
              <a:t>IPC</a:t>
            </a:r>
          </a:p>
        </p:txBody>
      </p:sp>
      <p:sp>
        <p:nvSpPr>
          <p:cNvPr id="288776" name="Rectangle 7"/>
          <p:cNvSpPr>
            <a:spLocks noChangeArrowheads="1"/>
          </p:cNvSpPr>
          <p:nvPr/>
        </p:nvSpPr>
        <p:spPr bwMode="auto">
          <a:xfrm>
            <a:off x="1524000" y="5257800"/>
            <a:ext cx="6934200" cy="609600"/>
          </a:xfrm>
          <a:prstGeom prst="rect">
            <a:avLst/>
          </a:prstGeom>
          <a:solidFill>
            <a:srgbClr val="FFFFFF"/>
          </a:solid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
        <p:nvSpPr>
          <p:cNvPr id="288777" name="Rectangle 8"/>
          <p:cNvSpPr>
            <a:spLocks noChangeArrowheads="1"/>
          </p:cNvSpPr>
          <p:nvPr/>
        </p:nvSpPr>
        <p:spPr bwMode="auto">
          <a:xfrm>
            <a:off x="7015163" y="5327650"/>
            <a:ext cx="941387" cy="454025"/>
          </a:xfrm>
          <a:prstGeom prst="rect">
            <a:avLst/>
          </a:prstGeom>
          <a:solidFill>
            <a:srgbClr val="FFFF00"/>
          </a:solid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latin typeface="Arial" pitchFamily="34" charset="0"/>
              </a:rPr>
              <a:t>None</a:t>
            </a:r>
          </a:p>
        </p:txBody>
      </p:sp>
      <p:sp>
        <p:nvSpPr>
          <p:cNvPr id="288778" name="Rectangle 9"/>
          <p:cNvSpPr>
            <a:spLocks noChangeArrowheads="1"/>
          </p:cNvSpPr>
          <p:nvPr/>
        </p:nvSpPr>
        <p:spPr bwMode="auto">
          <a:xfrm>
            <a:off x="2735263" y="5327650"/>
            <a:ext cx="2792412" cy="820738"/>
          </a:xfrm>
          <a:prstGeom prst="rect">
            <a:avLst/>
          </a:prstGeom>
          <a:solidFill>
            <a:srgbClr val="009900"/>
          </a:solid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latin typeface="Arial" pitchFamily="34" charset="0"/>
              </a:rPr>
              <a:t>Global/Stack perf;</a:t>
            </a:r>
            <a:br>
              <a:rPr lang="en-US" altLang="zh-CN" sz="2400" b="1">
                <a:solidFill>
                  <a:srgbClr val="000000"/>
                </a:solidFill>
                <a:latin typeface="Arial" pitchFamily="34" charset="0"/>
              </a:rPr>
            </a:br>
            <a:r>
              <a:rPr lang="en-US" altLang="zh-CN" sz="2400" b="1">
                <a:solidFill>
                  <a:srgbClr val="000000"/>
                </a:solidFill>
                <a:latin typeface="Arial" pitchFamily="34" charset="0"/>
              </a:rPr>
              <a:t>heap conflicts</a:t>
            </a:r>
          </a:p>
        </p:txBody>
      </p:sp>
      <p:sp>
        <p:nvSpPr>
          <p:cNvPr id="288779" name="Rectangle 10"/>
          <p:cNvSpPr>
            <a:spLocks noChangeArrowheads="1"/>
          </p:cNvSpPr>
          <p:nvPr/>
        </p:nvSpPr>
        <p:spPr bwMode="auto">
          <a:xfrm>
            <a:off x="1408113" y="5327650"/>
            <a:ext cx="1214437" cy="454025"/>
          </a:xfrm>
          <a:prstGeom prst="rect">
            <a:avLst/>
          </a:prstGeom>
          <a:solidFill>
            <a:srgbClr val="FF0000"/>
          </a:solid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latin typeface="Arial" pitchFamily="34" charset="0"/>
              </a:rPr>
              <a:t>Perfect</a:t>
            </a:r>
          </a:p>
        </p:txBody>
      </p:sp>
      <p:sp>
        <p:nvSpPr>
          <p:cNvPr id="288780" name="Rectangle 11"/>
          <p:cNvSpPr>
            <a:spLocks noChangeArrowheads="1"/>
          </p:cNvSpPr>
          <p:nvPr/>
        </p:nvSpPr>
        <p:spPr bwMode="auto">
          <a:xfrm>
            <a:off x="5635625" y="5327650"/>
            <a:ext cx="1265238" cy="820738"/>
          </a:xfrm>
          <a:prstGeom prst="rect">
            <a:avLst/>
          </a:prstGeom>
          <a:solidFill>
            <a:srgbClr val="0000FF"/>
          </a:solid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latin typeface="Arial" pitchFamily="34" charset="0"/>
              </a:rPr>
              <a:t>Inspec.</a:t>
            </a:r>
            <a:br>
              <a:rPr lang="en-US" altLang="zh-CN" sz="2400" b="1">
                <a:solidFill>
                  <a:srgbClr val="000000"/>
                </a:solidFill>
                <a:latin typeface="Arial" pitchFamily="34" charset="0"/>
              </a:rPr>
            </a:br>
            <a:r>
              <a:rPr lang="en-US" altLang="zh-CN" sz="2400" b="1">
                <a:solidFill>
                  <a:srgbClr val="000000"/>
                </a:solidFill>
                <a:latin typeface="Arial" pitchFamily="34" charset="0"/>
              </a:rPr>
              <a:t>Assem.</a:t>
            </a:r>
          </a:p>
        </p:txBody>
      </p:sp>
      <p:sp>
        <p:nvSpPr>
          <p:cNvPr id="288781" name="Text Box 12"/>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AAEAF119-A102-482F-8D15-711662AF9FED}"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88782" name="Text Box 13"/>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88783" name="Text Box 14"/>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52E5589-0062-4CE3-BBCA-8D83A4FABA36}"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293</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More Realistic HW: Alias Impact</a:t>
            </a:r>
            <a:endParaRPr lang="zh-CN" altLang="en-US" dirty="0"/>
          </a:p>
        </p:txBody>
      </p:sp>
    </p:spTree>
    <p:extLst>
      <p:ext uri="{BB962C8B-B14F-4D97-AF65-F5344CB8AC3E}">
        <p14:creationId xmlns:p14="http://schemas.microsoft.com/office/powerpoint/2010/main" val="1289187004"/>
      </p:ext>
    </p:extLst>
  </p:cSld>
  <p:clrMapOvr>
    <a:masterClrMapping/>
  </p:clrMapOvr>
  <p:transition>
    <p:wip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9794" name="Picture 1"/>
          <p:cNvPicPr>
            <a:picLocks noChangeAspect="1" noChangeArrowheads="1"/>
          </p:cNvPicPr>
          <p:nvPr/>
        </p:nvPicPr>
        <p:blipFill>
          <a:blip r:embed="rId3"/>
          <a:srcRect/>
          <a:stretch>
            <a:fillRect/>
          </a:stretch>
        </p:blipFill>
        <p:spPr bwMode="auto">
          <a:xfrm>
            <a:off x="254000" y="747713"/>
            <a:ext cx="8623300" cy="5524500"/>
          </a:xfrm>
          <a:prstGeom prst="rect">
            <a:avLst/>
          </a:prstGeom>
          <a:noFill/>
          <a:ln w="9525">
            <a:noFill/>
            <a:round/>
            <a:headEnd/>
            <a:tailEnd/>
          </a:ln>
        </p:spPr>
      </p:pic>
      <p:sp>
        <p:nvSpPr>
          <p:cNvPr id="289796" name="Text Box 3"/>
          <p:cNvSpPr txBox="1">
            <a:spLocks noChangeArrowheads="1"/>
          </p:cNvSpPr>
          <p:nvPr/>
        </p:nvSpPr>
        <p:spPr bwMode="auto">
          <a:xfrm>
            <a:off x="1104900" y="1143000"/>
            <a:ext cx="4114800" cy="1325563"/>
          </a:xfrm>
          <a:prstGeom prst="rect">
            <a:avLst/>
          </a:prstGeom>
          <a:noFill/>
          <a:ln w="9525">
            <a:noFill/>
            <a:round/>
            <a:headEnd/>
            <a:tailEnd/>
          </a:ln>
        </p:spPr>
        <p:txBody>
          <a:bodyPr lIns="90360" tIns="44280" rIns="90360" bIns="44280"/>
          <a:lstStyle/>
          <a:p>
            <a:pPr marL="228600" indent="-227013" eaLnBrk="1" hangingPunct="1">
              <a:lnSpc>
                <a:spcPct val="90000"/>
              </a:lnSpc>
              <a:spcBef>
                <a:spcPts val="1000"/>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000">
                <a:solidFill>
                  <a:srgbClr val="000000"/>
                </a:solidFill>
              </a:rPr>
              <a:t>	</a:t>
            </a:r>
            <a:r>
              <a:rPr lang="en-US" altLang="zh-CN" sz="2000">
                <a:solidFill>
                  <a:srgbClr val="000000"/>
                </a:solidFill>
              </a:rPr>
              <a:t>Perfect disambiguation (HW), 1K Selective Prediction, 16 entry return, 64 registers, issue as many as window</a:t>
            </a:r>
          </a:p>
        </p:txBody>
      </p:sp>
      <p:sp>
        <p:nvSpPr>
          <p:cNvPr id="289797" name="Rectangle 4"/>
          <p:cNvSpPr>
            <a:spLocks noChangeArrowheads="1"/>
          </p:cNvSpPr>
          <p:nvPr/>
        </p:nvSpPr>
        <p:spPr bwMode="auto">
          <a:xfrm>
            <a:off x="2519363" y="3492500"/>
            <a:ext cx="2165350" cy="454025"/>
          </a:xfrm>
          <a:prstGeom prst="rect">
            <a:avLst/>
          </a:prstGeom>
          <a:no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latin typeface="Arial" pitchFamily="34" charset="0"/>
              </a:rPr>
              <a:t>Integer: 6 - 12</a:t>
            </a:r>
          </a:p>
        </p:txBody>
      </p:sp>
      <p:sp>
        <p:nvSpPr>
          <p:cNvPr id="289798" name="Rectangle 5"/>
          <p:cNvSpPr>
            <a:spLocks noChangeArrowheads="1"/>
          </p:cNvSpPr>
          <p:nvPr/>
        </p:nvSpPr>
        <p:spPr bwMode="auto">
          <a:xfrm>
            <a:off x="5662613" y="1758950"/>
            <a:ext cx="1538287" cy="454025"/>
          </a:xfrm>
          <a:prstGeom prst="rect">
            <a:avLst/>
          </a:prstGeom>
          <a:no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latin typeface="Arial" pitchFamily="34" charset="0"/>
              </a:rPr>
              <a:t>FP: 8 - 45</a:t>
            </a:r>
          </a:p>
        </p:txBody>
      </p:sp>
      <p:sp>
        <p:nvSpPr>
          <p:cNvPr id="289799" name="Rectangle 6"/>
          <p:cNvSpPr>
            <a:spLocks noChangeArrowheads="1"/>
          </p:cNvSpPr>
          <p:nvPr/>
        </p:nvSpPr>
        <p:spPr bwMode="auto">
          <a:xfrm rot="-5400000">
            <a:off x="-32544" y="3361532"/>
            <a:ext cx="860425" cy="576262"/>
          </a:xfrm>
          <a:prstGeom prst="rect">
            <a:avLst/>
          </a:prstGeom>
          <a:noFill/>
          <a:ln w="9525">
            <a:noFill/>
            <a:round/>
            <a:headEnd/>
            <a:tailEnd/>
          </a:ln>
        </p:spPr>
        <p:txBody>
          <a:bodyPr wrap="none" lIns="90360" tIns="44280" rIns="90360" bIns="44280">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3200" b="1">
                <a:solidFill>
                  <a:srgbClr val="000000"/>
                </a:solidFill>
                <a:latin typeface="Arial" pitchFamily="34" charset="0"/>
              </a:rPr>
              <a:t>IPC</a:t>
            </a:r>
          </a:p>
        </p:txBody>
      </p:sp>
      <p:sp>
        <p:nvSpPr>
          <p:cNvPr id="289800" name="Rectangle 7"/>
          <p:cNvSpPr>
            <a:spLocks noChangeArrowheads="1"/>
          </p:cNvSpPr>
          <p:nvPr/>
        </p:nvSpPr>
        <p:spPr bwMode="auto">
          <a:xfrm>
            <a:off x="1295400" y="5562600"/>
            <a:ext cx="7010400" cy="609600"/>
          </a:xfrm>
          <a:prstGeom prst="rect">
            <a:avLst/>
          </a:prstGeom>
          <a:solidFill>
            <a:srgbClr val="FFFFFF"/>
          </a:solid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
        <p:nvSpPr>
          <p:cNvPr id="289801" name="Rectangle 8"/>
          <p:cNvSpPr>
            <a:spLocks noChangeArrowheads="1"/>
          </p:cNvSpPr>
          <p:nvPr/>
        </p:nvSpPr>
        <p:spPr bwMode="auto">
          <a:xfrm>
            <a:off x="4449763" y="5580063"/>
            <a:ext cx="519112" cy="454025"/>
          </a:xfrm>
          <a:prstGeom prst="rect">
            <a:avLst/>
          </a:prstGeom>
          <a:solidFill>
            <a:srgbClr val="FFFF00"/>
          </a:solid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400" b="1">
                <a:solidFill>
                  <a:srgbClr val="000000"/>
                </a:solidFill>
                <a:latin typeface="Arial" pitchFamily="34" charset="0"/>
              </a:rPr>
              <a:t>64</a:t>
            </a:r>
          </a:p>
        </p:txBody>
      </p:sp>
      <p:sp>
        <p:nvSpPr>
          <p:cNvPr id="289802" name="Rectangle 9"/>
          <p:cNvSpPr>
            <a:spLocks noChangeArrowheads="1"/>
          </p:cNvSpPr>
          <p:nvPr/>
        </p:nvSpPr>
        <p:spPr bwMode="auto">
          <a:xfrm>
            <a:off x="5954713" y="5580063"/>
            <a:ext cx="519112" cy="454025"/>
          </a:xfrm>
          <a:prstGeom prst="rect">
            <a:avLst/>
          </a:prstGeom>
          <a:solidFill>
            <a:srgbClr val="3399FF"/>
          </a:solid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400" b="1">
                <a:solidFill>
                  <a:srgbClr val="000000"/>
                </a:solidFill>
                <a:latin typeface="Arial" pitchFamily="34" charset="0"/>
              </a:rPr>
              <a:t>16</a:t>
            </a:r>
          </a:p>
        </p:txBody>
      </p:sp>
      <p:sp>
        <p:nvSpPr>
          <p:cNvPr id="289803" name="Rectangle 10"/>
          <p:cNvSpPr>
            <a:spLocks noChangeArrowheads="1"/>
          </p:cNvSpPr>
          <p:nvPr/>
        </p:nvSpPr>
        <p:spPr bwMode="auto">
          <a:xfrm>
            <a:off x="2605088" y="5580063"/>
            <a:ext cx="688975" cy="454025"/>
          </a:xfrm>
          <a:prstGeom prst="rect">
            <a:avLst/>
          </a:prstGeom>
          <a:solidFill>
            <a:srgbClr val="009900"/>
          </a:solid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400" b="1">
                <a:solidFill>
                  <a:srgbClr val="000000"/>
                </a:solidFill>
                <a:latin typeface="Arial" pitchFamily="34" charset="0"/>
              </a:rPr>
              <a:t>256</a:t>
            </a:r>
          </a:p>
        </p:txBody>
      </p:sp>
      <p:sp>
        <p:nvSpPr>
          <p:cNvPr id="289804" name="Rectangle 11"/>
          <p:cNvSpPr>
            <a:spLocks noChangeArrowheads="1"/>
          </p:cNvSpPr>
          <p:nvPr/>
        </p:nvSpPr>
        <p:spPr bwMode="auto">
          <a:xfrm>
            <a:off x="1195388" y="5580063"/>
            <a:ext cx="1182687" cy="454025"/>
          </a:xfrm>
          <a:prstGeom prst="rect">
            <a:avLst/>
          </a:prstGeom>
          <a:solidFill>
            <a:srgbClr val="FF0000"/>
          </a:solid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latin typeface="Arial" pitchFamily="34" charset="0"/>
              </a:rPr>
              <a:t>Infinite</a:t>
            </a:r>
          </a:p>
        </p:txBody>
      </p:sp>
      <p:sp>
        <p:nvSpPr>
          <p:cNvPr id="289805" name="Rectangle 12"/>
          <p:cNvSpPr>
            <a:spLocks noChangeArrowheads="1"/>
          </p:cNvSpPr>
          <p:nvPr/>
        </p:nvSpPr>
        <p:spPr bwMode="auto">
          <a:xfrm>
            <a:off x="5202238" y="5580063"/>
            <a:ext cx="519112" cy="454025"/>
          </a:xfrm>
          <a:prstGeom prst="rect">
            <a:avLst/>
          </a:prstGeom>
          <a:solidFill>
            <a:srgbClr val="DC0081"/>
          </a:solid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400" b="1">
                <a:solidFill>
                  <a:srgbClr val="000000"/>
                </a:solidFill>
                <a:latin typeface="Arial" pitchFamily="34" charset="0"/>
              </a:rPr>
              <a:t>32</a:t>
            </a:r>
          </a:p>
        </p:txBody>
      </p:sp>
      <p:sp>
        <p:nvSpPr>
          <p:cNvPr id="289806" name="Rectangle 13"/>
          <p:cNvSpPr>
            <a:spLocks noChangeArrowheads="1"/>
          </p:cNvSpPr>
          <p:nvPr/>
        </p:nvSpPr>
        <p:spPr bwMode="auto">
          <a:xfrm>
            <a:off x="3527425" y="5580063"/>
            <a:ext cx="688975" cy="454025"/>
          </a:xfrm>
          <a:prstGeom prst="rect">
            <a:avLst/>
          </a:prstGeom>
          <a:solidFill>
            <a:srgbClr val="0000FF"/>
          </a:solid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400" b="1">
                <a:solidFill>
                  <a:srgbClr val="000000"/>
                </a:solidFill>
                <a:latin typeface="Arial" pitchFamily="34" charset="0"/>
              </a:rPr>
              <a:t>128</a:t>
            </a:r>
          </a:p>
        </p:txBody>
      </p:sp>
      <p:sp>
        <p:nvSpPr>
          <p:cNvPr id="289807" name="Rectangle 14"/>
          <p:cNvSpPr>
            <a:spLocks noChangeArrowheads="1"/>
          </p:cNvSpPr>
          <p:nvPr/>
        </p:nvSpPr>
        <p:spPr bwMode="auto">
          <a:xfrm>
            <a:off x="6707188" y="5580063"/>
            <a:ext cx="350837" cy="454025"/>
          </a:xfrm>
          <a:prstGeom prst="rect">
            <a:avLst/>
          </a:prstGeom>
          <a:solidFill>
            <a:srgbClr val="663300"/>
          </a:solid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400" b="1">
                <a:solidFill>
                  <a:srgbClr val="000000"/>
                </a:solidFill>
                <a:latin typeface="Arial" pitchFamily="34" charset="0"/>
              </a:rPr>
              <a:t>8</a:t>
            </a:r>
          </a:p>
        </p:txBody>
      </p:sp>
      <p:sp>
        <p:nvSpPr>
          <p:cNvPr id="289808" name="Rectangle 15"/>
          <p:cNvSpPr>
            <a:spLocks noChangeArrowheads="1"/>
          </p:cNvSpPr>
          <p:nvPr/>
        </p:nvSpPr>
        <p:spPr bwMode="auto">
          <a:xfrm>
            <a:off x="7291388" y="5580063"/>
            <a:ext cx="350837" cy="454025"/>
          </a:xfrm>
          <a:prstGeom prst="rect">
            <a:avLst/>
          </a:prstGeom>
          <a:solidFill>
            <a:srgbClr val="009900"/>
          </a:solid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400" b="1">
                <a:solidFill>
                  <a:srgbClr val="000000"/>
                </a:solidFill>
                <a:latin typeface="Arial" pitchFamily="34" charset="0"/>
              </a:rPr>
              <a:t>4</a:t>
            </a:r>
          </a:p>
        </p:txBody>
      </p:sp>
      <p:sp>
        <p:nvSpPr>
          <p:cNvPr id="289809" name="Text Box 16"/>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96E4B16-825C-4A12-9DB2-0502DBF021BA}"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89810" name="Text Box 17"/>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89811" name="Text Box 18"/>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DC43E5B7-D0B0-4DDB-A0FA-51F4D02A8C8C}"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294</a:t>
            </a:fld>
            <a:endParaRPr lang="zh-CN" altLang="zh-CN" sz="1200">
              <a:solidFill>
                <a:srgbClr val="898989"/>
              </a:solidFill>
            </a:endParaRPr>
          </a:p>
        </p:txBody>
      </p:sp>
      <p:sp>
        <p:nvSpPr>
          <p:cNvPr id="2" name="标题 1"/>
          <p:cNvSpPr>
            <a:spLocks noGrp="1"/>
          </p:cNvSpPr>
          <p:nvPr>
            <p:ph type="title"/>
          </p:nvPr>
        </p:nvSpPr>
        <p:spPr/>
        <p:txBody>
          <a:bodyPr>
            <a:normAutofit fontScale="90000"/>
          </a:bodyPr>
          <a:lstStyle/>
          <a:p>
            <a:r>
              <a:rPr lang="en-US" altLang="zh-CN" smtClean="0"/>
              <a:t>Realistic HW for ‘9X: Window Impact</a:t>
            </a:r>
            <a:endParaRPr lang="zh-CN" altLang="en-US" dirty="0"/>
          </a:p>
        </p:txBody>
      </p:sp>
    </p:spTree>
    <p:extLst>
      <p:ext uri="{BB962C8B-B14F-4D97-AF65-F5344CB8AC3E}">
        <p14:creationId xmlns:p14="http://schemas.microsoft.com/office/powerpoint/2010/main" val="2646712416"/>
      </p:ext>
    </p:extLst>
  </p:cSld>
  <p:clrMapOvr>
    <a:masterClrMapping/>
  </p:clrMapOvr>
  <p:transition>
    <p:wip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3"/>
          <p:cNvSpPr>
            <a:spLocks noGrp="1"/>
          </p:cNvSpPr>
          <p:nvPr>
            <p:ph type="title"/>
          </p:nvPr>
        </p:nvSpPr>
        <p:spPr/>
        <p:txBody>
          <a:bodyPr/>
          <a:lstStyle/>
          <a:p>
            <a:r>
              <a:rPr lang="zh-CN" altLang="en-US" smtClean="0"/>
              <a:t>系统结构的</a:t>
            </a:r>
            <a:r>
              <a:rPr lang="en-US" altLang="zh-CN" smtClean="0"/>
              <a:t>Flynn</a:t>
            </a:r>
            <a:r>
              <a:rPr lang="zh-CN" altLang="en-US" smtClean="0"/>
              <a:t>分类</a:t>
            </a:r>
            <a:r>
              <a:rPr lang="en-US" altLang="zh-CN" smtClean="0"/>
              <a:t> (1966)</a:t>
            </a:r>
            <a:endParaRPr lang="zh-CN" altLang="en-US" smtClean="0"/>
          </a:p>
        </p:txBody>
      </p:sp>
      <p:sp>
        <p:nvSpPr>
          <p:cNvPr id="60419" name="内容占位符 4"/>
          <p:cNvSpPr>
            <a:spLocks noGrp="1"/>
          </p:cNvSpPr>
          <p:nvPr>
            <p:ph idx="1"/>
          </p:nvPr>
        </p:nvSpPr>
        <p:spPr/>
        <p:txBody>
          <a:bodyPr>
            <a:normAutofit fontScale="70000" lnSpcReduction="20000"/>
          </a:bodyPr>
          <a:lstStyle/>
          <a:p>
            <a:r>
              <a:rPr lang="en-US" altLang="zh-CN" dirty="0" smtClean="0"/>
              <a:t>SISD: Single instruction stream, single data stream </a:t>
            </a:r>
          </a:p>
          <a:p>
            <a:pPr lvl="1"/>
            <a:r>
              <a:rPr lang="zh-CN" altLang="en-US" dirty="0" smtClean="0"/>
              <a:t>单处理器模式</a:t>
            </a:r>
            <a:endParaRPr lang="en-US" altLang="zh-CN" dirty="0" smtClean="0"/>
          </a:p>
          <a:p>
            <a:r>
              <a:rPr lang="en-US" altLang="zh-CN" dirty="0" smtClean="0"/>
              <a:t>SIMD: Single instruction stream, multiple data streams</a:t>
            </a:r>
          </a:p>
          <a:p>
            <a:pPr lvl="1"/>
            <a:r>
              <a:rPr lang="zh-CN" altLang="en-US" dirty="0" smtClean="0"/>
              <a:t>相同的指令作用在不同的数据</a:t>
            </a:r>
            <a:endParaRPr lang="en-US" altLang="zh-CN" dirty="0" smtClean="0"/>
          </a:p>
          <a:p>
            <a:pPr lvl="1"/>
            <a:r>
              <a:rPr lang="zh-CN" altLang="en-US" dirty="0" smtClean="0"/>
              <a:t>可用来挖掘数据级并行</a:t>
            </a:r>
            <a:r>
              <a:rPr lang="en-US" altLang="zh-CN" dirty="0" smtClean="0"/>
              <a:t>(Data Level Parallelism)</a:t>
            </a:r>
          </a:p>
          <a:p>
            <a:pPr lvl="1"/>
            <a:r>
              <a:rPr lang="en-US" altLang="zh-CN" dirty="0" smtClean="0"/>
              <a:t> </a:t>
            </a:r>
            <a:r>
              <a:rPr lang="zh-CN" altLang="en-US" dirty="0" smtClean="0"/>
              <a:t>如：</a:t>
            </a:r>
            <a:r>
              <a:rPr lang="en-US" altLang="zh-CN" dirty="0" smtClean="0"/>
              <a:t>Vector processors, SIMD instructions, and Graphics processing units </a:t>
            </a:r>
          </a:p>
          <a:p>
            <a:r>
              <a:rPr lang="en-US" altLang="zh-CN" dirty="0" smtClean="0"/>
              <a:t>MISD: Multiple instruction streams, single data stream</a:t>
            </a:r>
          </a:p>
          <a:p>
            <a:pPr lvl="1"/>
            <a:r>
              <a:rPr lang="en-US" altLang="zh-CN" dirty="0" smtClean="0"/>
              <a:t>No commercial implementation</a:t>
            </a:r>
          </a:p>
          <a:p>
            <a:r>
              <a:rPr lang="en-US" altLang="zh-CN" dirty="0" smtClean="0"/>
              <a:t>MIMD: Multiple instruction streams, multiple data streams</a:t>
            </a:r>
          </a:p>
          <a:p>
            <a:pPr lvl="1"/>
            <a:r>
              <a:rPr lang="zh-CN" altLang="en-US" dirty="0" smtClean="0"/>
              <a:t>通用性最强的一种结构，可用来挖掘线程级并行、数据级并行</a:t>
            </a:r>
            <a:r>
              <a:rPr lang="en-US" altLang="zh-CN" dirty="0" smtClean="0"/>
              <a:t>…..</a:t>
            </a:r>
          </a:p>
          <a:p>
            <a:pPr lvl="1"/>
            <a:r>
              <a:rPr lang="en-US" altLang="zh-CN" dirty="0" smtClean="0"/>
              <a:t> </a:t>
            </a:r>
            <a:r>
              <a:rPr lang="zh-CN" altLang="en-US" dirty="0" smtClean="0"/>
              <a:t>组织方式可以是松耦合方式也可以是紧耦合方式</a:t>
            </a:r>
          </a:p>
        </p:txBody>
      </p:sp>
    </p:spTree>
    <p:extLst>
      <p:ext uri="{BB962C8B-B14F-4D97-AF65-F5344CB8AC3E}">
        <p14:creationId xmlns:p14="http://schemas.microsoft.com/office/powerpoint/2010/main" val="27427832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7A6A70A-50A1-4791-B102-7CC5E01E933A}"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90115"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90116"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541469F-7339-43D0-A9CE-31A82796E633}"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30</a:t>
            </a:fld>
            <a:endParaRPr lang="zh-CN" altLang="zh-CN" sz="1200">
              <a:solidFill>
                <a:srgbClr val="898989"/>
              </a:solidFill>
            </a:endParaRPr>
          </a:p>
        </p:txBody>
      </p:sp>
      <p:sp>
        <p:nvSpPr>
          <p:cNvPr id="90117" name="标题 1"/>
          <p:cNvSpPr>
            <a:spLocks noGrp="1"/>
          </p:cNvSpPr>
          <p:nvPr>
            <p:ph type="title"/>
          </p:nvPr>
        </p:nvSpPr>
        <p:spPr/>
        <p:txBody>
          <a:bodyPr/>
          <a:lstStyle/>
          <a:p>
            <a:r>
              <a:rPr lang="en-US" altLang="zh-CN" smtClean="0"/>
              <a:t>5</a:t>
            </a:r>
            <a:r>
              <a:rPr lang="zh-CN" altLang="zh-CN" smtClean="0"/>
              <a:t>.</a:t>
            </a:r>
            <a:r>
              <a:rPr lang="en-US" altLang="zh-CN" smtClean="0"/>
              <a:t>3</a:t>
            </a:r>
            <a:r>
              <a:rPr lang="zh-CN" altLang="zh-CN" smtClean="0"/>
              <a:t> 硬件方案: 指令级并行 </a:t>
            </a:r>
            <a:endParaRPr lang="zh-CN" altLang="en-US" smtClean="0"/>
          </a:p>
        </p:txBody>
      </p:sp>
      <p:sp>
        <p:nvSpPr>
          <p:cNvPr id="3" name="内容占位符 2"/>
          <p:cNvSpPr>
            <a:spLocks noGrp="1"/>
          </p:cNvSpPr>
          <p:nvPr>
            <p:ph idx="1"/>
          </p:nvPr>
        </p:nvSpPr>
        <p:spPr>
          <a:xfrm>
            <a:off x="457199" y="1258432"/>
            <a:ext cx="8626979" cy="5051833"/>
          </a:xfrm>
        </p:spPr>
        <p:txBody>
          <a:bodyPr>
            <a:normAutofit fontScale="92500"/>
          </a:bodyPr>
          <a:lstStyle/>
          <a:p>
            <a:r>
              <a:rPr lang="zh-CN" altLang="zh-CN" dirty="0" smtClean="0"/>
              <a:t>为什么要使用硬件调度方案</a:t>
            </a:r>
            <a:r>
              <a:rPr lang="en-US" altLang="zh-CN" dirty="0" smtClean="0"/>
              <a:t>?</a:t>
            </a:r>
          </a:p>
          <a:p>
            <a:pPr lvl="1"/>
            <a:r>
              <a:rPr lang="zh-CN" altLang="zh-CN" dirty="0" smtClean="0"/>
              <a:t>在编译时无法确定的相关，可以通过硬件调度来优化</a:t>
            </a:r>
          </a:p>
          <a:p>
            <a:pPr lvl="1"/>
            <a:r>
              <a:rPr lang="zh-CN" altLang="zh-CN" dirty="0" smtClean="0"/>
              <a:t>编译器简单</a:t>
            </a:r>
          </a:p>
          <a:p>
            <a:pPr lvl="1"/>
            <a:r>
              <a:rPr lang="zh-CN" altLang="zh-CN" dirty="0" smtClean="0"/>
              <a:t>代码在不同组织结构的机器上，同样可以有效的运行</a:t>
            </a:r>
          </a:p>
          <a:p>
            <a:r>
              <a:rPr lang="zh-CN" altLang="zh-CN" dirty="0" smtClean="0"/>
              <a:t>基本思想</a:t>
            </a:r>
            <a:r>
              <a:rPr lang="en-US" altLang="zh-CN" dirty="0" smtClean="0"/>
              <a:t>: </a:t>
            </a:r>
            <a:r>
              <a:rPr lang="zh-CN" altLang="zh-CN" dirty="0" smtClean="0"/>
              <a:t>允许 </a:t>
            </a:r>
            <a:r>
              <a:rPr lang="en-US" altLang="zh-CN" dirty="0" smtClean="0"/>
              <a:t>stall</a:t>
            </a:r>
            <a:r>
              <a:rPr lang="zh-CN" altLang="zh-CN" dirty="0" smtClean="0"/>
              <a:t>后的指令继续向前流动</a:t>
            </a:r>
          </a:p>
          <a:p>
            <a:pPr marL="0" indent="0">
              <a:buNone/>
            </a:pPr>
            <a:r>
              <a:rPr lang="zh-CN" altLang="zh-CN" dirty="0" smtClean="0"/>
              <a:t>		</a:t>
            </a:r>
            <a:r>
              <a:rPr lang="en-US" altLang="zh-CN" dirty="0" smtClean="0"/>
              <a:t>DIVD	F0,F2,F4</a:t>
            </a:r>
          </a:p>
          <a:p>
            <a:pPr marL="0" indent="0">
              <a:buNone/>
            </a:pPr>
            <a:r>
              <a:rPr lang="en-US" altLang="zh-CN" dirty="0" smtClean="0"/>
              <a:t>		ADDD	F10,F0,F8</a:t>
            </a:r>
          </a:p>
          <a:p>
            <a:pPr marL="0" indent="0">
              <a:buNone/>
            </a:pPr>
            <a:r>
              <a:rPr lang="en-US" altLang="zh-CN" dirty="0" smtClean="0"/>
              <a:t>		SUBD	F12,F8,F14</a:t>
            </a:r>
          </a:p>
          <a:p>
            <a:pPr lvl="1"/>
            <a:r>
              <a:rPr lang="zh-CN" altLang="zh-CN" dirty="0" smtClean="0"/>
              <a:t>允许乱序执行（</a:t>
            </a:r>
            <a:r>
              <a:rPr lang="en-US" altLang="zh-CN" dirty="0" smtClean="0"/>
              <a:t>out-of-order execution）</a:t>
            </a:r>
            <a:r>
              <a:rPr lang="zh-CN" altLang="zh-CN" dirty="0" smtClean="0"/>
              <a:t> </a:t>
            </a:r>
            <a:r>
              <a:rPr lang="en-US" altLang="zh-CN" dirty="0" smtClean="0"/>
              <a:t>=&gt; out-of-order completion</a:t>
            </a:r>
          </a:p>
          <a:p>
            <a:endParaRPr lang="zh-CN" altLang="en-US" dirty="0"/>
          </a:p>
        </p:txBody>
      </p:sp>
    </p:spTree>
    <p:extLst>
      <p:ext uri="{BB962C8B-B14F-4D97-AF65-F5344CB8AC3E}">
        <p14:creationId xmlns:p14="http://schemas.microsoft.com/office/powerpoint/2010/main" val="2273483876"/>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Text Box 2"/>
          <p:cNvSpPr txBox="1">
            <a:spLocks noChangeArrowheads="1"/>
          </p:cNvSpPr>
          <p:nvPr/>
        </p:nvSpPr>
        <p:spPr bwMode="auto">
          <a:xfrm>
            <a:off x="276225" y="1163638"/>
            <a:ext cx="8402638" cy="4351337"/>
          </a:xfrm>
          <a:prstGeom prst="rect">
            <a:avLst/>
          </a:prstGeom>
          <a:noFill/>
          <a:ln w="9525">
            <a:noFill/>
            <a:round/>
            <a:headEnd/>
            <a:tailEnd/>
          </a:ln>
        </p:spPr>
        <p:txBody>
          <a:bodyPr/>
          <a:lstStyle/>
          <a:p>
            <a:pPr marL="228600" indent="-228600" eaLnBrk="1" hangingPunct="1">
              <a:lnSpc>
                <a:spcPct val="90000"/>
              </a:lnSpc>
              <a:spcBef>
                <a:spcPts val="10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800">
                <a:solidFill>
                  <a:srgbClr val="000000"/>
                </a:solidFill>
              </a:rPr>
              <a:t>记分牌的基本概念示意图</a:t>
            </a:r>
          </a:p>
        </p:txBody>
      </p:sp>
      <p:pic>
        <p:nvPicPr>
          <p:cNvPr id="92164" name="Picture 3"/>
          <p:cNvPicPr>
            <a:picLocks noChangeAspect="1" noChangeArrowheads="1"/>
          </p:cNvPicPr>
          <p:nvPr/>
        </p:nvPicPr>
        <p:blipFill>
          <a:blip r:embed="rId3"/>
          <a:srcRect/>
          <a:stretch>
            <a:fillRect/>
          </a:stretch>
        </p:blipFill>
        <p:spPr bwMode="auto">
          <a:xfrm>
            <a:off x="1014413" y="1914525"/>
            <a:ext cx="6705600" cy="3956050"/>
          </a:xfrm>
          <a:prstGeom prst="rect">
            <a:avLst/>
          </a:prstGeom>
          <a:noFill/>
          <a:ln w="9525">
            <a:noFill/>
            <a:round/>
            <a:headEnd/>
            <a:tailEnd/>
          </a:ln>
        </p:spPr>
      </p:pic>
      <p:sp>
        <p:nvSpPr>
          <p:cNvPr id="92165" name="Text Box 4"/>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4BDE61A4-0456-4BA8-9A98-F3CFB3B24608}"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92167" name="Text Box 6"/>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1C615F8-CFB3-4B89-BA0E-658B18F96815}"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31</a:t>
            </a:fld>
            <a:endParaRPr lang="zh-CN" altLang="zh-CN" sz="1200">
              <a:solidFill>
                <a:srgbClr val="898989"/>
              </a:solidFill>
            </a:endParaRPr>
          </a:p>
        </p:txBody>
      </p:sp>
      <p:sp>
        <p:nvSpPr>
          <p:cNvPr id="2" name="标题 1"/>
          <p:cNvSpPr>
            <a:spLocks noGrp="1"/>
          </p:cNvSpPr>
          <p:nvPr>
            <p:ph type="title"/>
          </p:nvPr>
        </p:nvSpPr>
        <p:spPr/>
        <p:txBody>
          <a:bodyPr/>
          <a:lstStyle/>
          <a:p>
            <a:r>
              <a:rPr lang="zh-CN" altLang="zh-CN" smtClean="0"/>
              <a:t>硬件方案之一: 记分牌</a:t>
            </a:r>
            <a:endParaRPr lang="zh-CN" altLang="en-US" dirty="0"/>
          </a:p>
        </p:txBody>
      </p:sp>
    </p:spTree>
    <p:extLst>
      <p:ext uri="{BB962C8B-B14F-4D97-AF65-F5344CB8AC3E}">
        <p14:creationId xmlns:p14="http://schemas.microsoft.com/office/powerpoint/2010/main" val="3964471636"/>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8"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84BD6DD-05FE-4E2D-9131-BFDCD5C82101}"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93189"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93190"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B1C5BD9-D52F-4FF0-962A-14E3988C64B1}"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32</a:t>
            </a:fld>
            <a:endParaRPr lang="zh-CN" altLang="zh-CN" sz="1200">
              <a:solidFill>
                <a:srgbClr val="898989"/>
              </a:solidFill>
            </a:endParaRPr>
          </a:p>
        </p:txBody>
      </p:sp>
      <p:sp>
        <p:nvSpPr>
          <p:cNvPr id="2" name="标题 1"/>
          <p:cNvSpPr>
            <a:spLocks noGrp="1"/>
          </p:cNvSpPr>
          <p:nvPr>
            <p:ph type="title"/>
          </p:nvPr>
        </p:nvSpPr>
        <p:spPr/>
        <p:txBody>
          <a:bodyPr/>
          <a:lstStyle/>
          <a:p>
            <a:r>
              <a:rPr lang="zh-CN" altLang="zh-CN" smtClean="0"/>
              <a:t>记分牌技术要点</a:t>
            </a:r>
            <a:r>
              <a:rPr lang="en-US" altLang="zh-CN" smtClean="0"/>
              <a:t>(1/2)</a:t>
            </a:r>
            <a:endParaRPr lang="zh-CN" altLang="en-US" dirty="0"/>
          </a:p>
        </p:txBody>
      </p:sp>
      <p:sp>
        <p:nvSpPr>
          <p:cNvPr id="3" name="内容占位符 2"/>
          <p:cNvSpPr>
            <a:spLocks noGrp="1"/>
          </p:cNvSpPr>
          <p:nvPr>
            <p:ph idx="1"/>
          </p:nvPr>
        </p:nvSpPr>
        <p:spPr>
          <a:xfrm>
            <a:off x="457200" y="1258432"/>
            <a:ext cx="3765176" cy="5051833"/>
          </a:xfrm>
        </p:spPr>
        <p:txBody>
          <a:bodyPr>
            <a:normAutofit fontScale="47500" lnSpcReduction="20000"/>
          </a:bodyPr>
          <a:lstStyle/>
          <a:p>
            <a:pPr>
              <a:lnSpc>
                <a:spcPct val="120000"/>
              </a:lnSpc>
            </a:pPr>
            <a:r>
              <a:rPr lang="en-US" altLang="zh-CN" dirty="0" smtClean="0"/>
              <a:t>Out-of-order execution </a:t>
            </a:r>
            <a:r>
              <a:rPr lang="zh-CN" altLang="zh-CN" dirty="0" smtClean="0"/>
              <a:t>将</a:t>
            </a:r>
            <a:r>
              <a:rPr lang="en-US" altLang="zh-CN" dirty="0" smtClean="0"/>
              <a:t>ID </a:t>
            </a:r>
            <a:r>
              <a:rPr lang="zh-CN" altLang="zh-CN" dirty="0" smtClean="0"/>
              <a:t>段分为:</a:t>
            </a:r>
          </a:p>
          <a:p>
            <a:pPr lvl="1">
              <a:lnSpc>
                <a:spcPct val="120000"/>
              </a:lnSpc>
            </a:pPr>
            <a:r>
              <a:rPr lang="en-US" altLang="zh-CN" dirty="0" smtClean="0"/>
              <a:t>Issue—</a:t>
            </a:r>
            <a:r>
              <a:rPr lang="zh-CN" altLang="zh-CN" dirty="0" smtClean="0"/>
              <a:t>译码，检测结构相关</a:t>
            </a:r>
          </a:p>
          <a:p>
            <a:pPr lvl="1">
              <a:lnSpc>
                <a:spcPct val="120000"/>
              </a:lnSpc>
            </a:pPr>
            <a:r>
              <a:rPr lang="en-US" altLang="zh-CN" dirty="0" smtClean="0"/>
              <a:t>Read operands—</a:t>
            </a:r>
            <a:r>
              <a:rPr lang="zh-CN" altLang="zh-CN" dirty="0" smtClean="0"/>
              <a:t>等待到无数据相关时，读操作数</a:t>
            </a:r>
          </a:p>
          <a:p>
            <a:pPr>
              <a:lnSpc>
                <a:spcPct val="120000"/>
              </a:lnSpc>
            </a:pPr>
            <a:r>
              <a:rPr lang="zh-CN" altLang="zh-CN" dirty="0" smtClean="0"/>
              <a:t>起源于1963年推出的</a:t>
            </a:r>
            <a:r>
              <a:rPr lang="en-US" altLang="zh-CN" dirty="0" smtClean="0"/>
              <a:t>CDC6600</a:t>
            </a:r>
          </a:p>
          <a:p>
            <a:pPr lvl="1">
              <a:lnSpc>
                <a:spcPct val="120000"/>
              </a:lnSpc>
            </a:pPr>
            <a:r>
              <a:rPr lang="en-US" altLang="zh-CN" dirty="0" smtClean="0"/>
              <a:t>4 FPU</a:t>
            </a:r>
          </a:p>
          <a:p>
            <a:pPr lvl="1">
              <a:lnSpc>
                <a:spcPct val="120000"/>
              </a:lnSpc>
            </a:pPr>
            <a:r>
              <a:rPr lang="en-US" altLang="zh-CN" dirty="0" smtClean="0"/>
              <a:t>2 Memory Reference</a:t>
            </a:r>
          </a:p>
          <a:p>
            <a:pPr lvl="1">
              <a:lnSpc>
                <a:spcPct val="120000"/>
              </a:lnSpc>
            </a:pPr>
            <a:r>
              <a:rPr lang="en-US" altLang="zh-CN" dirty="0" smtClean="0"/>
              <a:t>4 IU</a:t>
            </a:r>
          </a:p>
          <a:p>
            <a:pPr>
              <a:lnSpc>
                <a:spcPct val="120000"/>
              </a:lnSpc>
            </a:pPr>
            <a:r>
              <a:rPr lang="zh-CN" altLang="zh-CN" dirty="0" smtClean="0"/>
              <a:t>集中相关检查，互锁机制解决相关</a:t>
            </a:r>
          </a:p>
          <a:p>
            <a:pPr>
              <a:lnSpc>
                <a:spcPct val="120000"/>
              </a:lnSpc>
            </a:pPr>
            <a:r>
              <a:rPr lang="en-US" altLang="zh-CN" dirty="0" smtClean="0"/>
              <a:t>CDC 6600: </a:t>
            </a:r>
            <a:r>
              <a:rPr lang="zh-CN" altLang="zh-CN" dirty="0" smtClean="0"/>
              <a:t>顺序发射，乱序执行，乱序完成，</a:t>
            </a:r>
            <a:r>
              <a:rPr lang="en-US" altLang="zh-CN" dirty="0" smtClean="0"/>
              <a:t>CDC6600</a:t>
            </a:r>
            <a:r>
              <a:rPr lang="zh-CN" altLang="zh-CN" dirty="0" smtClean="0"/>
              <a:t>流水线没有采用定向技术，只实现非精确中断</a:t>
            </a:r>
          </a:p>
          <a:p>
            <a:pPr>
              <a:lnSpc>
                <a:spcPct val="120000"/>
              </a:lnSpc>
            </a:pPr>
            <a:r>
              <a:rPr lang="en-US" altLang="zh-CN" dirty="0" smtClean="0"/>
              <a:t>Load /store</a:t>
            </a:r>
            <a:r>
              <a:rPr lang="zh-CN" altLang="zh-CN" dirty="0" smtClean="0"/>
              <a:t>结构</a:t>
            </a:r>
          </a:p>
          <a:p>
            <a:pPr>
              <a:lnSpc>
                <a:spcPct val="120000"/>
              </a:lnSpc>
            </a:pPr>
            <a:r>
              <a:rPr lang="zh-CN" altLang="zh-CN" dirty="0" smtClean="0"/>
              <a:t>采用这种技术的微处理器企业</a:t>
            </a:r>
          </a:p>
          <a:p>
            <a:pPr lvl="1">
              <a:lnSpc>
                <a:spcPct val="120000"/>
              </a:lnSpc>
            </a:pPr>
            <a:r>
              <a:rPr lang="en-US" altLang="zh-CN" dirty="0" smtClean="0"/>
              <a:t>MIPS，HP， IBM</a:t>
            </a:r>
          </a:p>
          <a:p>
            <a:pPr lvl="1">
              <a:lnSpc>
                <a:spcPct val="120000"/>
              </a:lnSpc>
            </a:pPr>
            <a:r>
              <a:rPr lang="en-US" altLang="zh-CN" dirty="0" smtClean="0"/>
              <a:t>Sun </a:t>
            </a:r>
            <a:r>
              <a:rPr lang="zh-CN" altLang="zh-CN" dirty="0" smtClean="0"/>
              <a:t>公司的</a:t>
            </a:r>
            <a:r>
              <a:rPr lang="en-US" altLang="zh-CN" dirty="0" err="1" smtClean="0"/>
              <a:t>UltraSparc</a:t>
            </a:r>
            <a:endParaRPr lang="en-US" altLang="zh-CN" dirty="0" smtClean="0"/>
          </a:p>
          <a:p>
            <a:pPr lvl="1">
              <a:lnSpc>
                <a:spcPct val="120000"/>
              </a:lnSpc>
            </a:pPr>
            <a:r>
              <a:rPr lang="en-US" altLang="zh-CN" dirty="0" smtClean="0"/>
              <a:t>DEC Alpha</a:t>
            </a:r>
          </a:p>
          <a:p>
            <a:pPr>
              <a:lnSpc>
                <a:spcPct val="120000"/>
              </a:lnSpc>
            </a:pPr>
            <a:endParaRPr lang="zh-CN" altLang="en-US" dirty="0"/>
          </a:p>
        </p:txBody>
      </p:sp>
      <p:pic>
        <p:nvPicPr>
          <p:cNvPr id="134145" name="Picture 1"/>
          <p:cNvPicPr>
            <a:picLocks noChangeAspect="1" noChangeArrowheads="1"/>
          </p:cNvPicPr>
          <p:nvPr/>
        </p:nvPicPr>
        <p:blipFill>
          <a:blip r:embed="rId3"/>
          <a:srcRect/>
          <a:stretch>
            <a:fillRect/>
          </a:stretch>
        </p:blipFill>
        <p:spPr bwMode="auto">
          <a:xfrm>
            <a:off x="4251694" y="1523999"/>
            <a:ext cx="4892306" cy="3559735"/>
          </a:xfrm>
          <a:prstGeom prst="rect">
            <a:avLst/>
          </a:prstGeom>
          <a:noFill/>
          <a:ln w="9525">
            <a:noFill/>
            <a:miter lim="800000"/>
            <a:headEnd/>
            <a:tailEnd/>
          </a:ln>
          <a:effectLst/>
        </p:spPr>
      </p:pic>
    </p:spTree>
    <p:extLst>
      <p:ext uri="{BB962C8B-B14F-4D97-AF65-F5344CB8AC3E}">
        <p14:creationId xmlns:p14="http://schemas.microsoft.com/office/powerpoint/2010/main" val="333993082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ext Box 1"/>
          <p:cNvSpPr txBox="1">
            <a:spLocks noChangeArrowheads="1"/>
          </p:cNvSpPr>
          <p:nvPr/>
        </p:nvSpPr>
        <p:spPr bwMode="auto">
          <a:xfrm>
            <a:off x="379413" y="234950"/>
            <a:ext cx="8281987" cy="642938"/>
          </a:xfrm>
          <a:prstGeom prst="rect">
            <a:avLst/>
          </a:prstGeom>
          <a:noFill/>
          <a:ln w="9525">
            <a:noFill/>
            <a:round/>
            <a:headEnd/>
            <a:tailEnd/>
          </a:ln>
        </p:spPr>
        <p:txBody>
          <a:bodyPr anchor="ctr"/>
          <a:lstStyle/>
          <a:p>
            <a:pPr eaLnBrk="1" hangingPunct="1">
              <a:lnSpc>
                <a:spcPct val="90000"/>
              </a:lnSpc>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zh-CN" altLang="zh-CN" sz="3600" b="1" dirty="0">
              <a:solidFill>
                <a:srgbClr val="FF0000"/>
              </a:solidFill>
              <a:latin typeface="Calibri Light" pitchFamily="34" charset="0"/>
            </a:endParaRPr>
          </a:p>
        </p:txBody>
      </p:sp>
      <p:sp>
        <p:nvSpPr>
          <p:cNvPr id="94212"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7CC4212-2557-4B7C-829F-1EA4223E726B}"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94213"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94214"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D1CF029-4920-4413-A2AD-EF918461BE4E}"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33</a:t>
            </a:fld>
            <a:endParaRPr lang="zh-CN" altLang="zh-CN" sz="1200">
              <a:solidFill>
                <a:srgbClr val="898989"/>
              </a:solidFill>
            </a:endParaRPr>
          </a:p>
        </p:txBody>
      </p:sp>
      <p:sp>
        <p:nvSpPr>
          <p:cNvPr id="2" name="标题 1"/>
          <p:cNvSpPr>
            <a:spLocks noGrp="1"/>
          </p:cNvSpPr>
          <p:nvPr>
            <p:ph type="title"/>
          </p:nvPr>
        </p:nvSpPr>
        <p:spPr/>
        <p:txBody>
          <a:bodyPr/>
          <a:lstStyle/>
          <a:p>
            <a:r>
              <a:rPr lang="zh-CN" altLang="zh-CN" smtClean="0"/>
              <a:t>记分牌技术要点(2/2)</a:t>
            </a:r>
            <a:endParaRPr lang="zh-CN" altLang="en-US" dirty="0"/>
          </a:p>
        </p:txBody>
      </p:sp>
      <p:sp>
        <p:nvSpPr>
          <p:cNvPr id="3" name="内容占位符 2"/>
          <p:cNvSpPr>
            <a:spLocks noGrp="1"/>
          </p:cNvSpPr>
          <p:nvPr>
            <p:ph idx="1"/>
          </p:nvPr>
        </p:nvSpPr>
        <p:spPr/>
        <p:txBody>
          <a:bodyPr>
            <a:normAutofit fontScale="77500" lnSpcReduction="20000"/>
          </a:bodyPr>
          <a:lstStyle/>
          <a:p>
            <a:pPr>
              <a:lnSpc>
                <a:spcPct val="120000"/>
              </a:lnSpc>
            </a:pPr>
            <a:r>
              <a:rPr lang="en-US" altLang="zh-CN" dirty="0" smtClean="0"/>
              <a:t>Out-of-order completion =&gt; WAR, WAW hazards?</a:t>
            </a:r>
          </a:p>
          <a:p>
            <a:pPr>
              <a:lnSpc>
                <a:spcPct val="120000"/>
              </a:lnSpc>
            </a:pPr>
            <a:r>
              <a:rPr lang="en-US" altLang="zh-CN" dirty="0" smtClean="0"/>
              <a:t>WAR</a:t>
            </a:r>
            <a:r>
              <a:rPr lang="zh-CN" altLang="zh-CN" dirty="0" smtClean="0"/>
              <a:t>的一般解决方案</a:t>
            </a:r>
          </a:p>
          <a:p>
            <a:pPr lvl="1">
              <a:lnSpc>
                <a:spcPct val="120000"/>
              </a:lnSpc>
            </a:pPr>
            <a:r>
              <a:rPr lang="zh-CN" altLang="zh-CN" dirty="0" smtClean="0"/>
              <a:t> 对操作排队</a:t>
            </a:r>
          </a:p>
          <a:p>
            <a:pPr lvl="1">
              <a:lnSpc>
                <a:spcPct val="120000"/>
              </a:lnSpc>
            </a:pPr>
            <a:r>
              <a:rPr lang="zh-CN" altLang="zh-CN" dirty="0" smtClean="0"/>
              <a:t>仅在读操作数阶段读寄存器</a:t>
            </a:r>
          </a:p>
          <a:p>
            <a:pPr>
              <a:lnSpc>
                <a:spcPct val="120000"/>
              </a:lnSpc>
            </a:pPr>
            <a:r>
              <a:rPr lang="zh-CN" altLang="zh-CN" dirty="0" smtClean="0"/>
              <a:t> 对</a:t>
            </a:r>
            <a:r>
              <a:rPr lang="en-US" altLang="zh-CN" dirty="0" smtClean="0"/>
              <a:t>WAW</a:t>
            </a:r>
            <a:r>
              <a:rPr lang="zh-CN" altLang="zh-CN" dirty="0" smtClean="0"/>
              <a:t>而言, 检测到相关后，停止发射前一条指令，直到前一条指令完成</a:t>
            </a:r>
          </a:p>
          <a:p>
            <a:pPr>
              <a:lnSpc>
                <a:spcPct val="120000"/>
              </a:lnSpc>
            </a:pPr>
            <a:r>
              <a:rPr lang="zh-CN" altLang="zh-CN" dirty="0" smtClean="0"/>
              <a:t>要提高效率，需要有多条指令进入执行阶段</a:t>
            </a:r>
            <a:r>
              <a:rPr lang="en-US" altLang="zh-CN" dirty="0" smtClean="0"/>
              <a:t>=&gt;</a:t>
            </a:r>
            <a:r>
              <a:rPr lang="zh-CN" altLang="zh-CN" dirty="0" smtClean="0"/>
              <a:t>必须有多个执行部件或执行部件是流水化的</a:t>
            </a:r>
          </a:p>
          <a:p>
            <a:pPr>
              <a:lnSpc>
                <a:spcPct val="120000"/>
              </a:lnSpc>
            </a:pPr>
            <a:r>
              <a:rPr lang="zh-CN" altLang="zh-CN" dirty="0" smtClean="0"/>
              <a:t>记分牌保存相关操作和状态</a:t>
            </a:r>
          </a:p>
          <a:p>
            <a:pPr>
              <a:lnSpc>
                <a:spcPct val="120000"/>
              </a:lnSpc>
            </a:pPr>
            <a:r>
              <a:rPr lang="zh-CN" altLang="zh-CN" dirty="0" smtClean="0"/>
              <a:t>记分牌用四段代替</a:t>
            </a:r>
            <a:r>
              <a:rPr lang="en-US" altLang="zh-CN" dirty="0" smtClean="0"/>
              <a:t>ID, EX, WB </a:t>
            </a:r>
            <a:r>
              <a:rPr lang="zh-CN" altLang="zh-CN" dirty="0" smtClean="0"/>
              <a:t>三段</a:t>
            </a:r>
          </a:p>
          <a:p>
            <a:pPr>
              <a:lnSpc>
                <a:spcPct val="120000"/>
              </a:lnSpc>
            </a:pPr>
            <a:endParaRPr lang="zh-CN" altLang="en-US" dirty="0"/>
          </a:p>
        </p:txBody>
      </p:sp>
    </p:spTree>
    <p:extLst>
      <p:ext uri="{BB962C8B-B14F-4D97-AF65-F5344CB8AC3E}">
        <p14:creationId xmlns:p14="http://schemas.microsoft.com/office/powerpoint/2010/main" val="3735348866"/>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ext Box 1"/>
          <p:cNvSpPr txBox="1">
            <a:spLocks noChangeArrowheads="1"/>
          </p:cNvSpPr>
          <p:nvPr/>
        </p:nvSpPr>
        <p:spPr bwMode="auto">
          <a:xfrm>
            <a:off x="468313" y="444500"/>
            <a:ext cx="8401050" cy="854075"/>
          </a:xfrm>
          <a:prstGeom prst="rect">
            <a:avLst/>
          </a:prstGeom>
          <a:noFill/>
          <a:ln w="9525">
            <a:noFill/>
            <a:round/>
            <a:headEnd/>
            <a:tailEnd/>
          </a:ln>
        </p:spPr>
        <p:txBody>
          <a:bodyPr anchor="ctr"/>
          <a:lstStyle/>
          <a:p>
            <a:pPr eaLnBrk="1" hangingPunct="1">
              <a:lnSpc>
                <a:spcPct val="90000"/>
              </a:lnSpc>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3600" b="1" dirty="0">
              <a:solidFill>
                <a:srgbClr val="FF0000"/>
              </a:solidFill>
              <a:latin typeface="Calibri Light" pitchFamily="34" charset="0"/>
            </a:endParaRPr>
          </a:p>
        </p:txBody>
      </p:sp>
      <p:pic>
        <p:nvPicPr>
          <p:cNvPr id="95235" name="Picture 2"/>
          <p:cNvPicPr>
            <a:picLocks noChangeAspect="1" noChangeArrowheads="1"/>
          </p:cNvPicPr>
          <p:nvPr/>
        </p:nvPicPr>
        <p:blipFill>
          <a:blip r:embed="rId3"/>
          <a:srcRect/>
          <a:stretch>
            <a:fillRect/>
          </a:stretch>
        </p:blipFill>
        <p:spPr bwMode="auto">
          <a:xfrm>
            <a:off x="685800" y="1304925"/>
            <a:ext cx="7543800" cy="4630738"/>
          </a:xfrm>
          <a:prstGeom prst="rect">
            <a:avLst/>
          </a:prstGeom>
          <a:noFill/>
          <a:ln w="9525">
            <a:noFill/>
            <a:round/>
            <a:headEnd/>
            <a:tailEnd/>
          </a:ln>
        </p:spPr>
      </p:pic>
      <p:sp>
        <p:nvSpPr>
          <p:cNvPr id="95236"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1EBA1D7-B1C9-44FC-990C-5A2168ED29A5}"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95237"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95238"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423A1366-2002-458A-BDF0-9A5A940C94AB}"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34</a:t>
            </a:fld>
            <a:endParaRPr lang="zh-CN" altLang="zh-CN" sz="1200">
              <a:solidFill>
                <a:srgbClr val="898989"/>
              </a:solidFill>
            </a:endParaRPr>
          </a:p>
        </p:txBody>
      </p:sp>
      <p:sp>
        <p:nvSpPr>
          <p:cNvPr id="2" name="标题 1"/>
          <p:cNvSpPr>
            <a:spLocks noGrp="1"/>
          </p:cNvSpPr>
          <p:nvPr>
            <p:ph type="title"/>
          </p:nvPr>
        </p:nvSpPr>
        <p:spPr/>
        <p:txBody>
          <a:bodyPr/>
          <a:lstStyle/>
          <a:p>
            <a:r>
              <a:rPr lang="zh-CN" altLang="zh-CN" smtClean="0"/>
              <a:t>带有记分牌控制的</a:t>
            </a:r>
            <a:r>
              <a:rPr lang="en-US" altLang="zh-CN" smtClean="0"/>
              <a:t>DLX</a:t>
            </a:r>
            <a:endParaRPr lang="zh-CN" altLang="en-US" dirty="0"/>
          </a:p>
        </p:txBody>
      </p:sp>
    </p:spTree>
    <p:extLst>
      <p:ext uri="{BB962C8B-B14F-4D97-AF65-F5344CB8AC3E}">
        <p14:creationId xmlns:p14="http://schemas.microsoft.com/office/powerpoint/2010/main" val="123437051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0"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AB62E11C-B1A8-48B7-A8E0-5A23E1910D4B}"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96261"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96262"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B07DA7D-9FF5-472F-9E3D-24A0F76058AD}"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35</a:t>
            </a:fld>
            <a:endParaRPr lang="zh-CN" altLang="zh-CN" sz="1200">
              <a:solidFill>
                <a:srgbClr val="898989"/>
              </a:solidFill>
            </a:endParaRPr>
          </a:p>
        </p:txBody>
      </p:sp>
      <p:sp>
        <p:nvSpPr>
          <p:cNvPr id="2" name="标题 1"/>
          <p:cNvSpPr>
            <a:spLocks noGrp="1"/>
          </p:cNvSpPr>
          <p:nvPr>
            <p:ph type="title"/>
          </p:nvPr>
        </p:nvSpPr>
        <p:spPr/>
        <p:txBody>
          <a:bodyPr/>
          <a:lstStyle/>
          <a:p>
            <a:r>
              <a:rPr lang="zh-CN" altLang="zh-CN" smtClean="0"/>
              <a:t>记分牌控制的四阶段</a:t>
            </a:r>
            <a:r>
              <a:rPr lang="en-US" altLang="zh-CN" smtClean="0"/>
              <a:t>(</a:t>
            </a:r>
            <a:r>
              <a:rPr lang="zh-CN" altLang="zh-CN" smtClean="0"/>
              <a:t>1/2)</a:t>
            </a:r>
            <a:endParaRPr lang="zh-CN" altLang="en-US" dirty="0"/>
          </a:p>
        </p:txBody>
      </p:sp>
      <p:sp>
        <p:nvSpPr>
          <p:cNvPr id="3" name="内容占位符 2"/>
          <p:cNvSpPr>
            <a:spLocks noGrp="1"/>
          </p:cNvSpPr>
          <p:nvPr>
            <p:ph idx="1"/>
          </p:nvPr>
        </p:nvSpPr>
        <p:spPr/>
        <p:txBody>
          <a:bodyPr>
            <a:normAutofit fontScale="77500" lnSpcReduction="20000"/>
          </a:bodyPr>
          <a:lstStyle/>
          <a:p>
            <a:pPr>
              <a:lnSpc>
                <a:spcPct val="120000"/>
              </a:lnSpc>
            </a:pPr>
            <a:r>
              <a:rPr lang="en-US" altLang="zh-CN" dirty="0" smtClean="0"/>
              <a:t>1.Issue—</a:t>
            </a:r>
            <a:r>
              <a:rPr lang="zh-CN" altLang="zh-CN" dirty="0" smtClean="0"/>
              <a:t>指令译码，检测结构相关</a:t>
            </a:r>
          </a:p>
          <a:p>
            <a:pPr lvl="1">
              <a:lnSpc>
                <a:spcPct val="120000"/>
              </a:lnSpc>
            </a:pPr>
            <a:r>
              <a:rPr lang="zh-CN" altLang="zh-CN" dirty="0" smtClean="0"/>
              <a:t> 如果当前指令所使用的功能部件空闲，并且没有其他活动的指令使用相同的目的寄存器（</a:t>
            </a:r>
            <a:r>
              <a:rPr lang="en-US" altLang="zh-CN" dirty="0" smtClean="0"/>
              <a:t>WAW), </a:t>
            </a:r>
            <a:r>
              <a:rPr lang="zh-CN" altLang="zh-CN" dirty="0" smtClean="0"/>
              <a:t>记分牌发射该指令到功能部件，并更新记分牌内部数据，如果有结构相关或</a:t>
            </a:r>
            <a:r>
              <a:rPr lang="en-US" altLang="zh-CN" dirty="0" smtClean="0"/>
              <a:t>WAW</a:t>
            </a:r>
            <a:r>
              <a:rPr lang="zh-CN" altLang="zh-CN" dirty="0" smtClean="0"/>
              <a:t>相关，则该指令的发射暂停，并且也不发射后继指令，直到相关解除</a:t>
            </a:r>
            <a:r>
              <a:rPr lang="en-US" altLang="zh-CN" dirty="0" smtClean="0"/>
              <a:t>. </a:t>
            </a:r>
          </a:p>
          <a:p>
            <a:pPr>
              <a:lnSpc>
                <a:spcPct val="120000"/>
              </a:lnSpc>
            </a:pPr>
            <a:r>
              <a:rPr lang="en-US" altLang="zh-CN" dirty="0" smtClean="0"/>
              <a:t>2. Read operands—</a:t>
            </a:r>
            <a:r>
              <a:rPr lang="zh-CN" altLang="zh-CN" dirty="0" smtClean="0"/>
              <a:t>没有数据相关时，读操作数</a:t>
            </a:r>
          </a:p>
          <a:p>
            <a:pPr lvl="1">
              <a:lnSpc>
                <a:spcPct val="120000"/>
              </a:lnSpc>
            </a:pPr>
            <a:r>
              <a:rPr lang="zh-CN" altLang="zh-CN" dirty="0" smtClean="0"/>
              <a:t>如果先前已发射的正在运行的指令不对当前指令的源操作数寄存器进行写操作，或者一个正在工作的功能部件已经完成了对该寄存器的写操作，则该操作数有效。操作数有效时，记分牌控制功能部件读操作数，准备执行。</a:t>
            </a:r>
          </a:p>
          <a:p>
            <a:pPr lvl="1">
              <a:lnSpc>
                <a:spcPct val="120000"/>
              </a:lnSpc>
            </a:pPr>
            <a:r>
              <a:rPr lang="zh-CN" altLang="zh-CN" dirty="0" smtClean="0"/>
              <a:t>记分牌在这一步动态地解决了</a:t>
            </a:r>
            <a:r>
              <a:rPr lang="en-US" altLang="zh-CN" dirty="0" smtClean="0"/>
              <a:t>RAW</a:t>
            </a:r>
            <a:r>
              <a:rPr lang="zh-CN" altLang="zh-CN" dirty="0" smtClean="0"/>
              <a:t>相关，指令可能会乱序执行。</a:t>
            </a:r>
          </a:p>
          <a:p>
            <a:pPr>
              <a:lnSpc>
                <a:spcPct val="120000"/>
              </a:lnSpc>
            </a:pPr>
            <a:endParaRPr lang="zh-CN" altLang="en-US" dirty="0"/>
          </a:p>
        </p:txBody>
      </p:sp>
    </p:spTree>
    <p:extLst>
      <p:ext uri="{BB962C8B-B14F-4D97-AF65-F5344CB8AC3E}">
        <p14:creationId xmlns:p14="http://schemas.microsoft.com/office/powerpoint/2010/main" val="3546182377"/>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ext Box 1"/>
          <p:cNvSpPr txBox="1">
            <a:spLocks noChangeArrowheads="1"/>
          </p:cNvSpPr>
          <p:nvPr/>
        </p:nvSpPr>
        <p:spPr bwMode="auto">
          <a:xfrm>
            <a:off x="482600" y="428625"/>
            <a:ext cx="8350250" cy="642938"/>
          </a:xfrm>
          <a:prstGeom prst="rect">
            <a:avLst/>
          </a:prstGeom>
          <a:noFill/>
          <a:ln w="9525">
            <a:noFill/>
            <a:round/>
            <a:headEnd/>
            <a:tailEnd/>
          </a:ln>
        </p:spPr>
        <p:txBody>
          <a:bodyPr anchor="ctr"/>
          <a:lstStyle/>
          <a:p>
            <a:pPr eaLnBrk="1" hangingPunct="1">
              <a:lnSpc>
                <a:spcPct val="90000"/>
              </a:lnSpc>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3600" b="1" dirty="0">
              <a:solidFill>
                <a:srgbClr val="FF0000"/>
              </a:solidFill>
              <a:latin typeface="Calibri Light" pitchFamily="34" charset="0"/>
            </a:endParaRPr>
          </a:p>
        </p:txBody>
      </p:sp>
      <p:sp>
        <p:nvSpPr>
          <p:cNvPr id="97284"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5AD46E6B-BE8A-4929-BC1D-7F1F42A89ECE}"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97285"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97286"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A7A5E88F-5CC0-489A-8B66-D82B5B361BD3}"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36</a:t>
            </a:fld>
            <a:endParaRPr lang="zh-CN" altLang="zh-CN" sz="1200">
              <a:solidFill>
                <a:srgbClr val="898989"/>
              </a:solidFill>
            </a:endParaRPr>
          </a:p>
        </p:txBody>
      </p:sp>
      <p:sp>
        <p:nvSpPr>
          <p:cNvPr id="2" name="标题 1"/>
          <p:cNvSpPr>
            <a:spLocks noGrp="1"/>
          </p:cNvSpPr>
          <p:nvPr>
            <p:ph type="title"/>
          </p:nvPr>
        </p:nvSpPr>
        <p:spPr/>
        <p:txBody>
          <a:bodyPr/>
          <a:lstStyle/>
          <a:p>
            <a:r>
              <a:rPr lang="zh-CN" altLang="zh-CN" smtClean="0"/>
              <a:t>记分牌控制的四阶段（2</a:t>
            </a:r>
            <a:r>
              <a:rPr lang="en-US" altLang="zh-CN" smtClean="0"/>
              <a:t>/2）</a:t>
            </a:r>
            <a:endParaRPr lang="zh-CN" altLang="en-US" dirty="0"/>
          </a:p>
        </p:txBody>
      </p:sp>
      <p:sp>
        <p:nvSpPr>
          <p:cNvPr id="3" name="内容占位符 2"/>
          <p:cNvSpPr>
            <a:spLocks noGrp="1"/>
          </p:cNvSpPr>
          <p:nvPr>
            <p:ph idx="1"/>
          </p:nvPr>
        </p:nvSpPr>
        <p:spPr/>
        <p:txBody>
          <a:bodyPr>
            <a:normAutofit fontScale="85000" lnSpcReduction="20000"/>
          </a:bodyPr>
          <a:lstStyle/>
          <a:p>
            <a:r>
              <a:rPr lang="en-US" altLang="zh-CN" dirty="0" smtClean="0"/>
              <a:t>3.Execution—</a:t>
            </a:r>
            <a:r>
              <a:rPr lang="zh-CN" altLang="zh-CN" dirty="0" smtClean="0"/>
              <a:t>取到操作数后执行 </a:t>
            </a:r>
            <a:r>
              <a:rPr lang="en-US" altLang="zh-CN" dirty="0" smtClean="0"/>
              <a:t>(EX)</a:t>
            </a:r>
          </a:p>
          <a:p>
            <a:pPr lvl="1"/>
            <a:r>
              <a:rPr lang="en-US" altLang="zh-CN" dirty="0" smtClean="0"/>
              <a:t> 	</a:t>
            </a:r>
            <a:r>
              <a:rPr lang="zh-CN" altLang="zh-CN" dirty="0" smtClean="0"/>
              <a:t>接收到操作数后，功能部件开始执行</a:t>
            </a:r>
            <a:r>
              <a:rPr lang="en-US" altLang="zh-CN" dirty="0" smtClean="0"/>
              <a:t>. </a:t>
            </a:r>
            <a:r>
              <a:rPr lang="zh-CN" altLang="zh-CN" dirty="0" smtClean="0"/>
              <a:t>当计算出结果后，它通知记分牌，可以结束该条指令的执行</a:t>
            </a:r>
            <a:r>
              <a:rPr lang="en-US" altLang="zh-CN" dirty="0" smtClean="0"/>
              <a:t>. </a:t>
            </a:r>
          </a:p>
          <a:p>
            <a:r>
              <a:rPr lang="en-US" altLang="zh-CN" dirty="0" smtClean="0"/>
              <a:t>4.Write result—finish execution (WB)</a:t>
            </a:r>
          </a:p>
          <a:p>
            <a:pPr lvl="1">
              <a:lnSpc>
                <a:spcPct val="120000"/>
              </a:lnSpc>
            </a:pPr>
            <a:r>
              <a:rPr lang="en-US" altLang="zh-CN" dirty="0" smtClean="0"/>
              <a:t> 	</a:t>
            </a:r>
            <a:r>
              <a:rPr lang="zh-CN" altLang="zh-CN" dirty="0" smtClean="0"/>
              <a:t>一旦记分牌得到功能部件执行完毕的信息后，记分牌检测</a:t>
            </a:r>
            <a:r>
              <a:rPr lang="en-US" altLang="zh-CN" dirty="0" smtClean="0"/>
              <a:t>WAR</a:t>
            </a:r>
            <a:r>
              <a:rPr lang="zh-CN" altLang="zh-CN" dirty="0" smtClean="0"/>
              <a:t>相关，如果没有</a:t>
            </a:r>
            <a:r>
              <a:rPr lang="en-US" altLang="zh-CN" dirty="0" smtClean="0"/>
              <a:t>WAR</a:t>
            </a:r>
            <a:r>
              <a:rPr lang="zh-CN" altLang="zh-CN" dirty="0" smtClean="0"/>
              <a:t>相关，就写结果，如果有</a:t>
            </a:r>
            <a:r>
              <a:rPr lang="en-US" altLang="zh-CN" dirty="0" smtClean="0"/>
              <a:t>WAR </a:t>
            </a:r>
            <a:r>
              <a:rPr lang="zh-CN" altLang="zh-CN" dirty="0" smtClean="0"/>
              <a:t>相关，则暂停该条指令。</a:t>
            </a:r>
          </a:p>
          <a:p>
            <a:pPr lvl="1"/>
            <a:r>
              <a:rPr lang="zh-CN" altLang="zh-CN" dirty="0" smtClean="0"/>
              <a:t>	</a:t>
            </a:r>
            <a:r>
              <a:rPr lang="en-US" altLang="zh-CN" dirty="0" smtClean="0"/>
              <a:t>Example:</a:t>
            </a:r>
          </a:p>
          <a:p>
            <a:pPr marL="457200" lvl="1" indent="0">
              <a:buNone/>
            </a:pPr>
            <a:r>
              <a:rPr lang="en-US" altLang="zh-CN" dirty="0" smtClean="0"/>
              <a:t> 			DIVD	F0,F2,F4</a:t>
            </a:r>
          </a:p>
          <a:p>
            <a:pPr marL="457200" lvl="1" indent="0">
              <a:buNone/>
            </a:pPr>
            <a:r>
              <a:rPr lang="en-US" altLang="zh-CN" dirty="0" smtClean="0"/>
              <a:t> 			ADDD	F10,F0,F8</a:t>
            </a:r>
          </a:p>
          <a:p>
            <a:pPr marL="457200" lvl="1" indent="0">
              <a:buNone/>
            </a:pPr>
            <a:r>
              <a:rPr lang="en-US" altLang="zh-CN" dirty="0" smtClean="0"/>
              <a:t> 			SUBD	F8,F8,F14</a:t>
            </a:r>
          </a:p>
          <a:p>
            <a:pPr lvl="1"/>
            <a:r>
              <a:rPr lang="en-US" altLang="zh-CN" dirty="0" smtClean="0"/>
              <a:t> 	CDC 6600 scoreboard </a:t>
            </a:r>
            <a:r>
              <a:rPr lang="zh-CN" altLang="zh-CN" dirty="0" smtClean="0"/>
              <a:t>将暂停 </a:t>
            </a:r>
            <a:r>
              <a:rPr lang="en-US" altLang="zh-CN" dirty="0" smtClean="0"/>
              <a:t>SUBD </a:t>
            </a:r>
            <a:r>
              <a:rPr lang="zh-CN" altLang="zh-CN" dirty="0" smtClean="0"/>
              <a:t>直到</a:t>
            </a:r>
            <a:r>
              <a:rPr lang="en-US" altLang="zh-CN" dirty="0" smtClean="0"/>
              <a:t>ADDD </a:t>
            </a:r>
            <a:r>
              <a:rPr lang="zh-CN" altLang="zh-CN" dirty="0" smtClean="0"/>
              <a:t>读取操作数后，才进入</a:t>
            </a:r>
            <a:r>
              <a:rPr lang="en-US" altLang="zh-CN" dirty="0" smtClean="0"/>
              <a:t>WR</a:t>
            </a:r>
            <a:r>
              <a:rPr lang="zh-CN" altLang="zh-CN" dirty="0" smtClean="0"/>
              <a:t>段处理。</a:t>
            </a:r>
          </a:p>
          <a:p>
            <a:endParaRPr lang="zh-CN" altLang="en-US" dirty="0"/>
          </a:p>
        </p:txBody>
      </p:sp>
    </p:spTree>
    <p:extLst>
      <p:ext uri="{BB962C8B-B14F-4D97-AF65-F5344CB8AC3E}">
        <p14:creationId xmlns:p14="http://schemas.microsoft.com/office/powerpoint/2010/main" val="469373263"/>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ext Box 1"/>
          <p:cNvSpPr txBox="1">
            <a:spLocks noChangeArrowheads="1"/>
          </p:cNvSpPr>
          <p:nvPr/>
        </p:nvSpPr>
        <p:spPr bwMode="auto">
          <a:xfrm>
            <a:off x="628650" y="190500"/>
            <a:ext cx="8385175" cy="712788"/>
          </a:xfrm>
          <a:prstGeom prst="rect">
            <a:avLst/>
          </a:prstGeom>
          <a:noFill/>
          <a:ln w="9525">
            <a:noFill/>
            <a:round/>
            <a:headEnd/>
            <a:tailEnd/>
          </a:ln>
        </p:spPr>
        <p:txBody>
          <a:bodyPr anchor="ctr"/>
          <a:lstStyle/>
          <a:p>
            <a:pPr eaLnBrk="1" hangingPunct="1">
              <a:lnSpc>
                <a:spcPct val="90000"/>
              </a:lnSpc>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zh-CN" altLang="zh-CN" sz="3600" b="1" dirty="0">
              <a:solidFill>
                <a:srgbClr val="FF0000"/>
              </a:solidFill>
              <a:latin typeface="Calibri Light" pitchFamily="34" charset="0"/>
            </a:endParaRPr>
          </a:p>
        </p:txBody>
      </p:sp>
      <p:sp>
        <p:nvSpPr>
          <p:cNvPr id="98307" name="Text Box 2"/>
          <p:cNvSpPr txBox="1">
            <a:spLocks noChangeArrowheads="1"/>
          </p:cNvSpPr>
          <p:nvPr/>
        </p:nvSpPr>
        <p:spPr bwMode="auto">
          <a:xfrm>
            <a:off x="463648" y="897549"/>
            <a:ext cx="8385175" cy="5462588"/>
          </a:xfrm>
          <a:prstGeom prst="rect">
            <a:avLst/>
          </a:prstGeom>
          <a:noFill/>
          <a:ln w="9525">
            <a:noFill/>
            <a:round/>
            <a:headEnd/>
            <a:tailEnd/>
          </a:ln>
        </p:spPr>
        <p:txBody>
          <a:bodyPr/>
          <a:lstStyle/>
          <a:p>
            <a:pPr marL="228600" indent="-227013" eaLnBrk="1" hangingPunct="1">
              <a:spcBef>
                <a:spcPts val="1000"/>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dirty="0">
                <a:solidFill>
                  <a:srgbClr val="0563C1"/>
                </a:solidFill>
              </a:rPr>
              <a:t>1.Instruction status</a:t>
            </a:r>
            <a:r>
              <a:rPr lang="en-US" altLang="zh-CN" sz="2400" dirty="0">
                <a:solidFill>
                  <a:srgbClr val="000000"/>
                </a:solidFill>
              </a:rPr>
              <a:t>—</a:t>
            </a:r>
            <a:r>
              <a:rPr lang="zh-CN" altLang="zh-CN" sz="2400" dirty="0">
                <a:solidFill>
                  <a:srgbClr val="000000"/>
                </a:solidFill>
              </a:rPr>
              <a:t>记录正在执行的各条指令</a:t>
            </a:r>
            <a:r>
              <a:rPr lang="zh-CN" altLang="en-US" sz="2400" dirty="0">
                <a:solidFill>
                  <a:srgbClr val="000000"/>
                </a:solidFill>
              </a:rPr>
              <a:t>所</a:t>
            </a:r>
            <a:r>
              <a:rPr lang="zh-CN" altLang="zh-CN" sz="2400" dirty="0">
                <a:solidFill>
                  <a:srgbClr val="000000"/>
                </a:solidFill>
              </a:rPr>
              <a:t>处</a:t>
            </a:r>
            <a:r>
              <a:rPr lang="zh-CN" altLang="en-US" sz="2400" dirty="0">
                <a:solidFill>
                  <a:srgbClr val="000000"/>
                </a:solidFill>
              </a:rPr>
              <a:t>的状态步</a:t>
            </a:r>
            <a:endParaRPr lang="zh-CN" altLang="zh-CN" sz="2400" dirty="0">
              <a:solidFill>
                <a:srgbClr val="000000"/>
              </a:solidFill>
            </a:endParaRPr>
          </a:p>
          <a:p>
            <a:pPr marL="228600" indent="-227013" eaLnBrk="1" hangingPunct="1">
              <a:spcBef>
                <a:spcPts val="1000"/>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dirty="0">
                <a:solidFill>
                  <a:srgbClr val="0563C1"/>
                </a:solidFill>
              </a:rPr>
              <a:t>2.Functional unit status</a:t>
            </a:r>
            <a:r>
              <a:rPr lang="en-US" altLang="zh-CN" sz="2400" dirty="0">
                <a:solidFill>
                  <a:srgbClr val="000000"/>
                </a:solidFill>
              </a:rPr>
              <a:t>—</a:t>
            </a:r>
            <a:r>
              <a:rPr lang="zh-CN" altLang="zh-CN" sz="2400" dirty="0">
                <a:solidFill>
                  <a:srgbClr val="000000"/>
                </a:solidFill>
              </a:rPr>
              <a:t>记录功能部件(</a:t>
            </a:r>
            <a:r>
              <a:rPr lang="en-US" altLang="zh-CN" sz="2400" dirty="0">
                <a:solidFill>
                  <a:srgbClr val="000000"/>
                </a:solidFill>
              </a:rPr>
              <a:t>FU)</a:t>
            </a:r>
            <a:r>
              <a:rPr lang="zh-CN" altLang="zh-CN" sz="2400" dirty="0">
                <a:solidFill>
                  <a:srgbClr val="000000"/>
                </a:solidFill>
              </a:rPr>
              <a:t>的状态。用9个域记录每个功能部件的</a:t>
            </a:r>
            <a:r>
              <a:rPr lang="en-US" altLang="zh-CN" sz="2400" dirty="0">
                <a:solidFill>
                  <a:srgbClr val="000000"/>
                </a:solidFill>
              </a:rPr>
              <a:t>9</a:t>
            </a:r>
            <a:r>
              <a:rPr lang="zh-CN" altLang="zh-CN" sz="2400" dirty="0">
                <a:solidFill>
                  <a:srgbClr val="000000"/>
                </a:solidFill>
              </a:rPr>
              <a:t>个参量：</a:t>
            </a:r>
          </a:p>
          <a:p>
            <a:pPr marL="228600" indent="-227013" eaLnBrk="1" hangingPunct="1">
              <a:spcBef>
                <a:spcPts val="1000"/>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400" dirty="0">
                <a:solidFill>
                  <a:srgbClr val="000000"/>
                </a:solidFill>
              </a:rPr>
              <a:t>		</a:t>
            </a:r>
            <a:r>
              <a:rPr lang="en-US" altLang="zh-CN" sz="2000" dirty="0">
                <a:solidFill>
                  <a:srgbClr val="5B9BD5"/>
                </a:solidFill>
              </a:rPr>
              <a:t>Busy</a:t>
            </a:r>
            <a:r>
              <a:rPr lang="en-US" altLang="zh-CN" sz="2000" dirty="0">
                <a:solidFill>
                  <a:srgbClr val="000000"/>
                </a:solidFill>
              </a:rPr>
              <a:t>—</a:t>
            </a:r>
            <a:r>
              <a:rPr lang="zh-CN" altLang="zh-CN" sz="2000" dirty="0">
                <a:solidFill>
                  <a:srgbClr val="000000"/>
                </a:solidFill>
              </a:rPr>
              <a:t>指示该部件是否空闲</a:t>
            </a:r>
          </a:p>
          <a:p>
            <a:pPr marL="228600" indent="-227013" eaLnBrk="1" hangingPunct="1">
              <a:spcBef>
                <a:spcPts val="1000"/>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000" dirty="0">
                <a:solidFill>
                  <a:srgbClr val="000000"/>
                </a:solidFill>
              </a:rPr>
              <a:t>		</a:t>
            </a:r>
            <a:r>
              <a:rPr lang="en-US" altLang="zh-CN" sz="2000" dirty="0">
                <a:solidFill>
                  <a:srgbClr val="5B9BD5"/>
                </a:solidFill>
              </a:rPr>
              <a:t>Op</a:t>
            </a:r>
            <a:r>
              <a:rPr lang="en-US" altLang="zh-CN" sz="2000" dirty="0">
                <a:solidFill>
                  <a:srgbClr val="000000"/>
                </a:solidFill>
              </a:rPr>
              <a:t>—</a:t>
            </a:r>
            <a:r>
              <a:rPr lang="zh-CN" altLang="zh-CN" sz="2000" dirty="0">
                <a:solidFill>
                  <a:srgbClr val="000000"/>
                </a:solidFill>
              </a:rPr>
              <a:t>该部件所完成的操作</a:t>
            </a:r>
          </a:p>
          <a:p>
            <a:pPr marL="228600" indent="-227013" eaLnBrk="1" hangingPunct="1">
              <a:spcBef>
                <a:spcPts val="1000"/>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000" dirty="0">
                <a:solidFill>
                  <a:srgbClr val="000000"/>
                </a:solidFill>
              </a:rPr>
              <a:t>		</a:t>
            </a:r>
            <a:r>
              <a:rPr lang="en-US" altLang="zh-CN" sz="2000" dirty="0">
                <a:solidFill>
                  <a:srgbClr val="5B9BD5"/>
                </a:solidFill>
              </a:rPr>
              <a:t>Fi</a:t>
            </a:r>
            <a:r>
              <a:rPr lang="en-US" altLang="zh-CN" sz="2000" dirty="0">
                <a:solidFill>
                  <a:srgbClr val="000000"/>
                </a:solidFill>
              </a:rPr>
              <a:t>—</a:t>
            </a:r>
            <a:r>
              <a:rPr lang="zh-CN" altLang="zh-CN" sz="2000" dirty="0">
                <a:solidFill>
                  <a:srgbClr val="000000"/>
                </a:solidFill>
              </a:rPr>
              <a:t>其目的寄存器编号</a:t>
            </a:r>
          </a:p>
          <a:p>
            <a:pPr marL="228600" indent="-227013" eaLnBrk="1" hangingPunct="1">
              <a:spcBef>
                <a:spcPts val="1000"/>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000" dirty="0">
                <a:solidFill>
                  <a:srgbClr val="000000"/>
                </a:solidFill>
              </a:rPr>
              <a:t>		</a:t>
            </a:r>
            <a:r>
              <a:rPr lang="en-US" altLang="zh-CN" sz="2000" dirty="0">
                <a:solidFill>
                  <a:srgbClr val="5B9BD5"/>
                </a:solidFill>
              </a:rPr>
              <a:t>Fj, </a:t>
            </a:r>
            <a:r>
              <a:rPr lang="en-US" altLang="zh-CN" sz="2000" dirty="0" err="1">
                <a:solidFill>
                  <a:srgbClr val="5B9BD5"/>
                </a:solidFill>
              </a:rPr>
              <a:t>Fk</a:t>
            </a:r>
            <a:r>
              <a:rPr lang="en-US" altLang="zh-CN" sz="2000" dirty="0">
                <a:solidFill>
                  <a:srgbClr val="000000"/>
                </a:solidFill>
              </a:rPr>
              <a:t>—</a:t>
            </a:r>
            <a:r>
              <a:rPr lang="zh-CN" altLang="zh-CN" sz="2000" dirty="0">
                <a:solidFill>
                  <a:srgbClr val="000000"/>
                </a:solidFill>
              </a:rPr>
              <a:t>源寄存器编号</a:t>
            </a:r>
          </a:p>
          <a:p>
            <a:pPr marL="228600" indent="-227013" eaLnBrk="1" hangingPunct="1">
              <a:spcBef>
                <a:spcPts val="1000"/>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000" dirty="0">
                <a:solidFill>
                  <a:srgbClr val="000000"/>
                </a:solidFill>
              </a:rPr>
              <a:t>		</a:t>
            </a:r>
            <a:r>
              <a:rPr lang="en-US" altLang="zh-CN" sz="2000" dirty="0" err="1">
                <a:solidFill>
                  <a:srgbClr val="5B9BD5"/>
                </a:solidFill>
              </a:rPr>
              <a:t>Qj</a:t>
            </a:r>
            <a:r>
              <a:rPr lang="en-US" altLang="zh-CN" sz="2000" dirty="0">
                <a:solidFill>
                  <a:srgbClr val="5B9BD5"/>
                </a:solidFill>
              </a:rPr>
              <a:t>, </a:t>
            </a:r>
            <a:r>
              <a:rPr lang="en-US" altLang="zh-CN" sz="2000" dirty="0" err="1">
                <a:solidFill>
                  <a:srgbClr val="5B9BD5"/>
                </a:solidFill>
              </a:rPr>
              <a:t>Qk</a:t>
            </a:r>
            <a:r>
              <a:rPr lang="en-US" altLang="zh-CN" sz="2000" dirty="0">
                <a:solidFill>
                  <a:srgbClr val="000000"/>
                </a:solidFill>
              </a:rPr>
              <a:t>—</a:t>
            </a:r>
            <a:r>
              <a:rPr lang="zh-CN" altLang="zh-CN" sz="2000" dirty="0">
                <a:solidFill>
                  <a:srgbClr val="000000"/>
                </a:solidFill>
              </a:rPr>
              <a:t>产生源操作数</a:t>
            </a:r>
            <a:r>
              <a:rPr lang="en-US" altLang="zh-CN" sz="2000" dirty="0">
                <a:solidFill>
                  <a:srgbClr val="000000"/>
                </a:solidFill>
              </a:rPr>
              <a:t>Fj, </a:t>
            </a:r>
            <a:r>
              <a:rPr lang="en-US" altLang="zh-CN" sz="2000" dirty="0" err="1">
                <a:solidFill>
                  <a:srgbClr val="000000"/>
                </a:solidFill>
              </a:rPr>
              <a:t>Fk</a:t>
            </a:r>
            <a:r>
              <a:rPr lang="zh-CN" altLang="zh-CN" sz="2000" dirty="0">
                <a:solidFill>
                  <a:srgbClr val="000000"/>
                </a:solidFill>
              </a:rPr>
              <a:t>的</a:t>
            </a:r>
            <a:r>
              <a:rPr lang="zh-CN" altLang="zh-CN" sz="2000" dirty="0">
                <a:solidFill>
                  <a:srgbClr val="000000"/>
                </a:solidFill>
                <a:latin typeface="+mj-ea"/>
                <a:ea typeface="+mj-ea"/>
              </a:rPr>
              <a:t>功能部件</a:t>
            </a:r>
          </a:p>
          <a:p>
            <a:pPr marL="228600" indent="-227013" eaLnBrk="1" hangingPunct="1">
              <a:spcBef>
                <a:spcPts val="1000"/>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000" dirty="0">
                <a:solidFill>
                  <a:srgbClr val="000000"/>
                </a:solidFill>
              </a:rPr>
              <a:t>		</a:t>
            </a:r>
            <a:r>
              <a:rPr lang="en-US" altLang="zh-CN" sz="2000" dirty="0" err="1">
                <a:solidFill>
                  <a:srgbClr val="5B9BD5"/>
                </a:solidFill>
              </a:rPr>
              <a:t>Rj</a:t>
            </a:r>
            <a:r>
              <a:rPr lang="en-US" altLang="zh-CN" sz="2000" dirty="0">
                <a:solidFill>
                  <a:srgbClr val="5B9BD5"/>
                </a:solidFill>
              </a:rPr>
              <a:t>, </a:t>
            </a:r>
            <a:r>
              <a:rPr lang="en-US" altLang="zh-CN" sz="2000" dirty="0" err="1">
                <a:solidFill>
                  <a:srgbClr val="5B9BD5"/>
                </a:solidFill>
              </a:rPr>
              <a:t>Rk</a:t>
            </a:r>
            <a:r>
              <a:rPr lang="en-US" altLang="zh-CN" sz="2000" dirty="0">
                <a:solidFill>
                  <a:srgbClr val="000000"/>
                </a:solidFill>
              </a:rPr>
              <a:t>—</a:t>
            </a:r>
            <a:r>
              <a:rPr lang="zh-CN" altLang="zh-CN" sz="2000" dirty="0">
                <a:solidFill>
                  <a:srgbClr val="000000"/>
                </a:solidFill>
              </a:rPr>
              <a:t>标识源操作数</a:t>
            </a:r>
            <a:r>
              <a:rPr lang="en-US" altLang="zh-CN" sz="2000" dirty="0">
                <a:solidFill>
                  <a:srgbClr val="000000"/>
                </a:solidFill>
              </a:rPr>
              <a:t>Fj, </a:t>
            </a:r>
            <a:r>
              <a:rPr lang="en-US" altLang="zh-CN" sz="2000" dirty="0" err="1">
                <a:solidFill>
                  <a:srgbClr val="000000"/>
                </a:solidFill>
              </a:rPr>
              <a:t>Fk</a:t>
            </a:r>
            <a:r>
              <a:rPr lang="zh-CN" altLang="zh-CN" sz="2000" dirty="0">
                <a:solidFill>
                  <a:srgbClr val="000000"/>
                </a:solidFill>
              </a:rPr>
              <a:t>是否就绪的标志</a:t>
            </a:r>
          </a:p>
          <a:p>
            <a:pPr marL="228600" indent="-227013" eaLnBrk="1" hangingPunct="1">
              <a:spcBef>
                <a:spcPts val="1000"/>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dirty="0">
                <a:solidFill>
                  <a:srgbClr val="0563C1"/>
                </a:solidFill>
              </a:rPr>
              <a:t>3.Register result status</a:t>
            </a:r>
            <a:r>
              <a:rPr lang="en-US" altLang="zh-CN" sz="2400" dirty="0">
                <a:solidFill>
                  <a:srgbClr val="000000"/>
                </a:solidFill>
              </a:rPr>
              <a:t>—</a:t>
            </a:r>
            <a:r>
              <a:rPr lang="zh-CN" altLang="zh-CN" sz="2400" dirty="0">
                <a:solidFill>
                  <a:srgbClr val="000000"/>
                </a:solidFill>
              </a:rPr>
              <a:t>如果存在功能部件对某一寄存器进行写操作，指示具体是哪个功能部件对该寄存器进行写操作。如果没有指令对该寄存器进行写操作，则该域 为</a:t>
            </a:r>
            <a:r>
              <a:rPr lang="en-US" altLang="zh-CN" sz="2400" dirty="0">
                <a:solidFill>
                  <a:srgbClr val="000000"/>
                </a:solidFill>
              </a:rPr>
              <a:t>Blank</a:t>
            </a:r>
          </a:p>
        </p:txBody>
      </p:sp>
      <p:sp>
        <p:nvSpPr>
          <p:cNvPr id="98308"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A4166FA4-E47E-42F6-A2BC-191C3261769E}"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98309"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98310"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4F20327-D8CB-42B8-9369-99DF7FCCC523}"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37</a:t>
            </a:fld>
            <a:endParaRPr lang="zh-CN" altLang="zh-CN" sz="1200">
              <a:solidFill>
                <a:srgbClr val="898989"/>
              </a:solidFill>
            </a:endParaRPr>
          </a:p>
        </p:txBody>
      </p:sp>
      <p:sp>
        <p:nvSpPr>
          <p:cNvPr id="2" name="标题 1"/>
          <p:cNvSpPr>
            <a:spLocks noGrp="1"/>
          </p:cNvSpPr>
          <p:nvPr>
            <p:ph type="title"/>
          </p:nvPr>
        </p:nvSpPr>
        <p:spPr/>
        <p:txBody>
          <a:bodyPr/>
          <a:lstStyle/>
          <a:p>
            <a:r>
              <a:rPr lang="zh-CN" altLang="zh-CN" smtClean="0"/>
              <a:t>记分牌的结构</a:t>
            </a:r>
            <a:endParaRPr lang="zh-CN" altLang="en-US" dirty="0"/>
          </a:p>
        </p:txBody>
      </p:sp>
    </p:spTree>
    <p:extLst>
      <p:ext uri="{BB962C8B-B14F-4D97-AF65-F5344CB8AC3E}">
        <p14:creationId xmlns:p14="http://schemas.microsoft.com/office/powerpoint/2010/main" val="1282515647"/>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Text Box 2"/>
          <p:cNvSpPr txBox="1">
            <a:spLocks noChangeArrowheads="1"/>
          </p:cNvSpPr>
          <p:nvPr/>
        </p:nvSpPr>
        <p:spPr bwMode="auto">
          <a:xfrm>
            <a:off x="628650" y="1825625"/>
            <a:ext cx="7886700" cy="4351338"/>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grpSp>
        <p:nvGrpSpPr>
          <p:cNvPr id="99332" name="Group 3"/>
          <p:cNvGrpSpPr>
            <a:grpSpLocks/>
          </p:cNvGrpSpPr>
          <p:nvPr/>
        </p:nvGrpSpPr>
        <p:grpSpPr bwMode="auto">
          <a:xfrm>
            <a:off x="539750" y="1231900"/>
            <a:ext cx="7759700" cy="4800600"/>
            <a:chOff x="520" y="984"/>
            <a:chExt cx="4719" cy="2875"/>
          </a:xfrm>
        </p:grpSpPr>
        <p:grpSp>
          <p:nvGrpSpPr>
            <p:cNvPr id="99337" name="Group 4"/>
            <p:cNvGrpSpPr>
              <a:grpSpLocks/>
            </p:cNvGrpSpPr>
            <p:nvPr/>
          </p:nvGrpSpPr>
          <p:grpSpPr bwMode="auto">
            <a:xfrm>
              <a:off x="520" y="984"/>
              <a:ext cx="911" cy="2871"/>
              <a:chOff x="520" y="984"/>
              <a:chExt cx="911" cy="2871"/>
            </a:xfrm>
          </p:grpSpPr>
          <p:sp>
            <p:nvSpPr>
              <p:cNvPr id="99350" name="Rectangle 5"/>
              <p:cNvSpPr>
                <a:spLocks noChangeArrowheads="1"/>
              </p:cNvSpPr>
              <p:nvPr/>
            </p:nvSpPr>
            <p:spPr bwMode="auto">
              <a:xfrm>
                <a:off x="528" y="2143"/>
                <a:ext cx="903" cy="368"/>
              </a:xfrm>
              <a:prstGeom prst="rect">
                <a:avLst/>
              </a:prstGeom>
              <a:solidFill>
                <a:srgbClr val="ED7D31"/>
              </a:solidFill>
              <a:ln w="12600" cap="sq">
                <a:solidFill>
                  <a:srgbClr val="000000"/>
                </a:solidFill>
                <a:miter lim="800000"/>
                <a:headEnd/>
                <a:tailEnd/>
              </a:ln>
            </p:spPr>
            <p:txBody>
              <a:bodyPr lIns="90360" tIns="44280" rIns="90360" bIns="44280" anchor="ctr"/>
              <a:lstStyle/>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pitchFamily="34" charset="0"/>
                  </a:rPr>
                  <a:t>Read operands</a:t>
                </a:r>
              </a:p>
            </p:txBody>
          </p:sp>
          <p:sp>
            <p:nvSpPr>
              <p:cNvPr id="99351" name="Rectangle 6"/>
              <p:cNvSpPr>
                <a:spLocks noChangeArrowheads="1"/>
              </p:cNvSpPr>
              <p:nvPr/>
            </p:nvSpPr>
            <p:spPr bwMode="auto">
              <a:xfrm>
                <a:off x="528" y="2517"/>
                <a:ext cx="903" cy="402"/>
              </a:xfrm>
              <a:prstGeom prst="rect">
                <a:avLst/>
              </a:prstGeom>
              <a:solidFill>
                <a:srgbClr val="ED7D31"/>
              </a:solidFill>
              <a:ln w="12600" cap="sq">
                <a:solidFill>
                  <a:srgbClr val="000000"/>
                </a:solidFill>
                <a:miter lim="800000"/>
                <a:headEnd/>
                <a:tailEnd/>
              </a:ln>
            </p:spPr>
            <p:txBody>
              <a:bodyPr lIns="90360" tIns="44280" rIns="90360" bIns="44280" anchor="ctr"/>
              <a:lstStyle/>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pitchFamily="34" charset="0"/>
                  </a:rPr>
                  <a:t>Execution complete</a:t>
                </a:r>
              </a:p>
            </p:txBody>
          </p:sp>
          <p:sp>
            <p:nvSpPr>
              <p:cNvPr id="99352" name="Rectangle 7"/>
              <p:cNvSpPr>
                <a:spLocks noChangeArrowheads="1"/>
              </p:cNvSpPr>
              <p:nvPr/>
            </p:nvSpPr>
            <p:spPr bwMode="auto">
              <a:xfrm>
                <a:off x="520" y="984"/>
                <a:ext cx="903" cy="327"/>
              </a:xfrm>
              <a:prstGeom prst="rect">
                <a:avLst/>
              </a:prstGeom>
              <a:solidFill>
                <a:srgbClr val="ED7D31"/>
              </a:solidFill>
              <a:ln w="12600" cap="sq">
                <a:solidFill>
                  <a:srgbClr val="000000"/>
                </a:solidFill>
                <a:miter lim="800000"/>
                <a:headEnd/>
                <a:tailEnd/>
              </a:ln>
            </p:spPr>
            <p:txBody>
              <a:bodyPr lIns="90360" tIns="44280" rIns="90360" bIns="44280" anchor="ctr"/>
              <a:lstStyle/>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pitchFamily="34" charset="0"/>
                  </a:rPr>
                  <a:t>Instruction status</a:t>
                </a:r>
              </a:p>
            </p:txBody>
          </p:sp>
          <p:sp>
            <p:nvSpPr>
              <p:cNvPr id="99353" name="Rectangle 8"/>
              <p:cNvSpPr>
                <a:spLocks noChangeArrowheads="1"/>
              </p:cNvSpPr>
              <p:nvPr/>
            </p:nvSpPr>
            <p:spPr bwMode="auto">
              <a:xfrm>
                <a:off x="528" y="2928"/>
                <a:ext cx="903" cy="927"/>
              </a:xfrm>
              <a:prstGeom prst="rect">
                <a:avLst/>
              </a:prstGeom>
              <a:solidFill>
                <a:srgbClr val="ED7D31"/>
              </a:solidFill>
              <a:ln w="12600" cap="sq">
                <a:solidFill>
                  <a:srgbClr val="000000"/>
                </a:solidFill>
                <a:miter lim="800000"/>
                <a:headEnd/>
                <a:tailEnd/>
              </a:ln>
            </p:spPr>
            <p:txBody>
              <a:bodyPr lIns="90360" tIns="44280" rIns="90360" bIns="44280" anchor="ctr"/>
              <a:lstStyle/>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pitchFamily="34" charset="0"/>
                  </a:rPr>
                  <a:t>Write result</a:t>
                </a:r>
              </a:p>
            </p:txBody>
          </p:sp>
          <p:sp>
            <p:nvSpPr>
              <p:cNvPr id="99354" name="Rectangle 9"/>
              <p:cNvSpPr>
                <a:spLocks noChangeArrowheads="1"/>
              </p:cNvSpPr>
              <p:nvPr/>
            </p:nvSpPr>
            <p:spPr bwMode="auto">
              <a:xfrm>
                <a:off x="528" y="1328"/>
                <a:ext cx="903" cy="807"/>
              </a:xfrm>
              <a:prstGeom prst="rect">
                <a:avLst/>
              </a:prstGeom>
              <a:solidFill>
                <a:srgbClr val="ED7D31"/>
              </a:solidFill>
              <a:ln w="12600" cap="sq">
                <a:solidFill>
                  <a:srgbClr val="000000"/>
                </a:solidFill>
                <a:miter lim="800000"/>
                <a:headEnd/>
                <a:tailEnd/>
              </a:ln>
            </p:spPr>
            <p:txBody>
              <a:bodyPr lIns="90360" tIns="44280" rIns="90360" bIns="44280" anchor="ctr"/>
              <a:lstStyle/>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pitchFamily="34" charset="0"/>
                  </a:rPr>
                  <a:t>Issue</a:t>
                </a:r>
              </a:p>
            </p:txBody>
          </p:sp>
        </p:grpSp>
        <p:grpSp>
          <p:nvGrpSpPr>
            <p:cNvPr id="99338" name="Group 10"/>
            <p:cNvGrpSpPr>
              <a:grpSpLocks/>
            </p:cNvGrpSpPr>
            <p:nvPr/>
          </p:nvGrpSpPr>
          <p:grpSpPr bwMode="auto">
            <a:xfrm>
              <a:off x="2552" y="988"/>
              <a:ext cx="2687" cy="2871"/>
              <a:chOff x="2552" y="988"/>
              <a:chExt cx="2687" cy="2871"/>
            </a:xfrm>
          </p:grpSpPr>
          <p:sp>
            <p:nvSpPr>
              <p:cNvPr id="99345" name="Rectangle 11"/>
              <p:cNvSpPr>
                <a:spLocks noChangeArrowheads="1"/>
              </p:cNvSpPr>
              <p:nvPr/>
            </p:nvSpPr>
            <p:spPr bwMode="auto">
              <a:xfrm>
                <a:off x="2552" y="988"/>
                <a:ext cx="2679" cy="327"/>
              </a:xfrm>
              <a:prstGeom prst="rect">
                <a:avLst/>
              </a:prstGeom>
              <a:solidFill>
                <a:srgbClr val="ED7D31"/>
              </a:solidFill>
              <a:ln w="12600" cap="sq">
                <a:solidFill>
                  <a:srgbClr val="000000"/>
                </a:solidFill>
                <a:miter lim="800000"/>
                <a:headEnd/>
                <a:tailEnd/>
              </a:ln>
            </p:spPr>
            <p:txBody>
              <a:bodyPr lIns="90360" tIns="44280" rIns="90360" bIns="44280" anchor="ctr"/>
              <a:lstStyle/>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pitchFamily="34" charset="0"/>
                  </a:rPr>
                  <a:t>Bookkeeping</a:t>
                </a:r>
              </a:p>
            </p:txBody>
          </p:sp>
          <p:sp>
            <p:nvSpPr>
              <p:cNvPr id="99346" name="Rectangle 12"/>
              <p:cNvSpPr>
                <a:spLocks noChangeArrowheads="1"/>
              </p:cNvSpPr>
              <p:nvPr/>
            </p:nvSpPr>
            <p:spPr bwMode="auto">
              <a:xfrm>
                <a:off x="2560" y="2147"/>
                <a:ext cx="2679" cy="368"/>
              </a:xfrm>
              <a:prstGeom prst="rect">
                <a:avLst/>
              </a:prstGeom>
              <a:solidFill>
                <a:srgbClr val="FFFFFF"/>
              </a:solidFill>
              <a:ln w="12600" cap="sq">
                <a:solidFill>
                  <a:srgbClr val="000000"/>
                </a:solidFill>
                <a:miter lim="800000"/>
                <a:headEnd/>
                <a:tailEnd/>
              </a:ln>
            </p:spPr>
            <p:txBody>
              <a:bodyPr lIns="90360" tIns="44280" rIns="90360" bIns="44280" anchor="ctr"/>
              <a:lstStyle/>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a:solidFill>
                      <a:srgbClr val="000000"/>
                    </a:solidFill>
                    <a:latin typeface="Arial" pitchFamily="34" charset="0"/>
                  </a:rPr>
                  <a:t>Rj</a:t>
                </a:r>
                <a:r>
                  <a:rPr lang="en-US" altLang="zh-CN">
                    <a:solidFill>
                      <a:srgbClr val="000000"/>
                    </a:solidFill>
                    <a:latin typeface="Symbol" pitchFamily="18" charset="2"/>
                  </a:rPr>
                  <a:t></a:t>
                </a:r>
                <a:r>
                  <a:rPr lang="en-US" altLang="zh-CN">
                    <a:solidFill>
                      <a:srgbClr val="000000"/>
                    </a:solidFill>
                    <a:latin typeface="Arial" pitchFamily="34" charset="0"/>
                  </a:rPr>
                  <a:t> No; Rk</a:t>
                </a:r>
                <a:r>
                  <a:rPr lang="en-US" altLang="zh-CN">
                    <a:solidFill>
                      <a:srgbClr val="000000"/>
                    </a:solidFill>
                    <a:latin typeface="Symbol" pitchFamily="18" charset="2"/>
                  </a:rPr>
                  <a:t></a:t>
                </a:r>
                <a:r>
                  <a:rPr lang="en-US" altLang="zh-CN">
                    <a:solidFill>
                      <a:srgbClr val="000000"/>
                    </a:solidFill>
                    <a:latin typeface="Arial" pitchFamily="34" charset="0"/>
                  </a:rPr>
                  <a:t> No</a:t>
                </a:r>
              </a:p>
            </p:txBody>
          </p:sp>
          <p:sp>
            <p:nvSpPr>
              <p:cNvPr id="99347" name="Rectangle 13"/>
              <p:cNvSpPr>
                <a:spLocks noChangeArrowheads="1"/>
              </p:cNvSpPr>
              <p:nvPr/>
            </p:nvSpPr>
            <p:spPr bwMode="auto">
              <a:xfrm>
                <a:off x="2560" y="2521"/>
                <a:ext cx="2679" cy="402"/>
              </a:xfrm>
              <a:prstGeom prst="rect">
                <a:avLst/>
              </a:prstGeom>
              <a:solidFill>
                <a:srgbClr val="FFFFFF"/>
              </a:solid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99348" name="Rectangle 14"/>
              <p:cNvSpPr>
                <a:spLocks noChangeArrowheads="1"/>
              </p:cNvSpPr>
              <p:nvPr/>
            </p:nvSpPr>
            <p:spPr bwMode="auto">
              <a:xfrm>
                <a:off x="2560" y="2932"/>
                <a:ext cx="2679" cy="927"/>
              </a:xfrm>
              <a:prstGeom prst="rect">
                <a:avLst/>
              </a:prstGeom>
              <a:solidFill>
                <a:srgbClr val="FFFFFF"/>
              </a:solidFill>
              <a:ln w="12600" cap="sq">
                <a:solidFill>
                  <a:srgbClr val="000000"/>
                </a:solidFill>
                <a:miter lim="800000"/>
                <a:headEnd/>
                <a:tailEnd/>
              </a:ln>
            </p:spPr>
            <p:txBody>
              <a:bodyPr lIns="90360" tIns="44280" rIns="90360" bIns="44280" anchor="ctr"/>
              <a:lstStyle/>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a:solidFill>
                      <a:srgbClr val="000000"/>
                    </a:solidFill>
                    <a:latin typeface="Symbol" pitchFamily="18" charset="2"/>
                  </a:rPr>
                  <a:t></a:t>
                </a:r>
                <a:r>
                  <a:rPr lang="en-US" altLang="zh-CN">
                    <a:solidFill>
                      <a:srgbClr val="000000"/>
                    </a:solidFill>
                    <a:latin typeface="Arial" pitchFamily="34" charset="0"/>
                  </a:rPr>
                  <a:t>f(if Qj(f)=FU then Rj(f)</a:t>
                </a:r>
                <a:r>
                  <a:rPr lang="en-US" altLang="zh-CN">
                    <a:solidFill>
                      <a:srgbClr val="000000"/>
                    </a:solidFill>
                    <a:latin typeface="Symbol" pitchFamily="18" charset="2"/>
                  </a:rPr>
                  <a:t></a:t>
                </a:r>
                <a:r>
                  <a:rPr lang="en-US" altLang="zh-CN">
                    <a:solidFill>
                      <a:srgbClr val="000000"/>
                    </a:solidFill>
                    <a:latin typeface="Arial" pitchFamily="34" charset="0"/>
                  </a:rPr>
                  <a:t> Yes);</a:t>
                </a:r>
                <a:br>
                  <a:rPr lang="en-US" altLang="zh-CN">
                    <a:solidFill>
                      <a:srgbClr val="000000"/>
                    </a:solidFill>
                    <a:latin typeface="Arial" pitchFamily="34" charset="0"/>
                  </a:rPr>
                </a:br>
                <a:r>
                  <a:rPr lang="en-US" altLang="zh-CN">
                    <a:solidFill>
                      <a:srgbClr val="000000"/>
                    </a:solidFill>
                    <a:latin typeface="Symbol" pitchFamily="18" charset="2"/>
                  </a:rPr>
                  <a:t></a:t>
                </a:r>
                <a:r>
                  <a:rPr lang="en-US" altLang="zh-CN">
                    <a:solidFill>
                      <a:srgbClr val="000000"/>
                    </a:solidFill>
                    <a:latin typeface="Arial" pitchFamily="34" charset="0"/>
                  </a:rPr>
                  <a:t>f(if Qk(f)=FU then Rk(f)</a:t>
                </a:r>
                <a:r>
                  <a:rPr lang="en-US" altLang="zh-CN">
                    <a:solidFill>
                      <a:srgbClr val="000000"/>
                    </a:solidFill>
                    <a:latin typeface="Symbol" pitchFamily="18" charset="2"/>
                  </a:rPr>
                  <a:t></a:t>
                </a:r>
                <a:r>
                  <a:rPr lang="en-US" altLang="zh-CN">
                    <a:solidFill>
                      <a:srgbClr val="000000"/>
                    </a:solidFill>
                    <a:latin typeface="Arial" pitchFamily="34" charset="0"/>
                  </a:rPr>
                  <a:t> Yes); Result(Fi(FU))</a:t>
                </a:r>
                <a:r>
                  <a:rPr lang="en-US" altLang="zh-CN">
                    <a:solidFill>
                      <a:srgbClr val="000000"/>
                    </a:solidFill>
                    <a:latin typeface="Symbol" pitchFamily="18" charset="2"/>
                  </a:rPr>
                  <a:t></a:t>
                </a:r>
                <a:r>
                  <a:rPr lang="en-US" altLang="zh-CN">
                    <a:solidFill>
                      <a:srgbClr val="000000"/>
                    </a:solidFill>
                    <a:latin typeface="Arial" pitchFamily="34" charset="0"/>
                  </a:rPr>
                  <a:t> 0; Busy(FU)</a:t>
                </a:r>
                <a:r>
                  <a:rPr lang="en-US" altLang="zh-CN">
                    <a:solidFill>
                      <a:srgbClr val="000000"/>
                    </a:solidFill>
                    <a:latin typeface="Symbol" pitchFamily="18" charset="2"/>
                  </a:rPr>
                  <a:t></a:t>
                </a:r>
                <a:r>
                  <a:rPr lang="en-US" altLang="zh-CN">
                    <a:solidFill>
                      <a:srgbClr val="000000"/>
                    </a:solidFill>
                    <a:latin typeface="Arial" pitchFamily="34" charset="0"/>
                  </a:rPr>
                  <a:t> No</a:t>
                </a:r>
              </a:p>
            </p:txBody>
          </p:sp>
          <p:sp>
            <p:nvSpPr>
              <p:cNvPr id="99349" name="Rectangle 15"/>
              <p:cNvSpPr>
                <a:spLocks noChangeArrowheads="1"/>
              </p:cNvSpPr>
              <p:nvPr/>
            </p:nvSpPr>
            <p:spPr bwMode="auto">
              <a:xfrm>
                <a:off x="2560" y="1332"/>
                <a:ext cx="2679" cy="807"/>
              </a:xfrm>
              <a:prstGeom prst="rect">
                <a:avLst/>
              </a:prstGeom>
              <a:solidFill>
                <a:srgbClr val="FFFFFF"/>
              </a:solidFill>
              <a:ln w="12600" cap="sq">
                <a:solidFill>
                  <a:srgbClr val="000000"/>
                </a:solidFill>
                <a:miter lim="800000"/>
                <a:headEnd/>
                <a:tailEnd/>
              </a:ln>
            </p:spPr>
            <p:txBody>
              <a:bodyPr lIns="90360" tIns="44280" rIns="90360" bIns="44280" anchor="ctr"/>
              <a:lstStyle/>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a:solidFill>
                      <a:srgbClr val="000000"/>
                    </a:solidFill>
                    <a:latin typeface="Arial" pitchFamily="34" charset="0"/>
                  </a:rPr>
                  <a:t>Busy(FU)</a:t>
                </a:r>
                <a:r>
                  <a:rPr lang="en-US" altLang="zh-CN">
                    <a:solidFill>
                      <a:srgbClr val="000000"/>
                    </a:solidFill>
                    <a:latin typeface="Symbol" pitchFamily="18" charset="2"/>
                  </a:rPr>
                  <a:t></a:t>
                </a:r>
                <a:r>
                  <a:rPr lang="en-US" altLang="zh-CN">
                    <a:solidFill>
                      <a:srgbClr val="000000"/>
                    </a:solidFill>
                    <a:latin typeface="Arial" pitchFamily="34" charset="0"/>
                  </a:rPr>
                  <a:t> yes; Op(FU)</a:t>
                </a:r>
                <a:r>
                  <a:rPr lang="en-US" altLang="zh-CN">
                    <a:solidFill>
                      <a:srgbClr val="000000"/>
                    </a:solidFill>
                    <a:latin typeface="Symbol" pitchFamily="18" charset="2"/>
                  </a:rPr>
                  <a:t></a:t>
                </a:r>
                <a:r>
                  <a:rPr lang="en-US" altLang="zh-CN">
                    <a:solidFill>
                      <a:srgbClr val="000000"/>
                    </a:solidFill>
                    <a:latin typeface="Arial" pitchFamily="34" charset="0"/>
                  </a:rPr>
                  <a:t> op; </a:t>
                </a:r>
                <a:br>
                  <a:rPr lang="en-US" altLang="zh-CN">
                    <a:solidFill>
                      <a:srgbClr val="000000"/>
                    </a:solidFill>
                    <a:latin typeface="Arial" pitchFamily="34" charset="0"/>
                  </a:rPr>
                </a:br>
                <a:r>
                  <a:rPr lang="en-US" altLang="zh-CN">
                    <a:solidFill>
                      <a:srgbClr val="000000"/>
                    </a:solidFill>
                    <a:latin typeface="Arial" pitchFamily="34" charset="0"/>
                  </a:rPr>
                  <a:t>Fi(FU)</a:t>
                </a:r>
                <a:r>
                  <a:rPr lang="en-US" altLang="zh-CN">
                    <a:solidFill>
                      <a:srgbClr val="000000"/>
                    </a:solidFill>
                    <a:latin typeface="Symbol" pitchFamily="18" charset="2"/>
                  </a:rPr>
                  <a:t></a:t>
                </a:r>
                <a:r>
                  <a:rPr lang="en-US" altLang="zh-CN">
                    <a:solidFill>
                      <a:srgbClr val="000000"/>
                    </a:solidFill>
                    <a:latin typeface="Arial" pitchFamily="34" charset="0"/>
                  </a:rPr>
                  <a:t> `D’; Fj(FU)</a:t>
                </a:r>
                <a:r>
                  <a:rPr lang="en-US" altLang="zh-CN">
                    <a:solidFill>
                      <a:srgbClr val="000000"/>
                    </a:solidFill>
                    <a:latin typeface="Symbol" pitchFamily="18" charset="2"/>
                  </a:rPr>
                  <a:t></a:t>
                </a:r>
                <a:r>
                  <a:rPr lang="en-US" altLang="zh-CN">
                    <a:solidFill>
                      <a:srgbClr val="000000"/>
                    </a:solidFill>
                    <a:latin typeface="Arial" pitchFamily="34" charset="0"/>
                  </a:rPr>
                  <a:t> `S1’; </a:t>
                </a:r>
                <a:br>
                  <a:rPr lang="en-US" altLang="zh-CN">
                    <a:solidFill>
                      <a:srgbClr val="000000"/>
                    </a:solidFill>
                    <a:latin typeface="Arial" pitchFamily="34" charset="0"/>
                  </a:rPr>
                </a:br>
                <a:r>
                  <a:rPr lang="en-US" altLang="zh-CN">
                    <a:solidFill>
                      <a:srgbClr val="000000"/>
                    </a:solidFill>
                    <a:latin typeface="Arial" pitchFamily="34" charset="0"/>
                  </a:rPr>
                  <a:t>Fk(FU)</a:t>
                </a:r>
                <a:r>
                  <a:rPr lang="en-US" altLang="zh-CN">
                    <a:solidFill>
                      <a:srgbClr val="000000"/>
                    </a:solidFill>
                    <a:latin typeface="Symbol" pitchFamily="18" charset="2"/>
                  </a:rPr>
                  <a:t></a:t>
                </a:r>
                <a:r>
                  <a:rPr lang="en-US" altLang="zh-CN">
                    <a:solidFill>
                      <a:srgbClr val="000000"/>
                    </a:solidFill>
                    <a:latin typeface="Arial" pitchFamily="34" charset="0"/>
                  </a:rPr>
                  <a:t> `S2’; Qj</a:t>
                </a:r>
                <a:r>
                  <a:rPr lang="en-US" altLang="zh-CN">
                    <a:solidFill>
                      <a:srgbClr val="000000"/>
                    </a:solidFill>
                    <a:latin typeface="Symbol" pitchFamily="18" charset="2"/>
                  </a:rPr>
                  <a:t></a:t>
                </a:r>
                <a:r>
                  <a:rPr lang="en-US" altLang="zh-CN">
                    <a:solidFill>
                      <a:srgbClr val="000000"/>
                    </a:solidFill>
                    <a:latin typeface="Arial" pitchFamily="34" charset="0"/>
                  </a:rPr>
                  <a:t> Result(‘S1’); </a:t>
                </a:r>
                <a:br>
                  <a:rPr lang="en-US" altLang="zh-CN">
                    <a:solidFill>
                      <a:srgbClr val="000000"/>
                    </a:solidFill>
                    <a:latin typeface="Arial" pitchFamily="34" charset="0"/>
                  </a:rPr>
                </a:br>
                <a:r>
                  <a:rPr lang="en-US" altLang="zh-CN">
                    <a:solidFill>
                      <a:srgbClr val="000000"/>
                    </a:solidFill>
                    <a:latin typeface="Arial" pitchFamily="34" charset="0"/>
                  </a:rPr>
                  <a:t>Qk</a:t>
                </a:r>
                <a:r>
                  <a:rPr lang="en-US" altLang="zh-CN">
                    <a:solidFill>
                      <a:srgbClr val="000000"/>
                    </a:solidFill>
                    <a:latin typeface="Symbol" pitchFamily="18" charset="2"/>
                  </a:rPr>
                  <a:t></a:t>
                </a:r>
                <a:r>
                  <a:rPr lang="en-US" altLang="zh-CN">
                    <a:solidFill>
                      <a:srgbClr val="000000"/>
                    </a:solidFill>
                    <a:latin typeface="Arial" pitchFamily="34" charset="0"/>
                  </a:rPr>
                  <a:t>  Result(`S2’);  Rj</a:t>
                </a:r>
                <a:r>
                  <a:rPr lang="en-US" altLang="zh-CN">
                    <a:solidFill>
                      <a:srgbClr val="000000"/>
                    </a:solidFill>
                    <a:latin typeface="Symbol" pitchFamily="18" charset="2"/>
                  </a:rPr>
                  <a:t></a:t>
                </a:r>
                <a:r>
                  <a:rPr lang="en-US" altLang="zh-CN">
                    <a:solidFill>
                      <a:srgbClr val="000000"/>
                    </a:solidFill>
                    <a:latin typeface="Arial" pitchFamily="34" charset="0"/>
                  </a:rPr>
                  <a:t> not Qj; </a:t>
                </a:r>
                <a:br>
                  <a:rPr lang="en-US" altLang="zh-CN">
                    <a:solidFill>
                      <a:srgbClr val="000000"/>
                    </a:solidFill>
                    <a:latin typeface="Arial" pitchFamily="34" charset="0"/>
                  </a:rPr>
                </a:br>
                <a:r>
                  <a:rPr lang="en-US" altLang="zh-CN">
                    <a:solidFill>
                      <a:srgbClr val="000000"/>
                    </a:solidFill>
                    <a:latin typeface="Arial" pitchFamily="34" charset="0"/>
                  </a:rPr>
                  <a:t>Rk</a:t>
                </a:r>
                <a:r>
                  <a:rPr lang="en-US" altLang="zh-CN">
                    <a:solidFill>
                      <a:srgbClr val="000000"/>
                    </a:solidFill>
                    <a:latin typeface="Symbol" pitchFamily="18" charset="2"/>
                  </a:rPr>
                  <a:t></a:t>
                </a:r>
                <a:r>
                  <a:rPr lang="en-US" altLang="zh-CN">
                    <a:solidFill>
                      <a:srgbClr val="000000"/>
                    </a:solidFill>
                    <a:latin typeface="Arial" pitchFamily="34" charset="0"/>
                  </a:rPr>
                  <a:t> not Qk; Result(‘D’)</a:t>
                </a:r>
                <a:r>
                  <a:rPr lang="en-US" altLang="zh-CN">
                    <a:solidFill>
                      <a:srgbClr val="000000"/>
                    </a:solidFill>
                    <a:latin typeface="Symbol" pitchFamily="18" charset="2"/>
                  </a:rPr>
                  <a:t></a:t>
                </a:r>
                <a:r>
                  <a:rPr lang="en-US" altLang="zh-CN">
                    <a:solidFill>
                      <a:srgbClr val="000000"/>
                    </a:solidFill>
                    <a:latin typeface="Arial" pitchFamily="34" charset="0"/>
                  </a:rPr>
                  <a:t> FU;</a:t>
                </a:r>
              </a:p>
            </p:txBody>
          </p:sp>
        </p:grpSp>
        <p:grpSp>
          <p:nvGrpSpPr>
            <p:cNvPr id="99339" name="Group 16"/>
            <p:cNvGrpSpPr>
              <a:grpSpLocks/>
            </p:cNvGrpSpPr>
            <p:nvPr/>
          </p:nvGrpSpPr>
          <p:grpSpPr bwMode="auto">
            <a:xfrm>
              <a:off x="1440" y="988"/>
              <a:ext cx="1283" cy="2867"/>
              <a:chOff x="1440" y="988"/>
              <a:chExt cx="1283" cy="2867"/>
            </a:xfrm>
          </p:grpSpPr>
          <p:sp>
            <p:nvSpPr>
              <p:cNvPr id="99340" name="Rectangle 17"/>
              <p:cNvSpPr>
                <a:spLocks noChangeArrowheads="1"/>
              </p:cNvSpPr>
              <p:nvPr/>
            </p:nvSpPr>
            <p:spPr bwMode="auto">
              <a:xfrm>
                <a:off x="1449" y="2145"/>
                <a:ext cx="1274" cy="366"/>
              </a:xfrm>
              <a:prstGeom prst="rect">
                <a:avLst/>
              </a:prstGeom>
              <a:solidFill>
                <a:srgbClr val="FFFFFF"/>
              </a:solidFill>
              <a:ln w="12600" cap="sq">
                <a:solidFill>
                  <a:srgbClr val="000000"/>
                </a:solidFill>
                <a:miter lim="800000"/>
                <a:headEnd/>
                <a:tailEnd/>
              </a:ln>
            </p:spPr>
            <p:txBody>
              <a:bodyPr lIns="90360" tIns="44280" rIns="90360" bIns="44280" anchor="ctr"/>
              <a:lstStyle/>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a:solidFill>
                      <a:srgbClr val="000000"/>
                    </a:solidFill>
                    <a:latin typeface="Arial" pitchFamily="34" charset="0"/>
                  </a:rPr>
                  <a:t>Rj and Rk</a:t>
                </a:r>
              </a:p>
            </p:txBody>
          </p:sp>
          <p:sp>
            <p:nvSpPr>
              <p:cNvPr id="99341" name="Rectangle 18"/>
              <p:cNvSpPr>
                <a:spLocks noChangeArrowheads="1"/>
              </p:cNvSpPr>
              <p:nvPr/>
            </p:nvSpPr>
            <p:spPr bwMode="auto">
              <a:xfrm>
                <a:off x="1449" y="2518"/>
                <a:ext cx="1274" cy="400"/>
              </a:xfrm>
              <a:prstGeom prst="rect">
                <a:avLst/>
              </a:prstGeom>
              <a:solidFill>
                <a:srgbClr val="FFFFFF"/>
              </a:solidFill>
              <a:ln w="12600" cap="sq">
                <a:solidFill>
                  <a:srgbClr val="000000"/>
                </a:solidFill>
                <a:miter lim="800000"/>
                <a:headEnd/>
                <a:tailEnd/>
              </a:ln>
            </p:spPr>
            <p:txBody>
              <a:bodyPr lIns="90360" tIns="44280" rIns="90360" bIns="44280" anchor="ctr"/>
              <a:lstStyle/>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a:solidFill>
                      <a:srgbClr val="000000"/>
                    </a:solidFill>
                    <a:latin typeface="Arial" pitchFamily="34" charset="0"/>
                  </a:rPr>
                  <a:t>Functional unit done</a:t>
                </a:r>
              </a:p>
            </p:txBody>
          </p:sp>
          <p:sp>
            <p:nvSpPr>
              <p:cNvPr id="99342" name="Rectangle 19"/>
              <p:cNvSpPr>
                <a:spLocks noChangeArrowheads="1"/>
              </p:cNvSpPr>
              <p:nvPr/>
            </p:nvSpPr>
            <p:spPr bwMode="auto">
              <a:xfrm>
                <a:off x="1440" y="988"/>
                <a:ext cx="1274" cy="326"/>
              </a:xfrm>
              <a:prstGeom prst="rect">
                <a:avLst/>
              </a:prstGeom>
              <a:solidFill>
                <a:srgbClr val="ED7D31"/>
              </a:solidFill>
              <a:ln w="12600" cap="sq">
                <a:solidFill>
                  <a:srgbClr val="000000"/>
                </a:solidFill>
                <a:miter lim="800000"/>
                <a:headEnd/>
                <a:tailEnd/>
              </a:ln>
            </p:spPr>
            <p:txBody>
              <a:bodyPr lIns="90360" tIns="44280" rIns="90360" bIns="44280" anchor="ctr"/>
              <a:lstStyle/>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pitchFamily="34" charset="0"/>
                  </a:rPr>
                  <a:t>Wait until</a:t>
                </a:r>
              </a:p>
            </p:txBody>
          </p:sp>
          <p:sp>
            <p:nvSpPr>
              <p:cNvPr id="99343" name="Rectangle 20"/>
              <p:cNvSpPr>
                <a:spLocks noChangeArrowheads="1"/>
              </p:cNvSpPr>
              <p:nvPr/>
            </p:nvSpPr>
            <p:spPr bwMode="auto">
              <a:xfrm>
                <a:off x="1449" y="2931"/>
                <a:ext cx="1274" cy="924"/>
              </a:xfrm>
              <a:prstGeom prst="rect">
                <a:avLst/>
              </a:prstGeom>
              <a:solidFill>
                <a:srgbClr val="FFFFFF"/>
              </a:solidFill>
              <a:ln w="12600" cap="sq">
                <a:solidFill>
                  <a:srgbClr val="000000"/>
                </a:solidFill>
                <a:miter lim="800000"/>
                <a:headEnd/>
                <a:tailEnd/>
              </a:ln>
            </p:spPr>
            <p:txBody>
              <a:bodyPr lIns="90360" tIns="44280" rIns="90360" bIns="44280" anchor="ctr"/>
              <a:lstStyle/>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dirty="0">
                    <a:solidFill>
                      <a:srgbClr val="000000"/>
                    </a:solidFill>
                    <a:latin typeface="Symbol" pitchFamily="18" charset="2"/>
                  </a:rPr>
                  <a:t></a:t>
                </a:r>
                <a:r>
                  <a:rPr lang="en-US" altLang="zh-CN" dirty="0">
                    <a:solidFill>
                      <a:srgbClr val="000000"/>
                    </a:solidFill>
                    <a:latin typeface="Arial" pitchFamily="34" charset="0"/>
                  </a:rPr>
                  <a:t>f((Fj( f )≠Fi(FU) </a:t>
                </a:r>
                <a:br>
                  <a:rPr lang="en-US" altLang="zh-CN" dirty="0">
                    <a:solidFill>
                      <a:srgbClr val="000000"/>
                    </a:solidFill>
                    <a:latin typeface="Arial" pitchFamily="34" charset="0"/>
                  </a:rPr>
                </a:br>
                <a:r>
                  <a:rPr lang="en-US" altLang="zh-CN" dirty="0">
                    <a:solidFill>
                      <a:srgbClr val="000000"/>
                    </a:solidFill>
                    <a:latin typeface="Arial" pitchFamily="34" charset="0"/>
                  </a:rPr>
                  <a:t>or </a:t>
                </a:r>
                <a:r>
                  <a:rPr lang="en-US" altLang="zh-CN" dirty="0" err="1">
                    <a:solidFill>
                      <a:srgbClr val="000000"/>
                    </a:solidFill>
                    <a:latin typeface="Arial" pitchFamily="34" charset="0"/>
                  </a:rPr>
                  <a:t>Rj</a:t>
                </a:r>
                <a:r>
                  <a:rPr lang="en-US" altLang="zh-CN" dirty="0">
                    <a:solidFill>
                      <a:srgbClr val="000000"/>
                    </a:solidFill>
                    <a:latin typeface="Arial" pitchFamily="34" charset="0"/>
                  </a:rPr>
                  <a:t>( f )=No) &amp; (</a:t>
                </a:r>
                <a:r>
                  <a:rPr lang="en-US" altLang="zh-CN" dirty="0" err="1">
                    <a:solidFill>
                      <a:srgbClr val="000000"/>
                    </a:solidFill>
                    <a:latin typeface="Arial" pitchFamily="34" charset="0"/>
                  </a:rPr>
                  <a:t>Fk</a:t>
                </a:r>
                <a:r>
                  <a:rPr lang="en-US" altLang="zh-CN" dirty="0">
                    <a:solidFill>
                      <a:srgbClr val="000000"/>
                    </a:solidFill>
                    <a:latin typeface="Arial" pitchFamily="34" charset="0"/>
                  </a:rPr>
                  <a:t>( f ) ≠Fi(FU) or </a:t>
                </a:r>
                <a:br>
                  <a:rPr lang="en-US" altLang="zh-CN" dirty="0">
                    <a:solidFill>
                      <a:srgbClr val="000000"/>
                    </a:solidFill>
                    <a:latin typeface="Arial" pitchFamily="34" charset="0"/>
                  </a:rPr>
                </a:br>
                <a:r>
                  <a:rPr lang="en-US" altLang="zh-CN" dirty="0" err="1">
                    <a:solidFill>
                      <a:srgbClr val="000000"/>
                    </a:solidFill>
                    <a:latin typeface="Arial" pitchFamily="34" charset="0"/>
                  </a:rPr>
                  <a:t>Rk</a:t>
                </a:r>
                <a:r>
                  <a:rPr lang="en-US" altLang="zh-CN" dirty="0">
                    <a:solidFill>
                      <a:srgbClr val="000000"/>
                    </a:solidFill>
                    <a:latin typeface="Arial" pitchFamily="34" charset="0"/>
                  </a:rPr>
                  <a:t>( f )=No))</a:t>
                </a:r>
              </a:p>
            </p:txBody>
          </p:sp>
          <p:sp>
            <p:nvSpPr>
              <p:cNvPr id="99344" name="Rectangle 21"/>
              <p:cNvSpPr>
                <a:spLocks noChangeArrowheads="1"/>
              </p:cNvSpPr>
              <p:nvPr/>
            </p:nvSpPr>
            <p:spPr bwMode="auto">
              <a:xfrm>
                <a:off x="1449" y="1331"/>
                <a:ext cx="1274" cy="804"/>
              </a:xfrm>
              <a:prstGeom prst="rect">
                <a:avLst/>
              </a:prstGeom>
              <a:solidFill>
                <a:srgbClr val="FFFFFF"/>
              </a:solidFill>
              <a:ln w="12600" cap="sq">
                <a:solidFill>
                  <a:srgbClr val="000000"/>
                </a:solidFill>
                <a:miter lim="800000"/>
                <a:headEnd/>
                <a:tailEnd/>
              </a:ln>
            </p:spPr>
            <p:txBody>
              <a:bodyPr lIns="90360" tIns="44280" rIns="90360" bIns="44280" anchor="ctr"/>
              <a:lstStyle/>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a:solidFill>
                      <a:srgbClr val="000000"/>
                    </a:solidFill>
                    <a:latin typeface="Arial" pitchFamily="34" charset="0"/>
                  </a:rPr>
                  <a:t>Not busy (FU) and not result(D)</a:t>
                </a:r>
              </a:p>
            </p:txBody>
          </p:sp>
        </p:grpSp>
      </p:grpSp>
      <p:sp>
        <p:nvSpPr>
          <p:cNvPr id="99333" name="Text Box 22"/>
          <p:cNvSpPr txBox="1">
            <a:spLocks noChangeArrowheads="1"/>
          </p:cNvSpPr>
          <p:nvPr/>
        </p:nvSpPr>
        <p:spPr bwMode="auto">
          <a:xfrm>
            <a:off x="304800" y="5943600"/>
            <a:ext cx="6781800" cy="368300"/>
          </a:xfrm>
          <a:prstGeom prst="rect">
            <a:avLst/>
          </a:prstGeom>
          <a:noFill/>
          <a:ln w="9525">
            <a:noFill/>
            <a:round/>
            <a:headEnd/>
            <a:tailEnd/>
          </a:ln>
        </p:spPr>
        <p:txBody>
          <a:bodyPr lIns="90000" tIns="46800" rIns="90000" bIns="46800">
            <a:spAutoFit/>
          </a:bodyPr>
          <a:lstStyle/>
          <a:p>
            <a:pPr eaLnBrk="1" hangingPunct="1">
              <a:spcBef>
                <a:spcPts val="1125"/>
              </a:spcBef>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b="1">
                <a:solidFill>
                  <a:srgbClr val="000000"/>
                </a:solidFill>
                <a:latin typeface="Arial" pitchFamily="34" charset="0"/>
              </a:rPr>
              <a:t>*</a:t>
            </a:r>
          </a:p>
        </p:txBody>
      </p:sp>
      <p:sp>
        <p:nvSpPr>
          <p:cNvPr id="99334" name="Text Box 2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5687CB34-2C91-4092-9440-1A8E1AE78EB5}"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99335" name="Text Box 2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99336" name="Text Box 2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EA775DB-E949-48AE-A5BE-FC23DD01044A}"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38</a:t>
            </a:fld>
            <a:endParaRPr lang="zh-CN" altLang="zh-CN" sz="1200">
              <a:solidFill>
                <a:srgbClr val="898989"/>
              </a:solidFill>
            </a:endParaRPr>
          </a:p>
        </p:txBody>
      </p:sp>
      <p:sp>
        <p:nvSpPr>
          <p:cNvPr id="2" name="标题 1"/>
          <p:cNvSpPr>
            <a:spLocks noGrp="1"/>
          </p:cNvSpPr>
          <p:nvPr>
            <p:ph type="title"/>
          </p:nvPr>
        </p:nvSpPr>
        <p:spPr/>
        <p:txBody>
          <a:bodyPr/>
          <a:lstStyle/>
          <a:p>
            <a:r>
              <a:rPr lang="zh-CN" altLang="zh-CN" smtClean="0"/>
              <a:t>记分牌流水线控制</a:t>
            </a:r>
            <a:endParaRPr lang="zh-CN" altLang="en-US" dirty="0"/>
          </a:p>
        </p:txBody>
      </p:sp>
    </p:spTree>
    <p:extLst>
      <p:ext uri="{BB962C8B-B14F-4D97-AF65-F5344CB8AC3E}">
        <p14:creationId xmlns:p14="http://schemas.microsoft.com/office/powerpoint/2010/main" val="768308527"/>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ext Box 1"/>
          <p:cNvSpPr txBox="1">
            <a:spLocks noChangeArrowheads="1"/>
          </p:cNvSpPr>
          <p:nvPr/>
        </p:nvSpPr>
        <p:spPr bwMode="auto">
          <a:xfrm>
            <a:off x="466725" y="417513"/>
            <a:ext cx="8393113" cy="708025"/>
          </a:xfrm>
          <a:prstGeom prst="rect">
            <a:avLst/>
          </a:prstGeom>
          <a:noFill/>
          <a:ln w="9525">
            <a:noFill/>
            <a:round/>
            <a:headEnd/>
            <a:tailEnd/>
          </a:ln>
        </p:spPr>
        <p:txBody>
          <a:bodyPr anchor="ctr"/>
          <a:lstStyle/>
          <a:p>
            <a:pPr eaLnBrk="1" hangingPunct="1">
              <a:lnSpc>
                <a:spcPct val="90000"/>
              </a:lnSpc>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3600" b="1" dirty="0">
              <a:solidFill>
                <a:srgbClr val="FF0000"/>
              </a:solidFill>
              <a:latin typeface="Calibri Light" pitchFamily="34" charset="0"/>
            </a:endParaRPr>
          </a:p>
        </p:txBody>
      </p:sp>
      <p:graphicFrame>
        <p:nvGraphicFramePr>
          <p:cNvPr id="1026" name="Object 2"/>
          <p:cNvGraphicFramePr>
            <a:graphicFrameLocks noChangeAspect="1"/>
          </p:cNvGraphicFramePr>
          <p:nvPr/>
        </p:nvGraphicFramePr>
        <p:xfrm>
          <a:off x="501650" y="1447800"/>
          <a:ext cx="8115300" cy="4264025"/>
        </p:xfrm>
        <a:graphic>
          <a:graphicData uri="http://schemas.openxmlformats.org/presentationml/2006/ole">
            <mc:AlternateContent xmlns:mc="http://schemas.openxmlformats.org/markup-compatibility/2006">
              <mc:Choice xmlns:v="urn:schemas-microsoft-com:vml" Requires="v">
                <p:oleObj spid="_x0000_s10307" r:id="rId4" imgW="10020822" imgH="5273458" progId="">
                  <p:embed/>
                </p:oleObj>
              </mc:Choice>
              <mc:Fallback>
                <p:oleObj r:id="rId4" imgW="10020822" imgH="5273458"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650" y="1447800"/>
                        <a:ext cx="8115300" cy="4264025"/>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1028"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08D0B42-81F8-408A-94EF-C5B29087EAEB}"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029"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030"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ABD0E2A6-4B65-411D-9620-B352C315A6F1}"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39</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Scoreboard Example</a:t>
            </a:r>
            <a:endParaRPr lang="zh-CN" altLang="en-US" dirty="0"/>
          </a:p>
        </p:txBody>
      </p:sp>
    </p:spTree>
    <p:extLst>
      <p:ext uri="{BB962C8B-B14F-4D97-AF65-F5344CB8AC3E}">
        <p14:creationId xmlns:p14="http://schemas.microsoft.com/office/powerpoint/2010/main" val="4032311629"/>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3"/>
          <p:cNvSpPr>
            <a:spLocks noGrp="1"/>
          </p:cNvSpPr>
          <p:nvPr>
            <p:ph type="title"/>
          </p:nvPr>
        </p:nvSpPr>
        <p:spPr/>
        <p:txBody>
          <a:bodyPr/>
          <a:lstStyle/>
          <a:p>
            <a:r>
              <a:rPr lang="en-US" altLang="zh-CN" smtClean="0"/>
              <a:t>Levels of Parallelism</a:t>
            </a:r>
            <a:endParaRPr lang="zh-CN" altLang="en-US" smtClean="0"/>
          </a:p>
        </p:txBody>
      </p:sp>
      <p:sp>
        <p:nvSpPr>
          <p:cNvPr id="61443" name="内容占位符 4"/>
          <p:cNvSpPr>
            <a:spLocks noGrp="1"/>
          </p:cNvSpPr>
          <p:nvPr>
            <p:ph idx="1"/>
          </p:nvPr>
        </p:nvSpPr>
        <p:spPr/>
        <p:txBody>
          <a:bodyPr>
            <a:normAutofit fontScale="77500" lnSpcReduction="20000"/>
          </a:bodyPr>
          <a:lstStyle/>
          <a:p>
            <a:r>
              <a:rPr lang="zh-CN" altLang="en-US" dirty="0" smtClean="0"/>
              <a:t>请求级并行</a:t>
            </a:r>
            <a:endParaRPr lang="en-US" altLang="zh-CN" dirty="0" smtClean="0"/>
          </a:p>
          <a:p>
            <a:pPr lvl="1"/>
            <a:r>
              <a:rPr lang="zh-CN" altLang="en-US" dirty="0" smtClean="0"/>
              <a:t>多个任务可被分配到多个计算机上并行执行</a:t>
            </a:r>
            <a:endParaRPr lang="en-US" altLang="zh-CN" dirty="0" smtClean="0"/>
          </a:p>
          <a:p>
            <a:r>
              <a:rPr lang="zh-CN" altLang="en-US" dirty="0" smtClean="0"/>
              <a:t>进程级并行</a:t>
            </a:r>
            <a:endParaRPr lang="en-US" altLang="zh-CN" dirty="0" smtClean="0"/>
          </a:p>
          <a:p>
            <a:pPr lvl="1"/>
            <a:r>
              <a:rPr lang="zh-CN" altLang="en-US" dirty="0" smtClean="0"/>
              <a:t>进程可被调度到不同的处理器上并行执行</a:t>
            </a:r>
            <a:endParaRPr lang="en-US" altLang="zh-CN" dirty="0" smtClean="0"/>
          </a:p>
          <a:p>
            <a:r>
              <a:rPr lang="en-US" altLang="zh-CN" dirty="0" smtClean="0"/>
              <a:t> </a:t>
            </a:r>
            <a:r>
              <a:rPr lang="zh-CN" altLang="en-US" dirty="0" smtClean="0"/>
              <a:t>线程级并行</a:t>
            </a:r>
            <a:endParaRPr lang="en-US" altLang="zh-CN" dirty="0" smtClean="0"/>
          </a:p>
          <a:p>
            <a:pPr lvl="1"/>
            <a:r>
              <a:rPr lang="zh-CN" altLang="en-US" dirty="0" smtClean="0"/>
              <a:t>任务被组织成多个线程，多个线程共享一个进程的地址空间</a:t>
            </a:r>
            <a:endParaRPr lang="en-US" altLang="zh-CN" dirty="0" smtClean="0"/>
          </a:p>
          <a:p>
            <a:pPr lvl="1"/>
            <a:r>
              <a:rPr lang="zh-CN" altLang="en-US" dirty="0" smtClean="0"/>
              <a:t>每个线程有自己独立的程序计数器和寄存器文件</a:t>
            </a:r>
            <a:endParaRPr lang="en-US" altLang="zh-CN" dirty="0" smtClean="0"/>
          </a:p>
          <a:p>
            <a:r>
              <a:rPr lang="zh-CN" altLang="en-US" dirty="0" smtClean="0"/>
              <a:t>数据级并行</a:t>
            </a:r>
            <a:endParaRPr lang="en-US" altLang="zh-CN" dirty="0" smtClean="0"/>
          </a:p>
          <a:p>
            <a:pPr lvl="1"/>
            <a:r>
              <a:rPr lang="zh-CN" altLang="en-US" dirty="0" smtClean="0"/>
              <a:t>单线程（逻辑上）中并行处理多个数据</a:t>
            </a:r>
            <a:r>
              <a:rPr lang="en-US" altLang="zh-CN" dirty="0" smtClean="0"/>
              <a:t> (SIMD/Vector execution)</a:t>
            </a:r>
          </a:p>
          <a:p>
            <a:pPr lvl="1"/>
            <a:r>
              <a:rPr lang="zh-CN" altLang="en-US" dirty="0" smtClean="0"/>
              <a:t>一个程序计数器</a:t>
            </a:r>
            <a:r>
              <a:rPr lang="en-US" altLang="zh-CN" dirty="0" smtClean="0"/>
              <a:t>, </a:t>
            </a:r>
            <a:r>
              <a:rPr lang="zh-CN" altLang="en-US" dirty="0" smtClean="0"/>
              <a:t>多个执行部件 </a:t>
            </a:r>
            <a:endParaRPr lang="en-US" altLang="zh-CN" dirty="0" smtClean="0"/>
          </a:p>
          <a:p>
            <a:r>
              <a:rPr lang="zh-CN" altLang="en-US" dirty="0" smtClean="0"/>
              <a:t>指令级并行</a:t>
            </a:r>
            <a:endParaRPr lang="en-US" altLang="zh-CN" dirty="0" smtClean="0"/>
          </a:p>
          <a:p>
            <a:pPr lvl="1"/>
            <a:r>
              <a:rPr lang="zh-CN" altLang="en-US" dirty="0" smtClean="0">
                <a:solidFill>
                  <a:srgbClr val="0070C0"/>
                </a:solidFill>
              </a:rPr>
              <a:t>针对单一指令流，多个执行部件并行执行不同的指令</a:t>
            </a:r>
          </a:p>
        </p:txBody>
      </p:sp>
    </p:spTree>
    <p:extLst>
      <p:ext uri="{BB962C8B-B14F-4D97-AF65-F5344CB8AC3E}">
        <p14:creationId xmlns:p14="http://schemas.microsoft.com/office/powerpoint/2010/main" val="34175185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1"/>
          <p:cNvGraphicFramePr>
            <a:graphicFrameLocks noChangeAspect="1"/>
          </p:cNvGraphicFramePr>
          <p:nvPr/>
        </p:nvGraphicFramePr>
        <p:xfrm>
          <a:off x="381000" y="1192213"/>
          <a:ext cx="8096250" cy="5208587"/>
        </p:xfrm>
        <a:graphic>
          <a:graphicData uri="http://schemas.openxmlformats.org/presentationml/2006/ole">
            <mc:AlternateContent xmlns:mc="http://schemas.openxmlformats.org/markup-compatibility/2006">
              <mc:Choice xmlns:v="urn:schemas-microsoft-com:vml" Requires="v">
                <p:oleObj spid="_x0000_s11331" r:id="rId4" imgW="8944200" imgH="6332760" progId="">
                  <p:embed/>
                </p:oleObj>
              </mc:Choice>
              <mc:Fallback>
                <p:oleObj r:id="rId4" imgW="8944200" imgH="633276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192213"/>
                        <a:ext cx="8096250" cy="5208587"/>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2051" name="AutoShape 2"/>
          <p:cNvSpPr>
            <a:spLocks noChangeArrowheads="1"/>
          </p:cNvSpPr>
          <p:nvPr/>
        </p:nvSpPr>
        <p:spPr bwMode="auto">
          <a:xfrm>
            <a:off x="2814638" y="1481138"/>
            <a:ext cx="758825" cy="758825"/>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052" name="AutoShape 3"/>
          <p:cNvSpPr>
            <a:spLocks noChangeArrowheads="1"/>
          </p:cNvSpPr>
          <p:nvPr/>
        </p:nvSpPr>
        <p:spPr bwMode="auto">
          <a:xfrm>
            <a:off x="730250" y="5646738"/>
            <a:ext cx="758825" cy="758825"/>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053" name="AutoShape 4"/>
          <p:cNvSpPr>
            <a:spLocks noChangeArrowheads="1"/>
          </p:cNvSpPr>
          <p:nvPr/>
        </p:nvSpPr>
        <p:spPr bwMode="auto">
          <a:xfrm>
            <a:off x="4724400" y="5600700"/>
            <a:ext cx="758825" cy="758825"/>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054" name="AutoShape 5"/>
          <p:cNvSpPr>
            <a:spLocks noChangeArrowheads="1"/>
          </p:cNvSpPr>
          <p:nvPr/>
        </p:nvSpPr>
        <p:spPr bwMode="auto">
          <a:xfrm>
            <a:off x="2743200" y="3724275"/>
            <a:ext cx="6019800" cy="530225"/>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055" name="Text Box 6"/>
          <p:cNvSpPr txBox="1">
            <a:spLocks noChangeArrowheads="1"/>
          </p:cNvSpPr>
          <p:nvPr/>
        </p:nvSpPr>
        <p:spPr bwMode="auto">
          <a:xfrm>
            <a:off x="765175" y="230188"/>
            <a:ext cx="7083425" cy="684212"/>
          </a:xfrm>
          <a:prstGeom prst="rect">
            <a:avLst/>
          </a:prstGeom>
          <a:noFill/>
          <a:ln w="9525">
            <a:noFill/>
            <a:round/>
            <a:headEnd/>
            <a:tailEnd/>
          </a:ln>
        </p:spPr>
        <p:txBody>
          <a:bodyPr anchor="ctr"/>
          <a:lstStyle/>
          <a:p>
            <a:pP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4000" dirty="0">
              <a:solidFill>
                <a:srgbClr val="000000"/>
              </a:solidFill>
              <a:latin typeface="Calibri Light" pitchFamily="34" charset="0"/>
            </a:endParaRPr>
          </a:p>
        </p:txBody>
      </p:sp>
      <p:sp>
        <p:nvSpPr>
          <p:cNvPr id="2056" name="Text Box 7"/>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403B426F-7F40-4C30-91F1-87A594A3CC8A}"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057" name="Text Box 8"/>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058" name="Text Box 9"/>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FB8EE3-1547-4978-81A5-20DC25547D2E}"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40</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Scoreboard Example: Cycle 1</a:t>
            </a:r>
            <a:endParaRPr lang="zh-CN" altLang="en-US" dirty="0"/>
          </a:p>
        </p:txBody>
      </p:sp>
    </p:spTree>
    <p:extLst>
      <p:ext uri="{BB962C8B-B14F-4D97-AF65-F5344CB8AC3E}">
        <p14:creationId xmlns:p14="http://schemas.microsoft.com/office/powerpoint/2010/main" val="712994011"/>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1"/>
          <p:cNvGraphicFramePr>
            <a:graphicFrameLocks noChangeAspect="1"/>
          </p:cNvGraphicFramePr>
          <p:nvPr/>
        </p:nvGraphicFramePr>
        <p:xfrm>
          <a:off x="381000" y="1039813"/>
          <a:ext cx="8096250" cy="5208587"/>
        </p:xfrm>
        <a:graphic>
          <a:graphicData uri="http://schemas.openxmlformats.org/presentationml/2006/ole">
            <mc:AlternateContent xmlns:mc="http://schemas.openxmlformats.org/markup-compatibility/2006">
              <mc:Choice xmlns:v="urn:schemas-microsoft-com:vml" Requires="v">
                <p:oleObj spid="_x0000_s12355" r:id="rId4" imgW="8944200" imgH="6332760" progId="">
                  <p:embed/>
                </p:oleObj>
              </mc:Choice>
              <mc:Fallback>
                <p:oleObj r:id="rId4" imgW="8944200" imgH="633276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039813"/>
                        <a:ext cx="8096250" cy="5208587"/>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44034" name="Rectangle 2"/>
          <p:cNvSpPr>
            <a:spLocks noChangeArrowheads="1"/>
          </p:cNvSpPr>
          <p:nvPr/>
        </p:nvSpPr>
        <p:spPr bwMode="auto">
          <a:xfrm>
            <a:off x="304800" y="5938838"/>
            <a:ext cx="6921500" cy="520700"/>
          </a:xfrm>
          <a:prstGeom prst="rect">
            <a:avLst/>
          </a:prstGeom>
          <a:noFill/>
          <a:ln w="9525">
            <a:noFill/>
            <a:round/>
            <a:headEnd/>
            <a:tailEnd/>
          </a:ln>
        </p:spPr>
        <p:txBody>
          <a:bodyPr lIns="90360" tIns="44280" rIns="90360" bIns="44280"/>
          <a:lstStyle/>
          <a:p>
            <a:pPr marL="284163" indent="-284163" eaLnBrk="1" hangingPunct="1">
              <a:lnSpc>
                <a:spcPct val="90000"/>
              </a:lnSpc>
              <a:spcBef>
                <a:spcPts val="900"/>
              </a:spcBef>
              <a:buClr>
                <a:srgbClr val="5B9BD5"/>
              </a:buClr>
              <a:buSzPct val="100000"/>
              <a:buFont typeface="Comic Sans MS" pitchFamily="66" charset="0"/>
              <a:buChar char="•"/>
              <a:tabLst>
                <a:tab pos="284163" algn="l"/>
                <a:tab pos="1198563" algn="l"/>
                <a:tab pos="2112963" algn="l"/>
                <a:tab pos="3027363" algn="l"/>
                <a:tab pos="3941763" algn="l"/>
                <a:tab pos="4856163" algn="l"/>
                <a:tab pos="5770563" algn="l"/>
                <a:tab pos="6684963" algn="l"/>
                <a:tab pos="7599363" algn="l"/>
                <a:tab pos="8513763" algn="l"/>
                <a:tab pos="9428163" algn="l"/>
                <a:tab pos="10342563" algn="l"/>
              </a:tabLst>
            </a:pPr>
            <a:r>
              <a:rPr lang="en-US" altLang="zh-CN" sz="2400" b="1">
                <a:solidFill>
                  <a:srgbClr val="5B9BD5"/>
                </a:solidFill>
                <a:latin typeface="Comic Sans MS" pitchFamily="66" charset="0"/>
              </a:rPr>
              <a:t>Issue 2nd LD?</a:t>
            </a:r>
          </a:p>
        </p:txBody>
      </p:sp>
      <p:sp>
        <p:nvSpPr>
          <p:cNvPr id="3076" name="AutoShape 3"/>
          <p:cNvSpPr>
            <a:spLocks noChangeArrowheads="1"/>
          </p:cNvSpPr>
          <p:nvPr/>
        </p:nvSpPr>
        <p:spPr bwMode="auto">
          <a:xfrm>
            <a:off x="3389313" y="1011238"/>
            <a:ext cx="758825" cy="1071562"/>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3078" name="Text Box 5"/>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F0671A5-0BAE-4411-A275-2539771A33AF}"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3079" name="Text Box 6"/>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3080" name="Text Box 7"/>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00DB994-7455-48EC-8ED6-1EAE87B1D04E}"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41</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Scoreboard Example: Cycle 2</a:t>
            </a:r>
            <a:endParaRPr lang="zh-CN" altLang="en-US" dirty="0"/>
          </a:p>
        </p:txBody>
      </p:sp>
    </p:spTree>
    <p:extLst>
      <p:ext uri="{BB962C8B-B14F-4D97-AF65-F5344CB8AC3E}">
        <p14:creationId xmlns:p14="http://schemas.microsoft.com/office/powerpoint/2010/main" val="156267976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additive="repl">
                                        <p:cTn id="6" dur="1" fill="hold">
                                          <p:stCondLst>
                                            <p:cond delay="0"/>
                                          </p:stCondLst>
                                        </p:cTn>
                                        <p:tgtEl>
                                          <p:spTgt spid="44034"/>
                                        </p:tgtEl>
                                        <p:attrNameLst>
                                          <p:attrName>style.visibility</p:attrName>
                                        </p:attrNameLst>
                                      </p:cBhvr>
                                      <p:to>
                                        <p:strVal val="visible"/>
                                      </p:to>
                                    </p:set>
                                    <p:anim calcmode="lin" valueType="num">
                                      <p:cBhvr>
                                        <p:cTn id="7" dur="500" fill="hold"/>
                                        <p:tgtEl>
                                          <p:spTgt spid="44034"/>
                                        </p:tgtEl>
                                        <p:attrNameLst>
                                          <p:attrName>ppt_x</p:attrName>
                                        </p:attrNameLst>
                                      </p:cBhvr>
                                      <p:tavLst>
                                        <p:tav tm="100000">
                                          <p:val>
                                            <p:strVal val="1+#ppt_w/2"/>
                                          </p:val>
                                        </p:tav>
                                        <p:tav tm="100000">
                                          <p:val>
                                            <p:strVal val="#ppt_x"/>
                                          </p:val>
                                        </p:tav>
                                      </p:tavLst>
                                    </p:anim>
                                    <p:anim calcmode="lin" valueType="num">
                                      <p:cBhvr>
                                        <p:cTn id="8" dur="500" fill="hold"/>
                                        <p:tgtEl>
                                          <p:spTgt spid="44034"/>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1"/>
          <p:cNvGraphicFramePr>
            <a:graphicFrameLocks noChangeAspect="1"/>
          </p:cNvGraphicFramePr>
          <p:nvPr/>
        </p:nvGraphicFramePr>
        <p:xfrm>
          <a:off x="381000" y="1092200"/>
          <a:ext cx="8096250" cy="5208588"/>
        </p:xfrm>
        <a:graphic>
          <a:graphicData uri="http://schemas.openxmlformats.org/presentationml/2006/ole">
            <mc:AlternateContent xmlns:mc="http://schemas.openxmlformats.org/markup-compatibility/2006">
              <mc:Choice xmlns:v="urn:schemas-microsoft-com:vml" Requires="v">
                <p:oleObj spid="_x0000_s13379" r:id="rId4" imgW="8944200" imgH="6332760" progId="">
                  <p:embed/>
                </p:oleObj>
              </mc:Choice>
              <mc:Fallback>
                <p:oleObj r:id="rId4" imgW="8944200" imgH="633276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092200"/>
                        <a:ext cx="8096250" cy="5208588"/>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45058" name="Rectangle 2"/>
          <p:cNvSpPr>
            <a:spLocks noChangeArrowheads="1"/>
          </p:cNvSpPr>
          <p:nvPr/>
        </p:nvSpPr>
        <p:spPr bwMode="auto">
          <a:xfrm>
            <a:off x="304800" y="5970588"/>
            <a:ext cx="6921500" cy="520700"/>
          </a:xfrm>
          <a:prstGeom prst="rect">
            <a:avLst/>
          </a:prstGeom>
          <a:noFill/>
          <a:ln w="9525">
            <a:noFill/>
            <a:round/>
            <a:headEnd/>
            <a:tailEnd/>
          </a:ln>
        </p:spPr>
        <p:txBody>
          <a:bodyPr lIns="90360" tIns="44280" rIns="90360" bIns="44280"/>
          <a:lstStyle/>
          <a:p>
            <a:pPr marL="284163" indent="-284163" eaLnBrk="1" hangingPunct="1">
              <a:lnSpc>
                <a:spcPct val="90000"/>
              </a:lnSpc>
              <a:spcBef>
                <a:spcPts val="900"/>
              </a:spcBef>
              <a:buClr>
                <a:srgbClr val="5B9BD5"/>
              </a:buClr>
              <a:buSzPct val="100000"/>
              <a:buFont typeface="Comic Sans MS" pitchFamily="66" charset="0"/>
              <a:buChar char="•"/>
              <a:tabLst>
                <a:tab pos="284163" algn="l"/>
                <a:tab pos="1198563" algn="l"/>
                <a:tab pos="2112963" algn="l"/>
                <a:tab pos="3027363" algn="l"/>
                <a:tab pos="3941763" algn="l"/>
                <a:tab pos="4856163" algn="l"/>
                <a:tab pos="5770563" algn="l"/>
                <a:tab pos="6684963" algn="l"/>
                <a:tab pos="7599363" algn="l"/>
                <a:tab pos="8513763" algn="l"/>
                <a:tab pos="9428163" algn="l"/>
                <a:tab pos="10342563" algn="l"/>
              </a:tabLst>
            </a:pPr>
            <a:r>
              <a:rPr lang="en-US" altLang="zh-CN" sz="2400" b="1">
                <a:solidFill>
                  <a:srgbClr val="5B9BD5"/>
                </a:solidFill>
                <a:latin typeface="Comic Sans MS" pitchFamily="66" charset="0"/>
              </a:rPr>
              <a:t>Issue MULT?</a:t>
            </a:r>
          </a:p>
        </p:txBody>
      </p:sp>
      <p:sp>
        <p:nvSpPr>
          <p:cNvPr id="4100" name="AutoShape 3"/>
          <p:cNvSpPr>
            <a:spLocks noChangeArrowheads="1"/>
          </p:cNvSpPr>
          <p:nvPr/>
        </p:nvSpPr>
        <p:spPr bwMode="auto">
          <a:xfrm>
            <a:off x="4029075" y="1052513"/>
            <a:ext cx="758825" cy="1071562"/>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4101" name="AutoShape 4"/>
          <p:cNvSpPr>
            <a:spLocks noChangeArrowheads="1"/>
          </p:cNvSpPr>
          <p:nvPr/>
        </p:nvSpPr>
        <p:spPr bwMode="auto">
          <a:xfrm>
            <a:off x="7772400" y="3232150"/>
            <a:ext cx="758825" cy="1071563"/>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4103" name="Text Box 6"/>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4C92EA7E-51B7-41C9-BB6A-855F93DD676A}"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4104" name="Text Box 7"/>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4105" name="Text Box 8"/>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EC204A63-69D4-44A2-968D-1A7468F8046D}"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42</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Scoreboard Example: Cycle 3</a:t>
            </a:r>
            <a:endParaRPr lang="zh-CN" altLang="en-US" dirty="0"/>
          </a:p>
        </p:txBody>
      </p:sp>
    </p:spTree>
    <p:extLst>
      <p:ext uri="{BB962C8B-B14F-4D97-AF65-F5344CB8AC3E}">
        <p14:creationId xmlns:p14="http://schemas.microsoft.com/office/powerpoint/2010/main" val="64396248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additive="repl">
                                        <p:cTn id="6" dur="1" fill="hold">
                                          <p:stCondLst>
                                            <p:cond delay="0"/>
                                          </p:stCondLst>
                                        </p:cTn>
                                        <p:tgtEl>
                                          <p:spTgt spid="45058"/>
                                        </p:tgtEl>
                                        <p:attrNameLst>
                                          <p:attrName>style.visibility</p:attrName>
                                        </p:attrNameLst>
                                      </p:cBhvr>
                                      <p:to>
                                        <p:strVal val="visible"/>
                                      </p:to>
                                    </p:set>
                                    <p:anim calcmode="lin" valueType="num">
                                      <p:cBhvr>
                                        <p:cTn id="7" dur="500" fill="hold"/>
                                        <p:tgtEl>
                                          <p:spTgt spid="45058"/>
                                        </p:tgtEl>
                                        <p:attrNameLst>
                                          <p:attrName>ppt_x</p:attrName>
                                        </p:attrNameLst>
                                      </p:cBhvr>
                                      <p:tavLst>
                                        <p:tav tm="100000">
                                          <p:val>
                                            <p:strVal val="1+#ppt_w/2"/>
                                          </p:val>
                                        </p:tav>
                                        <p:tav tm="100000">
                                          <p:val>
                                            <p:strVal val="#ppt_x"/>
                                          </p:val>
                                        </p:tav>
                                      </p:tavLst>
                                    </p:anim>
                                    <p:anim calcmode="lin" valueType="num">
                                      <p:cBhvr>
                                        <p:cTn id="8" dur="500" fill="hold"/>
                                        <p:tgtEl>
                                          <p:spTgt spid="45058"/>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1"/>
          <p:cNvGraphicFramePr>
            <a:graphicFrameLocks noChangeAspect="1"/>
          </p:cNvGraphicFramePr>
          <p:nvPr/>
        </p:nvGraphicFramePr>
        <p:xfrm>
          <a:off x="381000" y="989013"/>
          <a:ext cx="8096250" cy="5208587"/>
        </p:xfrm>
        <a:graphic>
          <a:graphicData uri="http://schemas.openxmlformats.org/presentationml/2006/ole">
            <mc:AlternateContent xmlns:mc="http://schemas.openxmlformats.org/markup-compatibility/2006">
              <mc:Choice xmlns:v="urn:schemas-microsoft-com:vml" Requires="v">
                <p:oleObj spid="_x0000_s14403" r:id="rId4" imgW="8944200" imgH="6332760" progId="">
                  <p:embed/>
                </p:oleObj>
              </mc:Choice>
              <mc:Fallback>
                <p:oleObj r:id="rId4" imgW="8944200" imgH="633276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989013"/>
                        <a:ext cx="8096250" cy="5208587"/>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5123" name="AutoShape 2"/>
          <p:cNvSpPr>
            <a:spLocks noChangeArrowheads="1"/>
          </p:cNvSpPr>
          <p:nvPr/>
        </p:nvSpPr>
        <p:spPr bwMode="auto">
          <a:xfrm>
            <a:off x="4652963" y="949325"/>
            <a:ext cx="758825" cy="1071563"/>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5124" name="AutoShape 3"/>
          <p:cNvSpPr>
            <a:spLocks noChangeArrowheads="1"/>
          </p:cNvSpPr>
          <p:nvPr/>
        </p:nvSpPr>
        <p:spPr bwMode="auto">
          <a:xfrm>
            <a:off x="2743200" y="3497263"/>
            <a:ext cx="6019800" cy="530225"/>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5126" name="Text Box 5"/>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DEEACD5-076C-40DF-A544-D3CACE76D0D5}"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5127" name="Text Box 6"/>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5128" name="Text Box 7"/>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D369310-A0BD-4070-BA8F-8C3389E9E06E}"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43</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Scoreboard Example: Cycle 4</a:t>
            </a:r>
            <a:endParaRPr lang="zh-CN" altLang="en-US" dirty="0"/>
          </a:p>
        </p:txBody>
      </p:sp>
    </p:spTree>
    <p:extLst>
      <p:ext uri="{BB962C8B-B14F-4D97-AF65-F5344CB8AC3E}">
        <p14:creationId xmlns:p14="http://schemas.microsoft.com/office/powerpoint/2010/main" val="2748350528"/>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1"/>
          <p:cNvGraphicFramePr>
            <a:graphicFrameLocks noChangeAspect="1"/>
          </p:cNvGraphicFramePr>
          <p:nvPr/>
        </p:nvGraphicFramePr>
        <p:xfrm>
          <a:off x="381000" y="989013"/>
          <a:ext cx="8096250" cy="5208587"/>
        </p:xfrm>
        <a:graphic>
          <a:graphicData uri="http://schemas.openxmlformats.org/presentationml/2006/ole">
            <mc:AlternateContent xmlns:mc="http://schemas.openxmlformats.org/markup-compatibility/2006">
              <mc:Choice xmlns:v="urn:schemas-microsoft-com:vml" Requires="v">
                <p:oleObj spid="_x0000_s15427" r:id="rId4" imgW="8944200" imgH="6332760" progId="">
                  <p:embed/>
                </p:oleObj>
              </mc:Choice>
              <mc:Fallback>
                <p:oleObj r:id="rId4" imgW="8944200" imgH="633276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989013"/>
                        <a:ext cx="8096250" cy="5208587"/>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6147" name="AutoShape 2"/>
          <p:cNvSpPr>
            <a:spLocks noChangeArrowheads="1"/>
          </p:cNvSpPr>
          <p:nvPr/>
        </p:nvSpPr>
        <p:spPr bwMode="auto">
          <a:xfrm>
            <a:off x="2743200" y="3517900"/>
            <a:ext cx="6019800" cy="530225"/>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6149" name="Text Box 4"/>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A39B76D-E3CF-44C9-B568-E18F66047E2B}"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6150" name="Text Box 5"/>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6151" name="Text Box 6"/>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AD06AA04-1E1F-429E-A3ED-0985996EAE46}"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44</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Scoreboard Example: Cycle 5</a:t>
            </a:r>
            <a:endParaRPr lang="zh-CN" altLang="en-US" dirty="0"/>
          </a:p>
        </p:txBody>
      </p:sp>
    </p:spTree>
    <p:extLst>
      <p:ext uri="{BB962C8B-B14F-4D97-AF65-F5344CB8AC3E}">
        <p14:creationId xmlns:p14="http://schemas.microsoft.com/office/powerpoint/2010/main" val="1732735159"/>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1"/>
          <p:cNvGraphicFramePr>
            <a:graphicFrameLocks noChangeAspect="1"/>
          </p:cNvGraphicFramePr>
          <p:nvPr/>
        </p:nvGraphicFramePr>
        <p:xfrm>
          <a:off x="381000" y="1092200"/>
          <a:ext cx="8096250" cy="5208588"/>
        </p:xfrm>
        <a:graphic>
          <a:graphicData uri="http://schemas.openxmlformats.org/presentationml/2006/ole">
            <mc:AlternateContent xmlns:mc="http://schemas.openxmlformats.org/markup-compatibility/2006">
              <mc:Choice xmlns:v="urn:schemas-microsoft-com:vml" Requires="v">
                <p:oleObj spid="_x0000_s16451" r:id="rId4" imgW="8944200" imgH="6332760" progId="">
                  <p:embed/>
                </p:oleObj>
              </mc:Choice>
              <mc:Fallback>
                <p:oleObj r:id="rId4" imgW="8944200" imgH="633276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092200"/>
                        <a:ext cx="8096250" cy="5208588"/>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7171" name="AutoShape 2"/>
          <p:cNvSpPr>
            <a:spLocks noChangeArrowheads="1"/>
          </p:cNvSpPr>
          <p:nvPr/>
        </p:nvSpPr>
        <p:spPr bwMode="auto">
          <a:xfrm>
            <a:off x="2725738" y="3983038"/>
            <a:ext cx="6019800" cy="530225"/>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7172" name="Text Box 3"/>
          <p:cNvSpPr txBox="1">
            <a:spLocks noChangeArrowheads="1"/>
          </p:cNvSpPr>
          <p:nvPr/>
        </p:nvSpPr>
        <p:spPr bwMode="auto">
          <a:xfrm>
            <a:off x="765175" y="230188"/>
            <a:ext cx="7388225" cy="684212"/>
          </a:xfrm>
          <a:prstGeom prst="rect">
            <a:avLst/>
          </a:prstGeom>
          <a:noFill/>
          <a:ln w="9525">
            <a:noFill/>
            <a:round/>
            <a:headEnd/>
            <a:tailEnd/>
          </a:ln>
        </p:spPr>
        <p:txBody>
          <a:bodyPr anchor="ctr"/>
          <a:lstStyle/>
          <a:p>
            <a:pP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4000" dirty="0">
              <a:solidFill>
                <a:srgbClr val="000000"/>
              </a:solidFill>
              <a:latin typeface="Calibri Light" pitchFamily="34" charset="0"/>
            </a:endParaRPr>
          </a:p>
        </p:txBody>
      </p:sp>
      <p:sp>
        <p:nvSpPr>
          <p:cNvPr id="7173" name="Text Box 4"/>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E4C4598-05FE-4CEF-97A5-751BF1772C32}"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7174" name="Text Box 5"/>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7175" name="Text Box 6"/>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51CC489-CE0F-42B5-9C7A-20DCBFCD9D30}"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45</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Scoreboard Example: Cycle 6</a:t>
            </a:r>
            <a:endParaRPr lang="zh-CN" altLang="en-US" dirty="0"/>
          </a:p>
        </p:txBody>
      </p:sp>
    </p:spTree>
    <p:extLst>
      <p:ext uri="{BB962C8B-B14F-4D97-AF65-F5344CB8AC3E}">
        <p14:creationId xmlns:p14="http://schemas.microsoft.com/office/powerpoint/2010/main" val="1739534341"/>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1"/>
          <p:cNvGraphicFramePr>
            <a:graphicFrameLocks noChangeAspect="1"/>
          </p:cNvGraphicFramePr>
          <p:nvPr/>
        </p:nvGraphicFramePr>
        <p:xfrm>
          <a:off x="381000" y="1066800"/>
          <a:ext cx="8096250" cy="5208588"/>
        </p:xfrm>
        <a:graphic>
          <a:graphicData uri="http://schemas.openxmlformats.org/presentationml/2006/ole">
            <mc:AlternateContent xmlns:mc="http://schemas.openxmlformats.org/markup-compatibility/2006">
              <mc:Choice xmlns:v="urn:schemas-microsoft-com:vml" Requires="v">
                <p:oleObj spid="_x0000_s17475" r:id="rId4" imgW="8944200" imgH="6332760" progId="">
                  <p:embed/>
                </p:oleObj>
              </mc:Choice>
              <mc:Fallback>
                <p:oleObj r:id="rId4" imgW="8944200" imgH="633276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066800"/>
                        <a:ext cx="8096250" cy="5208588"/>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49154" name="Rectangle 2"/>
          <p:cNvSpPr>
            <a:spLocks noChangeArrowheads="1"/>
          </p:cNvSpPr>
          <p:nvPr/>
        </p:nvSpPr>
        <p:spPr bwMode="auto">
          <a:xfrm>
            <a:off x="288925" y="5970588"/>
            <a:ext cx="6921500" cy="520700"/>
          </a:xfrm>
          <a:prstGeom prst="rect">
            <a:avLst/>
          </a:prstGeom>
          <a:noFill/>
          <a:ln w="9525">
            <a:noFill/>
            <a:round/>
            <a:headEnd/>
            <a:tailEnd/>
          </a:ln>
        </p:spPr>
        <p:txBody>
          <a:bodyPr lIns="90360" tIns="44280" rIns="90360" bIns="44280"/>
          <a:lstStyle/>
          <a:p>
            <a:pPr marL="284163" indent="-284163" eaLnBrk="1" hangingPunct="1">
              <a:lnSpc>
                <a:spcPct val="90000"/>
              </a:lnSpc>
              <a:spcBef>
                <a:spcPts val="900"/>
              </a:spcBef>
              <a:buClr>
                <a:srgbClr val="5B9BD5"/>
              </a:buClr>
              <a:buSzPct val="100000"/>
              <a:buFont typeface="Comic Sans MS" pitchFamily="66" charset="0"/>
              <a:buChar char="•"/>
              <a:tabLst>
                <a:tab pos="284163" algn="l"/>
                <a:tab pos="1198563" algn="l"/>
                <a:tab pos="2112963" algn="l"/>
                <a:tab pos="3027363" algn="l"/>
                <a:tab pos="3941763" algn="l"/>
                <a:tab pos="4856163" algn="l"/>
                <a:tab pos="5770563" algn="l"/>
                <a:tab pos="6684963" algn="l"/>
                <a:tab pos="7599363" algn="l"/>
                <a:tab pos="8513763" algn="l"/>
                <a:tab pos="9428163" algn="l"/>
                <a:tab pos="10342563" algn="l"/>
              </a:tabLst>
            </a:pPr>
            <a:r>
              <a:rPr lang="en-US" altLang="zh-CN" sz="2400" b="1">
                <a:solidFill>
                  <a:srgbClr val="5B9BD5"/>
                </a:solidFill>
                <a:latin typeface="Comic Sans MS" pitchFamily="66" charset="0"/>
              </a:rPr>
              <a:t>Read multiply operands?</a:t>
            </a:r>
          </a:p>
        </p:txBody>
      </p:sp>
      <p:sp>
        <p:nvSpPr>
          <p:cNvPr id="8196" name="AutoShape 3"/>
          <p:cNvSpPr>
            <a:spLocks noChangeArrowheads="1"/>
          </p:cNvSpPr>
          <p:nvPr/>
        </p:nvSpPr>
        <p:spPr bwMode="auto">
          <a:xfrm>
            <a:off x="2667000" y="4419600"/>
            <a:ext cx="6019800" cy="530225"/>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8198" name="Text Box 5"/>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EDC1990E-5D2C-4DC7-8BAE-A28AE0959A5E}"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8199" name="Text Box 6"/>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8200" name="Text Box 7"/>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D524C2F5-AE04-4880-8750-2D53AD097378}"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46</a:t>
            </a:fld>
            <a:endParaRPr lang="zh-CN" altLang="zh-CN" sz="1200">
              <a:solidFill>
                <a:srgbClr val="898989"/>
              </a:solidFill>
            </a:endParaRPr>
          </a:p>
        </p:txBody>
      </p:sp>
      <p:sp>
        <p:nvSpPr>
          <p:cNvPr id="2" name="标题 1"/>
          <p:cNvSpPr>
            <a:spLocks noGrp="1"/>
          </p:cNvSpPr>
          <p:nvPr>
            <p:ph type="title"/>
          </p:nvPr>
        </p:nvSpPr>
        <p:spPr/>
        <p:txBody>
          <a:bodyPr>
            <a:normAutofit/>
          </a:bodyPr>
          <a:lstStyle/>
          <a:p>
            <a:r>
              <a:rPr lang="en-US" altLang="zh-CN" dirty="0" smtClean="0"/>
              <a:t>Scoreboard Example: Cycle 7</a:t>
            </a:r>
            <a:endParaRPr lang="zh-CN" altLang="en-US" dirty="0"/>
          </a:p>
        </p:txBody>
      </p:sp>
    </p:spTree>
    <p:extLst>
      <p:ext uri="{BB962C8B-B14F-4D97-AF65-F5344CB8AC3E}">
        <p14:creationId xmlns:p14="http://schemas.microsoft.com/office/powerpoint/2010/main" val="1343736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additive="repl">
                                        <p:cTn id="6" dur="1" fill="hold">
                                          <p:stCondLst>
                                            <p:cond delay="0"/>
                                          </p:stCondLst>
                                        </p:cTn>
                                        <p:tgtEl>
                                          <p:spTgt spid="49154"/>
                                        </p:tgtEl>
                                        <p:attrNameLst>
                                          <p:attrName>style.visibility</p:attrName>
                                        </p:attrNameLst>
                                      </p:cBhvr>
                                      <p:to>
                                        <p:strVal val="visible"/>
                                      </p:to>
                                    </p:set>
                                    <p:anim calcmode="lin" valueType="num">
                                      <p:cBhvr>
                                        <p:cTn id="7" dur="500" fill="hold"/>
                                        <p:tgtEl>
                                          <p:spTgt spid="49154"/>
                                        </p:tgtEl>
                                        <p:attrNameLst>
                                          <p:attrName>ppt_x</p:attrName>
                                        </p:attrNameLst>
                                      </p:cBhvr>
                                      <p:tavLst>
                                        <p:tav tm="100000">
                                          <p:val>
                                            <p:strVal val="1+#ppt_w/2"/>
                                          </p:val>
                                        </p:tav>
                                        <p:tav tm="100000">
                                          <p:val>
                                            <p:strVal val="#ppt_x"/>
                                          </p:val>
                                        </p:tav>
                                      </p:tavLst>
                                    </p:anim>
                                    <p:anim calcmode="lin" valueType="num">
                                      <p:cBhvr>
                                        <p:cTn id="8" dur="500" fill="hold"/>
                                        <p:tgtEl>
                                          <p:spTgt spid="49154"/>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1"/>
          <p:cNvGraphicFramePr>
            <a:graphicFrameLocks noChangeAspect="1"/>
          </p:cNvGraphicFramePr>
          <p:nvPr/>
        </p:nvGraphicFramePr>
        <p:xfrm>
          <a:off x="381000" y="1071563"/>
          <a:ext cx="8096250" cy="5208587"/>
        </p:xfrm>
        <a:graphic>
          <a:graphicData uri="http://schemas.openxmlformats.org/presentationml/2006/ole">
            <mc:AlternateContent xmlns:mc="http://schemas.openxmlformats.org/markup-compatibility/2006">
              <mc:Choice xmlns:v="urn:schemas-microsoft-com:vml" Requires="v">
                <p:oleObj spid="_x0000_s18499" r:id="rId4" imgW="8944200" imgH="6332760" progId="">
                  <p:embed/>
                </p:oleObj>
              </mc:Choice>
              <mc:Fallback>
                <p:oleObj r:id="rId4" imgW="8944200" imgH="633276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071563"/>
                        <a:ext cx="8096250" cy="5208587"/>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9220"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DAD543A-9755-4897-A1D3-F8879D76D588}"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9221"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9222"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DC4F290F-18CE-4BFA-8866-AD7D0DD89F66}"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47</a:t>
            </a:fld>
            <a:endParaRPr lang="zh-CN" altLang="zh-CN" sz="1200">
              <a:solidFill>
                <a:srgbClr val="898989"/>
              </a:solidFill>
            </a:endParaRPr>
          </a:p>
        </p:txBody>
      </p:sp>
      <p:sp>
        <p:nvSpPr>
          <p:cNvPr id="2" name="标题 1"/>
          <p:cNvSpPr>
            <a:spLocks noGrp="1"/>
          </p:cNvSpPr>
          <p:nvPr>
            <p:ph type="title"/>
          </p:nvPr>
        </p:nvSpPr>
        <p:spPr/>
        <p:txBody>
          <a:bodyPr>
            <a:normAutofit fontScale="90000"/>
          </a:bodyPr>
          <a:lstStyle/>
          <a:p>
            <a:r>
              <a:rPr lang="en-US" altLang="zh-CN" dirty="0" smtClean="0"/>
              <a:t>Scoreboard Example: Cycle 8a (First half of clock cycle)</a:t>
            </a:r>
            <a:endParaRPr lang="zh-CN" altLang="en-US" dirty="0"/>
          </a:p>
        </p:txBody>
      </p:sp>
    </p:spTree>
    <p:extLst>
      <p:ext uri="{BB962C8B-B14F-4D97-AF65-F5344CB8AC3E}">
        <p14:creationId xmlns:p14="http://schemas.microsoft.com/office/powerpoint/2010/main" val="481576079"/>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2" name="Object 1"/>
          <p:cNvGraphicFramePr>
            <a:graphicFrameLocks noChangeAspect="1"/>
          </p:cNvGraphicFramePr>
          <p:nvPr/>
        </p:nvGraphicFramePr>
        <p:xfrm>
          <a:off x="381000" y="1030288"/>
          <a:ext cx="8096250" cy="5208587"/>
        </p:xfrm>
        <a:graphic>
          <a:graphicData uri="http://schemas.openxmlformats.org/presentationml/2006/ole">
            <mc:AlternateContent xmlns:mc="http://schemas.openxmlformats.org/markup-compatibility/2006">
              <mc:Choice xmlns:v="urn:schemas-microsoft-com:vml" Requires="v">
                <p:oleObj spid="_x0000_s19523" r:id="rId4" imgW="8944200" imgH="6332760" progId="">
                  <p:embed/>
                </p:oleObj>
              </mc:Choice>
              <mc:Fallback>
                <p:oleObj r:id="rId4" imgW="8944200" imgH="633276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030288"/>
                        <a:ext cx="8096250" cy="5208587"/>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10244"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23A45FE-203C-4410-97E3-7B454E24D324}"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0245"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0246"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D44FB8A-8712-46F4-9D7A-ECD0CBFD0687}"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48</a:t>
            </a:fld>
            <a:endParaRPr lang="zh-CN" altLang="zh-CN" sz="1200">
              <a:solidFill>
                <a:srgbClr val="898989"/>
              </a:solidFill>
            </a:endParaRPr>
          </a:p>
        </p:txBody>
      </p:sp>
      <p:sp>
        <p:nvSpPr>
          <p:cNvPr id="2" name="标题 1"/>
          <p:cNvSpPr>
            <a:spLocks noGrp="1"/>
          </p:cNvSpPr>
          <p:nvPr>
            <p:ph type="title"/>
          </p:nvPr>
        </p:nvSpPr>
        <p:spPr/>
        <p:txBody>
          <a:bodyPr>
            <a:normAutofit fontScale="90000"/>
          </a:bodyPr>
          <a:lstStyle/>
          <a:p>
            <a:r>
              <a:rPr lang="en-US" altLang="zh-CN" smtClean="0"/>
              <a:t>Scoreboard Example: Cycle 8b (Second half of clock cycle)</a:t>
            </a:r>
            <a:endParaRPr lang="zh-CN" altLang="en-US" dirty="0"/>
          </a:p>
        </p:txBody>
      </p:sp>
    </p:spTree>
    <p:extLst>
      <p:ext uri="{BB962C8B-B14F-4D97-AF65-F5344CB8AC3E}">
        <p14:creationId xmlns:p14="http://schemas.microsoft.com/office/powerpoint/2010/main" val="326100791"/>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6" name="Object 1"/>
          <p:cNvGraphicFramePr>
            <a:graphicFrameLocks noChangeAspect="1"/>
          </p:cNvGraphicFramePr>
          <p:nvPr/>
        </p:nvGraphicFramePr>
        <p:xfrm>
          <a:off x="381000" y="1009650"/>
          <a:ext cx="8096250" cy="5208588"/>
        </p:xfrm>
        <a:graphic>
          <a:graphicData uri="http://schemas.openxmlformats.org/presentationml/2006/ole">
            <mc:AlternateContent xmlns:mc="http://schemas.openxmlformats.org/markup-compatibility/2006">
              <mc:Choice xmlns:v="urn:schemas-microsoft-com:vml" Requires="v">
                <p:oleObj spid="_x0000_s20547" r:id="rId4" imgW="8944200" imgH="6332760" progId="">
                  <p:embed/>
                </p:oleObj>
              </mc:Choice>
              <mc:Fallback>
                <p:oleObj r:id="rId4" imgW="8944200" imgH="633276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009650"/>
                        <a:ext cx="8096250" cy="5208588"/>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52226" name="Rectangle 2"/>
          <p:cNvSpPr>
            <a:spLocks noChangeArrowheads="1"/>
          </p:cNvSpPr>
          <p:nvPr/>
        </p:nvSpPr>
        <p:spPr bwMode="auto">
          <a:xfrm>
            <a:off x="288925" y="6018213"/>
            <a:ext cx="7772400" cy="520700"/>
          </a:xfrm>
          <a:prstGeom prst="rect">
            <a:avLst/>
          </a:prstGeom>
          <a:noFill/>
          <a:ln w="9525">
            <a:noFill/>
            <a:round/>
            <a:headEnd/>
            <a:tailEnd/>
          </a:ln>
        </p:spPr>
        <p:txBody>
          <a:bodyPr lIns="90360" tIns="44280" rIns="90360" bIns="44280"/>
          <a:lstStyle/>
          <a:p>
            <a:pPr marL="284163" indent="-284163" eaLnBrk="1" hangingPunct="1">
              <a:lnSpc>
                <a:spcPct val="90000"/>
              </a:lnSpc>
              <a:spcBef>
                <a:spcPts val="900"/>
              </a:spcBef>
              <a:buClr>
                <a:srgbClr val="5B9BD5"/>
              </a:buClr>
              <a:buSzPct val="100000"/>
              <a:buFont typeface="Comic Sans MS" pitchFamily="66" charset="0"/>
              <a:buChar char="•"/>
              <a:tabLst>
                <a:tab pos="284163" algn="l"/>
                <a:tab pos="1198563" algn="l"/>
                <a:tab pos="2112963" algn="l"/>
                <a:tab pos="3027363" algn="l"/>
                <a:tab pos="3941763" algn="l"/>
                <a:tab pos="4856163" algn="l"/>
                <a:tab pos="5770563" algn="l"/>
                <a:tab pos="6684963" algn="l"/>
                <a:tab pos="7599363" algn="l"/>
                <a:tab pos="8513763" algn="l"/>
                <a:tab pos="9428163" algn="l"/>
                <a:tab pos="10342563" algn="l"/>
              </a:tabLst>
            </a:pPr>
            <a:r>
              <a:rPr lang="en-US" altLang="zh-CN" sz="2400" b="1">
                <a:solidFill>
                  <a:srgbClr val="5B9BD5"/>
                </a:solidFill>
                <a:latin typeface="Comic Sans MS" pitchFamily="66" charset="0"/>
              </a:rPr>
              <a:t>Read operands for MULT &amp; SUB?  Issue ADDD?</a:t>
            </a:r>
          </a:p>
        </p:txBody>
      </p:sp>
      <p:sp>
        <p:nvSpPr>
          <p:cNvPr id="11268" name="Text Box 3"/>
          <p:cNvSpPr txBox="1">
            <a:spLocks noChangeArrowheads="1"/>
          </p:cNvSpPr>
          <p:nvPr/>
        </p:nvSpPr>
        <p:spPr bwMode="auto">
          <a:xfrm>
            <a:off x="228600" y="3657600"/>
            <a:ext cx="1235075" cy="642938"/>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a:solidFill>
                  <a:srgbClr val="5B9BD5"/>
                </a:solidFill>
                <a:latin typeface="Comic Sans MS" pitchFamily="66" charset="0"/>
              </a:rPr>
              <a:t>Note </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a:solidFill>
                  <a:srgbClr val="5B9BD5"/>
                </a:solidFill>
                <a:latin typeface="Comic Sans MS" pitchFamily="66" charset="0"/>
              </a:rPr>
              <a:t>Remaining</a:t>
            </a:r>
          </a:p>
        </p:txBody>
      </p:sp>
      <p:sp>
        <p:nvSpPr>
          <p:cNvPr id="11269" name="Line 4"/>
          <p:cNvSpPr>
            <a:spLocks noChangeShapeType="1"/>
          </p:cNvSpPr>
          <p:nvPr/>
        </p:nvSpPr>
        <p:spPr bwMode="auto">
          <a:xfrm>
            <a:off x="990600" y="3886200"/>
            <a:ext cx="685800" cy="1588"/>
          </a:xfrm>
          <a:prstGeom prst="line">
            <a:avLst/>
          </a:prstGeom>
          <a:noFill/>
          <a:ln w="76320" cap="sq">
            <a:solidFill>
              <a:srgbClr val="5B9BD5"/>
            </a:solidFill>
            <a:miter lim="800000"/>
            <a:headEnd/>
            <a:tailEnd type="triangle" w="med" len="med"/>
          </a:ln>
        </p:spPr>
        <p:txBody>
          <a:bodyPr/>
          <a:lstStyle/>
          <a:p>
            <a:endParaRPr lang="zh-CN" altLang="en-US"/>
          </a:p>
        </p:txBody>
      </p:sp>
      <p:sp>
        <p:nvSpPr>
          <p:cNvPr id="11271" name="Text Box 6"/>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F668E03-BAB8-4501-AB4B-BED2ED142D75}"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1272" name="Text Box 7"/>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1273" name="Text Box 8"/>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3D7E93CC-67FA-4D87-8FC1-A233C8BE3A98}"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49</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Scoreboard Example: Cycle 9</a:t>
            </a:r>
            <a:endParaRPr lang="zh-CN" altLang="en-US" dirty="0"/>
          </a:p>
        </p:txBody>
      </p:sp>
    </p:spTree>
    <p:extLst>
      <p:ext uri="{BB962C8B-B14F-4D97-AF65-F5344CB8AC3E}">
        <p14:creationId xmlns:p14="http://schemas.microsoft.com/office/powerpoint/2010/main" val="20502177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additive="repl">
                                        <p:cTn id="6" dur="1" fill="hold">
                                          <p:stCondLst>
                                            <p:cond delay="0"/>
                                          </p:stCondLst>
                                        </p:cTn>
                                        <p:tgtEl>
                                          <p:spTgt spid="52226"/>
                                        </p:tgtEl>
                                        <p:attrNameLst>
                                          <p:attrName>style.visibility</p:attrName>
                                        </p:attrNameLst>
                                      </p:cBhvr>
                                      <p:to>
                                        <p:strVal val="visible"/>
                                      </p:to>
                                    </p:set>
                                    <p:anim calcmode="lin" valueType="num">
                                      <p:cBhvr>
                                        <p:cTn id="7" dur="500" fill="hold"/>
                                        <p:tgtEl>
                                          <p:spTgt spid="52226"/>
                                        </p:tgtEl>
                                        <p:attrNameLst>
                                          <p:attrName>ppt_x</p:attrName>
                                        </p:attrNameLst>
                                      </p:cBhvr>
                                      <p:tavLst>
                                        <p:tav tm="100000">
                                          <p:val>
                                            <p:strVal val="1+#ppt_w/2"/>
                                          </p:val>
                                        </p:tav>
                                        <p:tav tm="100000">
                                          <p:val>
                                            <p:strVal val="#ppt_x"/>
                                          </p:val>
                                        </p:tav>
                                      </p:tavLst>
                                    </p:anim>
                                    <p:anim calcmode="lin" valueType="num">
                                      <p:cBhvr>
                                        <p:cTn id="8" dur="500" fill="hold"/>
                                        <p:tgtEl>
                                          <p:spTgt spid="52226"/>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1"/>
          <p:cNvSpPr txBox="1">
            <a:spLocks noChangeArrowheads="1"/>
          </p:cNvSpPr>
          <p:nvPr/>
        </p:nvSpPr>
        <p:spPr bwMode="auto">
          <a:xfrm>
            <a:off x="574675" y="476250"/>
            <a:ext cx="8031163" cy="495300"/>
          </a:xfrm>
          <a:prstGeom prst="rect">
            <a:avLst/>
          </a:prstGeom>
          <a:noFill/>
          <a:ln w="9525">
            <a:noFill/>
            <a:round/>
            <a:headEnd/>
            <a:tailEnd/>
          </a:ln>
        </p:spPr>
        <p:txBody>
          <a:bodyPr anchor="ctr"/>
          <a:lstStyle/>
          <a:p>
            <a:pPr eaLnBrk="1" hangingPunct="1">
              <a:lnSpc>
                <a:spcPct val="90000"/>
              </a:lnSpc>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zh-CN" altLang="zh-CN" sz="3600" b="1">
              <a:solidFill>
                <a:srgbClr val="FF0000"/>
              </a:solidFill>
              <a:latin typeface="Calibri Light" pitchFamily="34" charset="0"/>
            </a:endParaRPr>
          </a:p>
        </p:txBody>
      </p:sp>
      <p:sp>
        <p:nvSpPr>
          <p:cNvPr id="62467"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966C26C-79D9-4134-A35D-75DE8C1F71B5}"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62469"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B591534-0747-4DA0-83F7-7DFC10DEE020}"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5</a:t>
            </a:fld>
            <a:endParaRPr lang="zh-CN" altLang="zh-CN" sz="1200">
              <a:solidFill>
                <a:srgbClr val="898989"/>
              </a:solidFill>
            </a:endParaRPr>
          </a:p>
        </p:txBody>
      </p:sp>
      <p:sp>
        <p:nvSpPr>
          <p:cNvPr id="62470" name="标题 1"/>
          <p:cNvSpPr>
            <a:spLocks noGrp="1"/>
          </p:cNvSpPr>
          <p:nvPr>
            <p:ph type="title"/>
          </p:nvPr>
        </p:nvSpPr>
        <p:spPr/>
        <p:txBody>
          <a:bodyPr/>
          <a:lstStyle/>
          <a:p>
            <a:r>
              <a:rPr lang="en-US" altLang="zh-CN" smtClean="0"/>
              <a:t>Review: </a:t>
            </a:r>
            <a:r>
              <a:rPr lang="zh-CN" altLang="zh-CN" smtClean="0"/>
              <a:t>基本流水线</a:t>
            </a:r>
            <a:endParaRPr lang="zh-CN" altLang="en-US" smtClean="0"/>
          </a:p>
        </p:txBody>
      </p:sp>
      <p:sp>
        <p:nvSpPr>
          <p:cNvPr id="62471" name="内容占位符 2"/>
          <p:cNvSpPr>
            <a:spLocks noGrp="1"/>
          </p:cNvSpPr>
          <p:nvPr>
            <p:ph idx="1"/>
          </p:nvPr>
        </p:nvSpPr>
        <p:spPr/>
        <p:txBody>
          <a:bodyPr>
            <a:normAutofit fontScale="85000" lnSpcReduction="20000"/>
          </a:bodyPr>
          <a:lstStyle/>
          <a:p>
            <a:r>
              <a:rPr lang="zh-CN" altLang="zh-CN" dirty="0" smtClean="0"/>
              <a:t>流水线提高的是指令带宽（吞吐率），而不是单条指令的执行速度</a:t>
            </a:r>
          </a:p>
          <a:p>
            <a:r>
              <a:rPr lang="zh-CN" altLang="zh-CN" dirty="0" smtClean="0"/>
              <a:t>相关限制了流水线性能的发挥</a:t>
            </a:r>
          </a:p>
          <a:p>
            <a:pPr lvl="1"/>
            <a:r>
              <a:rPr lang="zh-CN" altLang="zh-CN" dirty="0" smtClean="0"/>
              <a:t>结构相关：需要更多的硬件资源</a:t>
            </a:r>
          </a:p>
          <a:p>
            <a:pPr lvl="1"/>
            <a:r>
              <a:rPr lang="zh-CN" altLang="zh-CN" dirty="0" smtClean="0"/>
              <a:t>数据相关：需要定向，编译器调度</a:t>
            </a:r>
          </a:p>
          <a:p>
            <a:pPr lvl="1"/>
            <a:r>
              <a:rPr lang="zh-CN" altLang="zh-CN" dirty="0" smtClean="0"/>
              <a:t>控制相关：尽早检测条件，计算目标地址，延迟转移，预测</a:t>
            </a:r>
          </a:p>
          <a:p>
            <a:r>
              <a:rPr lang="zh-CN" altLang="zh-CN" dirty="0" smtClean="0"/>
              <a:t>增加流水线的级数会增加相关产生的可能性</a:t>
            </a:r>
          </a:p>
          <a:p>
            <a:r>
              <a:rPr lang="zh-CN" altLang="zh-CN" dirty="0" smtClean="0"/>
              <a:t>异常，浮点运算使得流水线控制更加复杂</a:t>
            </a:r>
          </a:p>
          <a:p>
            <a:r>
              <a:rPr lang="zh-CN" altLang="zh-CN" dirty="0" smtClean="0"/>
              <a:t>编译器可降低数据相关和控制相关的开销</a:t>
            </a:r>
          </a:p>
          <a:p>
            <a:pPr lvl="1"/>
            <a:r>
              <a:rPr lang="en-US" altLang="zh-CN" dirty="0" smtClean="0"/>
              <a:t>Load </a:t>
            </a:r>
            <a:r>
              <a:rPr lang="zh-CN" altLang="zh-CN" dirty="0" smtClean="0"/>
              <a:t>延迟槽</a:t>
            </a:r>
          </a:p>
          <a:p>
            <a:pPr lvl="1"/>
            <a:r>
              <a:rPr lang="en-US" altLang="zh-CN" dirty="0" smtClean="0"/>
              <a:t>Branch </a:t>
            </a:r>
            <a:r>
              <a:rPr lang="zh-CN" altLang="zh-CN" dirty="0" smtClean="0"/>
              <a:t>延迟槽</a:t>
            </a:r>
          </a:p>
          <a:p>
            <a:pPr lvl="1"/>
            <a:r>
              <a:rPr lang="en-US" altLang="zh-CN" dirty="0" smtClean="0"/>
              <a:t>Branch</a:t>
            </a:r>
            <a:r>
              <a:rPr lang="zh-CN" altLang="zh-CN" dirty="0" smtClean="0"/>
              <a:t>预测</a:t>
            </a:r>
          </a:p>
          <a:p>
            <a:endParaRPr lang="zh-CN" altLang="en-US" dirty="0" smtClean="0"/>
          </a:p>
        </p:txBody>
      </p:sp>
    </p:spTree>
    <p:extLst>
      <p:ext uri="{BB962C8B-B14F-4D97-AF65-F5344CB8AC3E}">
        <p14:creationId xmlns:p14="http://schemas.microsoft.com/office/powerpoint/2010/main" val="2987758500"/>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0" name="Object 1"/>
          <p:cNvGraphicFramePr>
            <a:graphicFrameLocks noChangeAspect="1"/>
          </p:cNvGraphicFramePr>
          <p:nvPr/>
        </p:nvGraphicFramePr>
        <p:xfrm>
          <a:off x="381000" y="1009650"/>
          <a:ext cx="8096250" cy="5208588"/>
        </p:xfrm>
        <a:graphic>
          <a:graphicData uri="http://schemas.openxmlformats.org/presentationml/2006/ole">
            <mc:AlternateContent xmlns:mc="http://schemas.openxmlformats.org/markup-compatibility/2006">
              <mc:Choice xmlns:v="urn:schemas-microsoft-com:vml" Requires="v">
                <p:oleObj spid="_x0000_s21571" r:id="rId4" imgW="8944200" imgH="6332760" progId="">
                  <p:embed/>
                </p:oleObj>
              </mc:Choice>
              <mc:Fallback>
                <p:oleObj r:id="rId4" imgW="8944200" imgH="633276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009650"/>
                        <a:ext cx="8096250" cy="5208588"/>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12292"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620059C-4CD4-4B39-BC0B-9C212962F625}"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2293"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2294"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ED19DF2-B278-42E5-A70F-D7D4AE6CAFEF}"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50</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Scoreboard Example: Cycle 10</a:t>
            </a:r>
            <a:endParaRPr lang="zh-CN" altLang="en-US" dirty="0"/>
          </a:p>
        </p:txBody>
      </p:sp>
    </p:spTree>
    <p:extLst>
      <p:ext uri="{BB962C8B-B14F-4D97-AF65-F5344CB8AC3E}">
        <p14:creationId xmlns:p14="http://schemas.microsoft.com/office/powerpoint/2010/main" val="1811702963"/>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Object 1"/>
          <p:cNvGraphicFramePr>
            <a:graphicFrameLocks noChangeAspect="1"/>
          </p:cNvGraphicFramePr>
          <p:nvPr/>
        </p:nvGraphicFramePr>
        <p:xfrm>
          <a:off x="381000" y="1009650"/>
          <a:ext cx="8096250" cy="5208588"/>
        </p:xfrm>
        <a:graphic>
          <a:graphicData uri="http://schemas.openxmlformats.org/presentationml/2006/ole">
            <mc:AlternateContent xmlns:mc="http://schemas.openxmlformats.org/markup-compatibility/2006">
              <mc:Choice xmlns:v="urn:schemas-microsoft-com:vml" Requires="v">
                <p:oleObj spid="_x0000_s22595" r:id="rId4" imgW="8944200" imgH="6332760" progId="">
                  <p:embed/>
                </p:oleObj>
              </mc:Choice>
              <mc:Fallback>
                <p:oleObj r:id="rId4" imgW="8944200" imgH="633276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009650"/>
                        <a:ext cx="8096250" cy="5208588"/>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13315" name="Text Box 2"/>
          <p:cNvSpPr txBox="1">
            <a:spLocks noChangeArrowheads="1"/>
          </p:cNvSpPr>
          <p:nvPr/>
        </p:nvSpPr>
        <p:spPr bwMode="auto">
          <a:xfrm>
            <a:off x="765175" y="230188"/>
            <a:ext cx="7235825" cy="608012"/>
          </a:xfrm>
          <a:prstGeom prst="rect">
            <a:avLst/>
          </a:prstGeom>
          <a:noFill/>
          <a:ln w="9525">
            <a:noFill/>
            <a:round/>
            <a:headEnd/>
            <a:tailEnd/>
          </a:ln>
        </p:spPr>
        <p:txBody>
          <a:bodyPr anchor="ctr"/>
          <a:lstStyle/>
          <a:p>
            <a:pPr eaLnBrk="1" hangingPunct="1">
              <a:lnSpc>
                <a:spcPct val="90000"/>
              </a:lnSpc>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3600" b="1" dirty="0">
              <a:solidFill>
                <a:srgbClr val="FF0000"/>
              </a:solidFill>
              <a:latin typeface="Calibri Light" pitchFamily="34" charset="0"/>
            </a:endParaRPr>
          </a:p>
        </p:txBody>
      </p:sp>
      <p:sp>
        <p:nvSpPr>
          <p:cNvPr id="13316"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45F9DEA-1C41-4861-85C3-C99C701E678C}"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3317"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3318"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B0407D5-5E8E-4AA2-B2AE-F568E501839E}"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51</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Scoreboard Example: Cycle 11</a:t>
            </a:r>
            <a:endParaRPr lang="zh-CN" altLang="en-US" dirty="0"/>
          </a:p>
        </p:txBody>
      </p:sp>
    </p:spTree>
    <p:extLst>
      <p:ext uri="{BB962C8B-B14F-4D97-AF65-F5344CB8AC3E}">
        <p14:creationId xmlns:p14="http://schemas.microsoft.com/office/powerpoint/2010/main" val="51813586"/>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8" name="Object 1"/>
          <p:cNvGraphicFramePr>
            <a:graphicFrameLocks noChangeAspect="1"/>
          </p:cNvGraphicFramePr>
          <p:nvPr/>
        </p:nvGraphicFramePr>
        <p:xfrm>
          <a:off x="381000" y="989013"/>
          <a:ext cx="8096250" cy="5208587"/>
        </p:xfrm>
        <a:graphic>
          <a:graphicData uri="http://schemas.openxmlformats.org/presentationml/2006/ole">
            <mc:AlternateContent xmlns:mc="http://schemas.openxmlformats.org/markup-compatibility/2006">
              <mc:Choice xmlns:v="urn:schemas-microsoft-com:vml" Requires="v">
                <p:oleObj spid="_x0000_s23619" r:id="rId4" imgW="8944200" imgH="6332760" progId="">
                  <p:embed/>
                </p:oleObj>
              </mc:Choice>
              <mc:Fallback>
                <p:oleObj r:id="rId4" imgW="8944200" imgH="633276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989013"/>
                        <a:ext cx="8096250" cy="5208587"/>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55298" name="Rectangle 2"/>
          <p:cNvSpPr>
            <a:spLocks noChangeArrowheads="1"/>
          </p:cNvSpPr>
          <p:nvPr/>
        </p:nvSpPr>
        <p:spPr bwMode="auto">
          <a:xfrm>
            <a:off x="273050" y="5984875"/>
            <a:ext cx="7772400" cy="520700"/>
          </a:xfrm>
          <a:prstGeom prst="rect">
            <a:avLst/>
          </a:prstGeom>
          <a:noFill/>
          <a:ln w="9525">
            <a:noFill/>
            <a:round/>
            <a:headEnd/>
            <a:tailEnd/>
          </a:ln>
        </p:spPr>
        <p:txBody>
          <a:bodyPr lIns="90360" tIns="44280" rIns="90360" bIns="44280"/>
          <a:lstStyle/>
          <a:p>
            <a:pPr marL="284163" indent="-284163" eaLnBrk="1" hangingPunct="1">
              <a:lnSpc>
                <a:spcPct val="90000"/>
              </a:lnSpc>
              <a:spcBef>
                <a:spcPts val="900"/>
              </a:spcBef>
              <a:buClr>
                <a:srgbClr val="5B9BD5"/>
              </a:buClr>
              <a:buSzPct val="100000"/>
              <a:buFont typeface="Comic Sans MS" pitchFamily="66" charset="0"/>
              <a:buChar char="•"/>
              <a:tabLst>
                <a:tab pos="284163" algn="l"/>
                <a:tab pos="1198563" algn="l"/>
                <a:tab pos="2112963" algn="l"/>
                <a:tab pos="3027363" algn="l"/>
                <a:tab pos="3941763" algn="l"/>
                <a:tab pos="4856163" algn="l"/>
                <a:tab pos="5770563" algn="l"/>
                <a:tab pos="6684963" algn="l"/>
                <a:tab pos="7599363" algn="l"/>
                <a:tab pos="8513763" algn="l"/>
                <a:tab pos="9428163" algn="l"/>
                <a:tab pos="10342563" algn="l"/>
              </a:tabLst>
            </a:pPr>
            <a:r>
              <a:rPr lang="en-US" altLang="zh-CN" sz="2400" b="1">
                <a:solidFill>
                  <a:srgbClr val="5B9BD5"/>
                </a:solidFill>
                <a:latin typeface="Comic Sans MS" pitchFamily="66" charset="0"/>
              </a:rPr>
              <a:t>Read operands for DIVD?</a:t>
            </a:r>
          </a:p>
        </p:txBody>
      </p:sp>
      <p:sp>
        <p:nvSpPr>
          <p:cNvPr id="14340" name="Text Box 3"/>
          <p:cNvSpPr txBox="1">
            <a:spLocks noChangeArrowheads="1"/>
          </p:cNvSpPr>
          <p:nvPr/>
        </p:nvSpPr>
        <p:spPr bwMode="auto">
          <a:xfrm>
            <a:off x="765175" y="230188"/>
            <a:ext cx="7159625" cy="684212"/>
          </a:xfrm>
          <a:prstGeom prst="rect">
            <a:avLst/>
          </a:prstGeom>
          <a:noFill/>
          <a:ln w="9525">
            <a:noFill/>
            <a:round/>
            <a:headEnd/>
            <a:tailEnd/>
          </a:ln>
        </p:spPr>
        <p:txBody>
          <a:bodyPr anchor="ctr"/>
          <a:lstStyle/>
          <a:p>
            <a:pPr eaLnBrk="1" hangingPunct="1">
              <a:lnSpc>
                <a:spcPct val="90000"/>
              </a:lnSpc>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3600" b="1" dirty="0">
              <a:solidFill>
                <a:srgbClr val="FF0000"/>
              </a:solidFill>
              <a:latin typeface="Calibri Light" pitchFamily="34" charset="0"/>
            </a:endParaRPr>
          </a:p>
        </p:txBody>
      </p:sp>
      <p:sp>
        <p:nvSpPr>
          <p:cNvPr id="14341" name="Text Box 4"/>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EABD3269-2F6D-4215-B467-F46176057416}"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4342" name="Text Box 5"/>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4343" name="Text Box 6"/>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D2A8074-80B8-4B75-9819-782E453D8D2E}"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52</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Scoreboard Example: Cycle 12</a:t>
            </a:r>
            <a:endParaRPr lang="zh-CN" altLang="en-US" dirty="0"/>
          </a:p>
        </p:txBody>
      </p:sp>
    </p:spTree>
    <p:extLst>
      <p:ext uri="{BB962C8B-B14F-4D97-AF65-F5344CB8AC3E}">
        <p14:creationId xmlns:p14="http://schemas.microsoft.com/office/powerpoint/2010/main" val="204696431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additive="repl">
                                        <p:cTn id="6" dur="1" fill="hold">
                                          <p:stCondLst>
                                            <p:cond delay="0"/>
                                          </p:stCondLst>
                                        </p:cTn>
                                        <p:tgtEl>
                                          <p:spTgt spid="55298"/>
                                        </p:tgtEl>
                                        <p:attrNameLst>
                                          <p:attrName>style.visibility</p:attrName>
                                        </p:attrNameLst>
                                      </p:cBhvr>
                                      <p:to>
                                        <p:strVal val="visible"/>
                                      </p:to>
                                    </p:set>
                                    <p:anim calcmode="lin" valueType="num">
                                      <p:cBhvr>
                                        <p:cTn id="7" dur="500" fill="hold"/>
                                        <p:tgtEl>
                                          <p:spTgt spid="55298"/>
                                        </p:tgtEl>
                                        <p:attrNameLst>
                                          <p:attrName>ppt_x</p:attrName>
                                        </p:attrNameLst>
                                      </p:cBhvr>
                                      <p:tavLst>
                                        <p:tav tm="100000">
                                          <p:val>
                                            <p:strVal val="1+#ppt_w/2"/>
                                          </p:val>
                                        </p:tav>
                                        <p:tav tm="100000">
                                          <p:val>
                                            <p:strVal val="#ppt_x"/>
                                          </p:val>
                                        </p:tav>
                                      </p:tavLst>
                                    </p:anim>
                                    <p:anim calcmode="lin" valueType="num">
                                      <p:cBhvr>
                                        <p:cTn id="8" dur="500" fill="hold"/>
                                        <p:tgtEl>
                                          <p:spTgt spid="55298"/>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62" name="Object 1"/>
          <p:cNvGraphicFramePr>
            <a:graphicFrameLocks noChangeAspect="1"/>
          </p:cNvGraphicFramePr>
          <p:nvPr/>
        </p:nvGraphicFramePr>
        <p:xfrm>
          <a:off x="381000" y="968375"/>
          <a:ext cx="8096250" cy="5208588"/>
        </p:xfrm>
        <a:graphic>
          <a:graphicData uri="http://schemas.openxmlformats.org/presentationml/2006/ole">
            <mc:AlternateContent xmlns:mc="http://schemas.openxmlformats.org/markup-compatibility/2006">
              <mc:Choice xmlns:v="urn:schemas-microsoft-com:vml" Requires="v">
                <p:oleObj spid="_x0000_s24643" r:id="rId4" imgW="8944200" imgH="6332760" progId="">
                  <p:embed/>
                </p:oleObj>
              </mc:Choice>
              <mc:Fallback>
                <p:oleObj r:id="rId4" imgW="8944200" imgH="633276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968375"/>
                        <a:ext cx="8096250" cy="5208588"/>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15363" name="Text Box 2"/>
          <p:cNvSpPr txBox="1">
            <a:spLocks noChangeArrowheads="1"/>
          </p:cNvSpPr>
          <p:nvPr/>
        </p:nvSpPr>
        <p:spPr bwMode="auto">
          <a:xfrm>
            <a:off x="381000" y="271463"/>
            <a:ext cx="7159625" cy="608012"/>
          </a:xfrm>
          <a:prstGeom prst="rect">
            <a:avLst/>
          </a:prstGeom>
          <a:noFill/>
          <a:ln w="9525">
            <a:noFill/>
            <a:round/>
            <a:headEnd/>
            <a:tailEnd/>
          </a:ln>
        </p:spPr>
        <p:txBody>
          <a:bodyPr anchor="ctr"/>
          <a:lstStyle/>
          <a:p>
            <a:pPr eaLnBrk="1" hangingPunct="1">
              <a:lnSpc>
                <a:spcPct val="90000"/>
              </a:lnSpc>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3600" b="1" dirty="0">
              <a:solidFill>
                <a:srgbClr val="FF0000"/>
              </a:solidFill>
              <a:latin typeface="Calibri Light" pitchFamily="34" charset="0"/>
            </a:endParaRPr>
          </a:p>
        </p:txBody>
      </p:sp>
      <p:sp>
        <p:nvSpPr>
          <p:cNvPr id="15364"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CBC0D3F-F72E-4E6B-8619-3F857DBF33C5}"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5365"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5366"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790F544-ACAF-4016-9EF0-5106542CD633}"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53</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Scoreboard Example: Cycle 13</a:t>
            </a:r>
            <a:endParaRPr lang="zh-CN" altLang="en-US" dirty="0"/>
          </a:p>
        </p:txBody>
      </p:sp>
    </p:spTree>
    <p:extLst>
      <p:ext uri="{BB962C8B-B14F-4D97-AF65-F5344CB8AC3E}">
        <p14:creationId xmlns:p14="http://schemas.microsoft.com/office/powerpoint/2010/main" val="4258923527"/>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6" name="Object 1"/>
          <p:cNvGraphicFramePr>
            <a:graphicFrameLocks noChangeAspect="1"/>
          </p:cNvGraphicFramePr>
          <p:nvPr/>
        </p:nvGraphicFramePr>
        <p:xfrm>
          <a:off x="381000" y="1030288"/>
          <a:ext cx="8096250" cy="5208587"/>
        </p:xfrm>
        <a:graphic>
          <a:graphicData uri="http://schemas.openxmlformats.org/presentationml/2006/ole">
            <mc:AlternateContent xmlns:mc="http://schemas.openxmlformats.org/markup-compatibility/2006">
              <mc:Choice xmlns:v="urn:schemas-microsoft-com:vml" Requires="v">
                <p:oleObj spid="_x0000_s25667" r:id="rId4" imgW="8944200" imgH="6332760" progId="">
                  <p:embed/>
                </p:oleObj>
              </mc:Choice>
              <mc:Fallback>
                <p:oleObj r:id="rId4" imgW="8944200" imgH="633276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030288"/>
                        <a:ext cx="8096250" cy="5208587"/>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16388"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4E3F85AD-1295-4272-AC68-5DA95196FFAF}"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6389"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6390"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ADBABA1-3CAB-49C0-B09C-4FB6E66C96DF}"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54</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Scoreboard Example: Cycle 14</a:t>
            </a:r>
            <a:endParaRPr lang="zh-CN" altLang="en-US" dirty="0"/>
          </a:p>
        </p:txBody>
      </p:sp>
    </p:spTree>
    <p:extLst>
      <p:ext uri="{BB962C8B-B14F-4D97-AF65-F5344CB8AC3E}">
        <p14:creationId xmlns:p14="http://schemas.microsoft.com/office/powerpoint/2010/main" val="2806387044"/>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0" name="Object 1"/>
          <p:cNvGraphicFramePr>
            <a:graphicFrameLocks noChangeAspect="1"/>
          </p:cNvGraphicFramePr>
          <p:nvPr/>
        </p:nvGraphicFramePr>
        <p:xfrm>
          <a:off x="381000" y="1071563"/>
          <a:ext cx="8096250" cy="5208587"/>
        </p:xfrm>
        <a:graphic>
          <a:graphicData uri="http://schemas.openxmlformats.org/presentationml/2006/ole">
            <mc:AlternateContent xmlns:mc="http://schemas.openxmlformats.org/markup-compatibility/2006">
              <mc:Choice xmlns:v="urn:schemas-microsoft-com:vml" Requires="v">
                <p:oleObj spid="_x0000_s26691" r:id="rId4" imgW="8944200" imgH="6332760" progId="">
                  <p:embed/>
                </p:oleObj>
              </mc:Choice>
              <mc:Fallback>
                <p:oleObj r:id="rId4" imgW="8944200" imgH="633276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071563"/>
                        <a:ext cx="8096250" cy="5208587"/>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17412"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4D8ECBA-3472-4AB0-B862-17DE127B2F27}"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7413"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7414"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01F1B18-BB3E-4D2F-B38E-7B6B34DDE73C}"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55</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Scoreboard Example: Cycle 15</a:t>
            </a:r>
            <a:endParaRPr lang="zh-CN" altLang="en-US" dirty="0"/>
          </a:p>
        </p:txBody>
      </p:sp>
    </p:spTree>
    <p:extLst>
      <p:ext uri="{BB962C8B-B14F-4D97-AF65-F5344CB8AC3E}">
        <p14:creationId xmlns:p14="http://schemas.microsoft.com/office/powerpoint/2010/main" val="3875022123"/>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34" name="Object 1"/>
          <p:cNvGraphicFramePr>
            <a:graphicFrameLocks noChangeAspect="1"/>
          </p:cNvGraphicFramePr>
          <p:nvPr/>
        </p:nvGraphicFramePr>
        <p:xfrm>
          <a:off x="381000" y="1050925"/>
          <a:ext cx="8096250" cy="5208588"/>
        </p:xfrm>
        <a:graphic>
          <a:graphicData uri="http://schemas.openxmlformats.org/presentationml/2006/ole">
            <mc:AlternateContent xmlns:mc="http://schemas.openxmlformats.org/markup-compatibility/2006">
              <mc:Choice xmlns:v="urn:schemas-microsoft-com:vml" Requires="v">
                <p:oleObj spid="_x0000_s27715" r:id="rId4" imgW="8944200" imgH="6332760" progId="">
                  <p:embed/>
                </p:oleObj>
              </mc:Choice>
              <mc:Fallback>
                <p:oleObj r:id="rId4" imgW="8944200" imgH="633276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050925"/>
                        <a:ext cx="8096250" cy="5208588"/>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18436"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049E8EA-BEDC-46CC-9A68-371CB210A4FF}"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8437"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8438"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02F6D92-D08B-4660-BB56-A3B4098BF5BD}"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56</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Scoreboard Example: Cycle 16</a:t>
            </a:r>
            <a:endParaRPr lang="zh-CN" altLang="en-US" dirty="0"/>
          </a:p>
        </p:txBody>
      </p:sp>
    </p:spTree>
    <p:extLst>
      <p:ext uri="{BB962C8B-B14F-4D97-AF65-F5344CB8AC3E}">
        <p14:creationId xmlns:p14="http://schemas.microsoft.com/office/powerpoint/2010/main" val="3124867390"/>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458" name="Object 1"/>
          <p:cNvGraphicFramePr>
            <a:graphicFrameLocks noChangeAspect="1"/>
          </p:cNvGraphicFramePr>
          <p:nvPr/>
        </p:nvGraphicFramePr>
        <p:xfrm>
          <a:off x="381000" y="1050925"/>
          <a:ext cx="8096250" cy="5208588"/>
        </p:xfrm>
        <a:graphic>
          <a:graphicData uri="http://schemas.openxmlformats.org/presentationml/2006/ole">
            <mc:AlternateContent xmlns:mc="http://schemas.openxmlformats.org/markup-compatibility/2006">
              <mc:Choice xmlns:v="urn:schemas-microsoft-com:vml" Requires="v">
                <p:oleObj spid="_x0000_s28738" r:id="rId4" imgW="8944200" imgH="6332760" progId="">
                  <p:embed/>
                </p:oleObj>
              </mc:Choice>
              <mc:Fallback>
                <p:oleObj r:id="rId4" imgW="8944200" imgH="6332760" progId="">
                  <p:embed/>
                  <p:pic>
                    <p:nvPicPr>
                      <p:cNvPr id="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050925"/>
                        <a:ext cx="8096250" cy="5208588"/>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60418" name="Rectangle 2"/>
          <p:cNvSpPr>
            <a:spLocks noChangeArrowheads="1"/>
          </p:cNvSpPr>
          <p:nvPr/>
        </p:nvSpPr>
        <p:spPr bwMode="auto">
          <a:xfrm>
            <a:off x="304800" y="6019800"/>
            <a:ext cx="7772400" cy="520700"/>
          </a:xfrm>
          <a:prstGeom prst="rect">
            <a:avLst/>
          </a:prstGeom>
          <a:noFill/>
          <a:ln w="9525">
            <a:noFill/>
            <a:round/>
            <a:headEnd/>
            <a:tailEnd/>
          </a:ln>
        </p:spPr>
        <p:txBody>
          <a:bodyPr lIns="90360" tIns="44280" rIns="90360" bIns="44280"/>
          <a:lstStyle/>
          <a:p>
            <a:pPr marL="284163" indent="-284163" eaLnBrk="1" hangingPunct="1">
              <a:lnSpc>
                <a:spcPct val="90000"/>
              </a:lnSpc>
              <a:spcBef>
                <a:spcPts val="900"/>
              </a:spcBef>
              <a:buClr>
                <a:srgbClr val="5B9BD5"/>
              </a:buClr>
              <a:buSzPct val="100000"/>
              <a:buFont typeface="Comic Sans MS" pitchFamily="66" charset="0"/>
              <a:buChar char="•"/>
              <a:tabLst>
                <a:tab pos="284163" algn="l"/>
                <a:tab pos="1198563" algn="l"/>
                <a:tab pos="2112963" algn="l"/>
                <a:tab pos="3027363" algn="l"/>
                <a:tab pos="3941763" algn="l"/>
                <a:tab pos="4856163" algn="l"/>
                <a:tab pos="5770563" algn="l"/>
                <a:tab pos="6684963" algn="l"/>
                <a:tab pos="7599363" algn="l"/>
                <a:tab pos="8513763" algn="l"/>
                <a:tab pos="9428163" algn="l"/>
                <a:tab pos="10342563" algn="l"/>
              </a:tabLst>
            </a:pPr>
            <a:r>
              <a:rPr lang="en-US" altLang="zh-CN" sz="2400" b="1">
                <a:solidFill>
                  <a:srgbClr val="5B9BD5"/>
                </a:solidFill>
                <a:latin typeface="Comic Sans MS" pitchFamily="66" charset="0"/>
              </a:rPr>
              <a:t>Why not write result of ADD???</a:t>
            </a:r>
            <a:r>
              <a:rPr lang="en-US" altLang="zh-CN" sz="2400" b="1">
                <a:solidFill>
                  <a:srgbClr val="0563C1"/>
                </a:solidFill>
                <a:latin typeface="Comic Sans MS" pitchFamily="66" charset="0"/>
              </a:rPr>
              <a:t> </a:t>
            </a:r>
          </a:p>
        </p:txBody>
      </p:sp>
      <p:grpSp>
        <p:nvGrpSpPr>
          <p:cNvPr id="2" name="Group 3"/>
          <p:cNvGrpSpPr>
            <a:grpSpLocks/>
          </p:cNvGrpSpPr>
          <p:nvPr/>
        </p:nvGrpSpPr>
        <p:grpSpPr bwMode="auto">
          <a:xfrm>
            <a:off x="4191000" y="2373313"/>
            <a:ext cx="4187825" cy="2667000"/>
            <a:chOff x="2640" y="1495"/>
            <a:chExt cx="2638" cy="1680"/>
          </a:xfrm>
        </p:grpSpPr>
        <p:sp>
          <p:nvSpPr>
            <p:cNvPr id="19465" name="AutoShape 4"/>
            <p:cNvSpPr>
              <a:spLocks noChangeArrowheads="1"/>
            </p:cNvSpPr>
            <p:nvPr/>
          </p:nvSpPr>
          <p:spPr bwMode="auto">
            <a:xfrm>
              <a:off x="4943" y="2840"/>
              <a:ext cx="335" cy="335"/>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9466" name="AutoShape 5"/>
            <p:cNvSpPr>
              <a:spLocks noChangeArrowheads="1"/>
            </p:cNvSpPr>
            <p:nvPr/>
          </p:nvSpPr>
          <p:spPr bwMode="auto">
            <a:xfrm>
              <a:off x="3405" y="2840"/>
              <a:ext cx="335" cy="335"/>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9467" name="AutoShape 6"/>
            <p:cNvSpPr>
              <a:spLocks noChangeArrowheads="1"/>
            </p:cNvSpPr>
            <p:nvPr/>
          </p:nvSpPr>
          <p:spPr bwMode="auto">
            <a:xfrm>
              <a:off x="2640" y="2699"/>
              <a:ext cx="335" cy="335"/>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9468" name="Line 7"/>
            <p:cNvSpPr>
              <a:spLocks noChangeShapeType="1"/>
            </p:cNvSpPr>
            <p:nvPr/>
          </p:nvSpPr>
          <p:spPr bwMode="auto">
            <a:xfrm>
              <a:off x="3747" y="2984"/>
              <a:ext cx="1247" cy="0"/>
            </a:xfrm>
            <a:prstGeom prst="line">
              <a:avLst/>
            </a:prstGeom>
            <a:noFill/>
            <a:ln w="57240" cap="sq">
              <a:solidFill>
                <a:srgbClr val="5B9BD5"/>
              </a:solidFill>
              <a:miter lim="800000"/>
              <a:headEnd type="triangle" w="med" len="med"/>
              <a:tailEnd type="triangle" w="med" len="med"/>
            </a:ln>
          </p:spPr>
          <p:txBody>
            <a:bodyPr/>
            <a:lstStyle/>
            <a:p>
              <a:endParaRPr lang="zh-CN" altLang="en-US"/>
            </a:p>
          </p:txBody>
        </p:sp>
        <p:sp>
          <p:nvSpPr>
            <p:cNvPr id="19469" name="Freeform 8"/>
            <p:cNvSpPr>
              <a:spLocks/>
            </p:cNvSpPr>
            <p:nvPr/>
          </p:nvSpPr>
          <p:spPr bwMode="auto">
            <a:xfrm>
              <a:off x="2979" y="2376"/>
              <a:ext cx="1487" cy="607"/>
            </a:xfrm>
            <a:custGeom>
              <a:avLst/>
              <a:gdLst>
                <a:gd name="T0" fmla="*/ 0 w 1488"/>
                <a:gd name="T1" fmla="*/ 314 h 608"/>
                <a:gd name="T2" fmla="*/ 576 w 1488"/>
                <a:gd name="T3" fmla="*/ 32 h 608"/>
                <a:gd name="T4" fmla="*/ 1146 w 1488"/>
                <a:gd name="T5" fmla="*/ 176 h 608"/>
                <a:gd name="T6" fmla="*/ 1434 w 1488"/>
                <a:gd name="T7" fmla="*/ 554 h 608"/>
                <a:gd name="T8" fmla="*/ 0 60000 65536"/>
                <a:gd name="T9" fmla="*/ 0 60000 65536"/>
                <a:gd name="T10" fmla="*/ 0 60000 65536"/>
                <a:gd name="T11" fmla="*/ 0 60000 65536"/>
                <a:gd name="T12" fmla="*/ 0 w 1488"/>
                <a:gd name="T13" fmla="*/ 0 h 608"/>
                <a:gd name="T14" fmla="*/ 1488 w 1488"/>
                <a:gd name="T15" fmla="*/ 608 h 608"/>
              </a:gdLst>
              <a:ahLst/>
              <a:cxnLst>
                <a:cxn ang="T8">
                  <a:pos x="T0" y="T1"/>
                </a:cxn>
                <a:cxn ang="T9">
                  <a:pos x="T2" y="T3"/>
                </a:cxn>
                <a:cxn ang="T10">
                  <a:pos x="T4" y="T5"/>
                </a:cxn>
                <a:cxn ang="T11">
                  <a:pos x="T6" y="T7"/>
                </a:cxn>
              </a:cxnLst>
              <a:rect l="T12" t="T13" r="T14" b="T15"/>
              <a:pathLst>
                <a:path w="1488" h="608">
                  <a:moveTo>
                    <a:pt x="0" y="368"/>
                  </a:moveTo>
                  <a:cubicBezTo>
                    <a:pt x="188" y="216"/>
                    <a:pt x="376" y="64"/>
                    <a:pt x="576" y="32"/>
                  </a:cubicBezTo>
                  <a:cubicBezTo>
                    <a:pt x="776" y="0"/>
                    <a:pt x="1048" y="80"/>
                    <a:pt x="1200" y="176"/>
                  </a:cubicBezTo>
                  <a:cubicBezTo>
                    <a:pt x="1352" y="272"/>
                    <a:pt x="1420" y="440"/>
                    <a:pt x="1488" y="608"/>
                  </a:cubicBezTo>
                </a:path>
              </a:pathLst>
            </a:custGeom>
            <a:noFill/>
            <a:ln w="57240">
              <a:solidFill>
                <a:srgbClr val="5B9BD5"/>
              </a:solidFill>
              <a:round/>
              <a:headEnd/>
              <a:tailEnd type="triangle" w="med" len="med"/>
            </a:ln>
          </p:spPr>
          <p:txBody>
            <a:bodyPr wrap="none" anchor="ctr"/>
            <a:lstStyle/>
            <a:p>
              <a:endParaRPr lang="zh-CN" altLang="en-US"/>
            </a:p>
          </p:txBody>
        </p:sp>
        <p:sp>
          <p:nvSpPr>
            <p:cNvPr id="19470" name="Text Box 9"/>
            <p:cNvSpPr txBox="1">
              <a:spLocks noChangeArrowheads="1"/>
            </p:cNvSpPr>
            <p:nvPr/>
          </p:nvSpPr>
          <p:spPr bwMode="auto">
            <a:xfrm>
              <a:off x="3677" y="1495"/>
              <a:ext cx="1374" cy="289"/>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5B9BD5"/>
                  </a:solidFill>
                  <a:latin typeface="Comic Sans MS" pitchFamily="66" charset="0"/>
                </a:rPr>
                <a:t>WAR Hazard!</a:t>
              </a:r>
            </a:p>
          </p:txBody>
        </p:sp>
      </p:grpSp>
      <p:sp>
        <p:nvSpPr>
          <p:cNvPr id="19462" name="Text Box 11"/>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8508AD7-BC5F-44B5-8283-D6B4F23450F5}"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9463" name="Text Box 12"/>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9464" name="Text Box 13"/>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BBCAC3A-A9F0-49D0-8486-B725914BDED9}"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57</a:t>
            </a:fld>
            <a:endParaRPr lang="zh-CN" altLang="zh-CN" sz="1200">
              <a:solidFill>
                <a:srgbClr val="898989"/>
              </a:solidFill>
            </a:endParaRPr>
          </a:p>
        </p:txBody>
      </p:sp>
      <p:sp>
        <p:nvSpPr>
          <p:cNvPr id="3" name="标题 2"/>
          <p:cNvSpPr>
            <a:spLocks noGrp="1"/>
          </p:cNvSpPr>
          <p:nvPr>
            <p:ph type="title"/>
          </p:nvPr>
        </p:nvSpPr>
        <p:spPr/>
        <p:txBody>
          <a:bodyPr/>
          <a:lstStyle/>
          <a:p>
            <a:r>
              <a:rPr lang="en-US" altLang="zh-CN" smtClean="0"/>
              <a:t>Scoreboard Example: Cycle 17</a:t>
            </a:r>
            <a:endParaRPr lang="zh-CN" altLang="en-US" dirty="0"/>
          </a:p>
        </p:txBody>
      </p:sp>
    </p:spTree>
    <p:extLst>
      <p:ext uri="{BB962C8B-B14F-4D97-AF65-F5344CB8AC3E}">
        <p14:creationId xmlns:p14="http://schemas.microsoft.com/office/powerpoint/2010/main" val="69617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additive="repl">
                                        <p:cTn id="6" dur="1" fill="hold">
                                          <p:stCondLst>
                                            <p:cond delay="0"/>
                                          </p:stCondLst>
                                        </p:cTn>
                                        <p:tgtEl>
                                          <p:spTgt spid="60418"/>
                                        </p:tgtEl>
                                        <p:attrNameLst>
                                          <p:attrName>style.visibility</p:attrName>
                                        </p:attrNameLst>
                                      </p:cBhvr>
                                      <p:to>
                                        <p:strVal val="visible"/>
                                      </p:to>
                                    </p:set>
                                    <p:anim calcmode="lin" valueType="num">
                                      <p:cBhvr>
                                        <p:cTn id="7" dur="500" fill="hold"/>
                                        <p:tgtEl>
                                          <p:spTgt spid="60418"/>
                                        </p:tgtEl>
                                        <p:attrNameLst>
                                          <p:attrName>ppt_x</p:attrName>
                                        </p:attrNameLst>
                                      </p:cBhvr>
                                      <p:tavLst>
                                        <p:tav tm="100000">
                                          <p:val>
                                            <p:strVal val="1+#ppt_w/2"/>
                                          </p:val>
                                        </p:tav>
                                        <p:tav tm="100000">
                                          <p:val>
                                            <p:strVal val="#ppt_x"/>
                                          </p:val>
                                        </p:tav>
                                      </p:tavLst>
                                    </p:anim>
                                    <p:anim calcmode="lin" valueType="num">
                                      <p:cBhvr>
                                        <p:cTn id="8" dur="500" fill="hold"/>
                                        <p:tgtEl>
                                          <p:spTgt spid="60418"/>
                                        </p:tgtEl>
                                        <p:attrNameLst>
                                          <p:attrName>ppt_y</p:attrName>
                                        </p:attrNameLst>
                                      </p:cBhvr>
                                      <p:tavLst>
                                        <p:tav tm="10000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528" fill="hold" nodeType="clickEffect">
                                  <p:stCondLst>
                                    <p:cond delay="0"/>
                                  </p:stCondLst>
                                  <p:childTnLst>
                                    <p:set>
                                      <p:cBhvr additive="repl">
                                        <p:cTn id="12" dur="1" fill="hold">
                                          <p:stCondLst>
                                            <p:cond delay="0"/>
                                          </p:stCondLst>
                                        </p:cTn>
                                        <p:tgtEl>
                                          <p:spTgt spid="2"/>
                                        </p:tgtEl>
                                        <p:attrNameLst>
                                          <p:attrName>style.visibility</p:attrName>
                                        </p:attrNameLst>
                                      </p:cBhvr>
                                      <p:to>
                                        <p:strVal val="visible"/>
                                      </p:to>
                                    </p:set>
                                    <p:anim calcmode="lin" valueType="num">
                                      <p:cBhvr additive="repl">
                                        <p:cTn id="13" dur="500" fill="hold"/>
                                        <p:tgtEl>
                                          <p:spTgt spid="2"/>
                                        </p:tgtEl>
                                        <p:attrNameLst>
                                          <p:attrName>ppt_w</p:attrName>
                                        </p:attrNameLst>
                                      </p:cBhvr>
                                      <p:tavLst>
                                        <p:tav tm="100000">
                                          <p:val>
                                            <p:fltVal val="0"/>
                                          </p:val>
                                        </p:tav>
                                        <p:tav tm="100000">
                                          <p:val>
                                            <p:strVal val="#ppt_w"/>
                                          </p:val>
                                        </p:tav>
                                      </p:tavLst>
                                    </p:anim>
                                    <p:anim calcmode="lin" valueType="num">
                                      <p:cBhvr additive="repl">
                                        <p:cTn id="14" dur="500" fill="hold"/>
                                        <p:tgtEl>
                                          <p:spTgt spid="2"/>
                                        </p:tgtEl>
                                        <p:attrNameLst>
                                          <p:attrName>ppt_h</p:attrName>
                                        </p:attrNameLst>
                                      </p:cBhvr>
                                      <p:tavLst>
                                        <p:tav tm="100000">
                                          <p:val>
                                            <p:fltVal val="0"/>
                                          </p:val>
                                        </p:tav>
                                        <p:tav tm="100000">
                                          <p:val>
                                            <p:strVal val="#ppt_h"/>
                                          </p:val>
                                        </p:tav>
                                      </p:tavLst>
                                    </p:anim>
                                    <p:anim calcmode="lin" valueType="num">
                                      <p:cBhvr additive="repl">
                                        <p:cTn id="15" dur="500" fill="hold"/>
                                        <p:tgtEl>
                                          <p:spTgt spid="2"/>
                                        </p:tgtEl>
                                        <p:attrNameLst>
                                          <p:attrName>ppt_x</p:attrName>
                                        </p:attrNameLst>
                                      </p:cBhvr>
                                      <p:tavLst>
                                        <p:tav tm="100000">
                                          <p:val>
                                            <p:fltVal val="0.5"/>
                                          </p:val>
                                        </p:tav>
                                        <p:tav tm="100000">
                                          <p:val>
                                            <p:strVal val="#ppt_x"/>
                                          </p:val>
                                        </p:tav>
                                      </p:tavLst>
                                    </p:anim>
                                    <p:anim calcmode="lin" valueType="num">
                                      <p:cBhvr additive="repl">
                                        <p:cTn id="16" dur="500" fill="hold"/>
                                        <p:tgtEl>
                                          <p:spTgt spid="2"/>
                                        </p:tgtEl>
                                        <p:attrNameLst>
                                          <p:attrName>ppt_y</p:attrName>
                                        </p:attrNameLst>
                                      </p:cBhvr>
                                      <p:tavLst>
                                        <p:tav tm="10000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482" name="Object 1"/>
          <p:cNvGraphicFramePr>
            <a:graphicFrameLocks noChangeAspect="1"/>
          </p:cNvGraphicFramePr>
          <p:nvPr/>
        </p:nvGraphicFramePr>
        <p:xfrm>
          <a:off x="381000" y="1009650"/>
          <a:ext cx="8096250" cy="5208588"/>
        </p:xfrm>
        <a:graphic>
          <a:graphicData uri="http://schemas.openxmlformats.org/presentationml/2006/ole">
            <mc:AlternateContent xmlns:mc="http://schemas.openxmlformats.org/markup-compatibility/2006">
              <mc:Choice xmlns:v="urn:schemas-microsoft-com:vml" Requires="v">
                <p:oleObj spid="_x0000_s29763" r:id="rId4" imgW="8944200" imgH="6332760" progId="">
                  <p:embed/>
                </p:oleObj>
              </mc:Choice>
              <mc:Fallback>
                <p:oleObj r:id="rId4" imgW="8944200" imgH="633276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009650"/>
                        <a:ext cx="8096250" cy="5208588"/>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20484"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02BE200-9B78-4097-A1D5-115BA20E9CD7}"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0485"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0486"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F19010C-0006-4269-B226-9EA4242F9FF7}"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58</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Scoreboard Example: Cycle 18</a:t>
            </a:r>
            <a:endParaRPr lang="zh-CN" altLang="en-US" dirty="0"/>
          </a:p>
        </p:txBody>
      </p:sp>
    </p:spTree>
    <p:extLst>
      <p:ext uri="{BB962C8B-B14F-4D97-AF65-F5344CB8AC3E}">
        <p14:creationId xmlns:p14="http://schemas.microsoft.com/office/powerpoint/2010/main" val="1509084953"/>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506" name="Object 1"/>
          <p:cNvGraphicFramePr>
            <a:graphicFrameLocks noChangeAspect="1"/>
          </p:cNvGraphicFramePr>
          <p:nvPr/>
        </p:nvGraphicFramePr>
        <p:xfrm>
          <a:off x="381000" y="968375"/>
          <a:ext cx="8096250" cy="5208588"/>
        </p:xfrm>
        <a:graphic>
          <a:graphicData uri="http://schemas.openxmlformats.org/presentationml/2006/ole">
            <mc:AlternateContent xmlns:mc="http://schemas.openxmlformats.org/markup-compatibility/2006">
              <mc:Choice xmlns:v="urn:schemas-microsoft-com:vml" Requires="v">
                <p:oleObj spid="_x0000_s30787" r:id="rId4" imgW="8944200" imgH="6332760" progId="">
                  <p:embed/>
                </p:oleObj>
              </mc:Choice>
              <mc:Fallback>
                <p:oleObj r:id="rId4" imgW="8944200" imgH="633276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968375"/>
                        <a:ext cx="8096250" cy="5208588"/>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21508"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51A88C30-43C7-44A8-8FD2-A1E0DE596C53}"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1509"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1510"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54332DC4-7FC3-4CBA-B4DF-B628DC2C5382}"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59</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Scoreboard Example: Cycle 19</a:t>
            </a:r>
            <a:endParaRPr lang="zh-CN" altLang="en-US" dirty="0"/>
          </a:p>
        </p:txBody>
      </p:sp>
    </p:spTree>
    <p:extLst>
      <p:ext uri="{BB962C8B-B14F-4D97-AF65-F5344CB8AC3E}">
        <p14:creationId xmlns:p14="http://schemas.microsoft.com/office/powerpoint/2010/main" val="4259923536"/>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A0911810-7389-46CE-A965-5ACDF7731C78}"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2020/4/2</a:t>
            </a:fld>
            <a:endParaRPr lang="zh-CN" altLang="zh-CN" sz="1200">
              <a:solidFill>
                <a:srgbClr val="898989"/>
              </a:solidFill>
            </a:endParaRPr>
          </a:p>
        </p:txBody>
      </p:sp>
      <p:sp>
        <p:nvSpPr>
          <p:cNvPr id="74755"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74756"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A8D415E8-F790-4B38-AFF7-1ADF6B84C5AA}"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6</a:t>
            </a:fld>
            <a:endParaRPr lang="zh-CN" altLang="zh-CN" sz="1200">
              <a:solidFill>
                <a:srgbClr val="898989"/>
              </a:solidFill>
            </a:endParaRPr>
          </a:p>
        </p:txBody>
      </p:sp>
      <p:sp>
        <p:nvSpPr>
          <p:cNvPr id="74757" name="标题 1"/>
          <p:cNvSpPr>
            <a:spLocks noGrp="1"/>
          </p:cNvSpPr>
          <p:nvPr>
            <p:ph type="title"/>
          </p:nvPr>
        </p:nvSpPr>
        <p:spPr/>
        <p:txBody>
          <a:bodyPr/>
          <a:lstStyle/>
          <a:p>
            <a:r>
              <a:rPr lang="en-US" altLang="zh-CN" dirty="0"/>
              <a:t>5.1 </a:t>
            </a:r>
            <a:r>
              <a:rPr lang="zh-CN" altLang="en-US" dirty="0"/>
              <a:t>指令级并行的基本概念及挑战</a:t>
            </a:r>
            <a:endParaRPr lang="zh-CN" altLang="en-US" dirty="0" smtClean="0"/>
          </a:p>
        </p:txBody>
      </p:sp>
      <p:sp>
        <p:nvSpPr>
          <p:cNvPr id="74758" name="内容占位符 2"/>
          <p:cNvSpPr>
            <a:spLocks noGrp="1"/>
          </p:cNvSpPr>
          <p:nvPr>
            <p:ph idx="1"/>
          </p:nvPr>
        </p:nvSpPr>
        <p:spPr/>
        <p:txBody>
          <a:bodyPr>
            <a:normAutofit fontScale="92500" lnSpcReduction="20000"/>
          </a:bodyPr>
          <a:lstStyle/>
          <a:p>
            <a:r>
              <a:rPr lang="zh-CN" altLang="zh-CN" dirty="0" smtClean="0"/>
              <a:t>指令级并行</a:t>
            </a:r>
            <a:r>
              <a:rPr lang="en-US" altLang="zh-CN" dirty="0" smtClean="0"/>
              <a:t>(ILP) :  </a:t>
            </a:r>
            <a:r>
              <a:rPr lang="zh-CN" altLang="zh-CN" dirty="0" smtClean="0"/>
              <a:t>流水线的平均</a:t>
            </a:r>
            <a:r>
              <a:rPr lang="en-US" altLang="zh-CN" dirty="0" smtClean="0"/>
              <a:t>CPI</a:t>
            </a:r>
          </a:p>
          <a:p>
            <a:pPr lvl="1"/>
            <a:r>
              <a:rPr lang="en-US" altLang="zh-CN" dirty="0" smtClean="0"/>
              <a:t>Pipeline  CPI = Ideal Pipeline CPI + </a:t>
            </a:r>
            <a:r>
              <a:rPr lang="en-US" altLang="zh-CN" dirty="0" err="1" smtClean="0"/>
              <a:t>Struct</a:t>
            </a:r>
            <a:r>
              <a:rPr lang="en-US" altLang="zh-CN" dirty="0" smtClean="0"/>
              <a:t> Stalls + RAW Stalls + WAR Stalls + WAW Stalls + Control Stalls +……</a:t>
            </a:r>
          </a:p>
          <a:p>
            <a:pPr lvl="1"/>
            <a:r>
              <a:rPr lang="zh-CN" altLang="zh-CN" dirty="0" smtClean="0"/>
              <a:t>提高指令级并行的方法</a:t>
            </a:r>
          </a:p>
          <a:p>
            <a:pPr lvl="2"/>
            <a:r>
              <a:rPr lang="zh-CN" altLang="zh-CN" dirty="0" smtClean="0"/>
              <a:t>软件方法：指令流调度，</a:t>
            </a:r>
            <a:r>
              <a:rPr lang="zh-CN" altLang="zh-CN" dirty="0" smtClean="0">
                <a:solidFill>
                  <a:srgbClr val="0070C0"/>
                </a:solidFill>
              </a:rPr>
              <a:t>循环</a:t>
            </a:r>
            <a:r>
              <a:rPr lang="zh-CN" altLang="zh-CN" dirty="0" smtClean="0">
                <a:solidFill>
                  <a:srgbClr val="0070C0"/>
                </a:solidFill>
              </a:rPr>
              <a:t>展开</a:t>
            </a:r>
            <a:r>
              <a:rPr lang="en-US" altLang="zh-CN" dirty="0" smtClean="0">
                <a:solidFill>
                  <a:srgbClr val="0070C0"/>
                </a:solidFill>
              </a:rPr>
              <a:t> (loop unrolling)</a:t>
            </a:r>
            <a:r>
              <a:rPr lang="zh-CN" altLang="zh-CN" dirty="0" smtClean="0"/>
              <a:t>，</a:t>
            </a:r>
            <a:r>
              <a:rPr lang="zh-CN" altLang="zh-CN" dirty="0" smtClean="0"/>
              <a:t>软件流水线，</a:t>
            </a:r>
            <a:r>
              <a:rPr lang="en-US" altLang="zh-CN" dirty="0" smtClean="0"/>
              <a:t>trace scheduling</a:t>
            </a:r>
          </a:p>
          <a:p>
            <a:pPr lvl="2"/>
            <a:r>
              <a:rPr lang="zh-CN" altLang="zh-CN" dirty="0" smtClean="0"/>
              <a:t>硬件方法</a:t>
            </a:r>
          </a:p>
          <a:p>
            <a:r>
              <a:rPr lang="zh-CN" altLang="en-US" dirty="0" smtClean="0"/>
              <a:t>软件方法：指令流调度</a:t>
            </a:r>
            <a:r>
              <a:rPr lang="en-US" altLang="zh-CN" dirty="0" smtClean="0"/>
              <a:t>-</a:t>
            </a:r>
            <a:r>
              <a:rPr lang="zh-CN" altLang="zh-CN" dirty="0" smtClean="0"/>
              <a:t>循环展开</a:t>
            </a:r>
          </a:p>
          <a:p>
            <a:pPr lvl="2"/>
            <a:r>
              <a:rPr lang="zh-CN" altLang="zh-CN" dirty="0" smtClean="0"/>
              <a:t>指令调度，必须保证程序运行的结果不变</a:t>
            </a:r>
          </a:p>
          <a:p>
            <a:pPr lvl="2"/>
            <a:r>
              <a:rPr lang="zh-CN" altLang="zh-CN" dirty="0" smtClean="0"/>
              <a:t>偏移量的修改</a:t>
            </a:r>
          </a:p>
          <a:p>
            <a:pPr lvl="2"/>
            <a:r>
              <a:rPr lang="zh-CN" altLang="zh-CN" dirty="0" smtClean="0"/>
              <a:t>寄存器的重命名</a:t>
            </a:r>
          </a:p>
          <a:p>
            <a:pPr lvl="2"/>
            <a:r>
              <a:rPr lang="zh-CN" altLang="zh-CN" dirty="0" smtClean="0"/>
              <a:t>循环步长的调整</a:t>
            </a:r>
          </a:p>
          <a:p>
            <a:endParaRPr lang="zh-CN" altLang="en-US" dirty="0" smtClean="0"/>
          </a:p>
        </p:txBody>
      </p:sp>
    </p:spTree>
    <p:extLst>
      <p:ext uri="{BB962C8B-B14F-4D97-AF65-F5344CB8AC3E}">
        <p14:creationId xmlns:p14="http://schemas.microsoft.com/office/powerpoint/2010/main" val="341842248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30" name="Object 1"/>
          <p:cNvGraphicFramePr>
            <a:graphicFrameLocks noChangeAspect="1"/>
          </p:cNvGraphicFramePr>
          <p:nvPr/>
        </p:nvGraphicFramePr>
        <p:xfrm>
          <a:off x="381000" y="1112838"/>
          <a:ext cx="8096250" cy="5208587"/>
        </p:xfrm>
        <a:graphic>
          <a:graphicData uri="http://schemas.openxmlformats.org/presentationml/2006/ole">
            <mc:AlternateContent xmlns:mc="http://schemas.openxmlformats.org/markup-compatibility/2006">
              <mc:Choice xmlns:v="urn:schemas-microsoft-com:vml" Requires="v">
                <p:oleObj spid="_x0000_s31811" r:id="rId4" imgW="8944200" imgH="6332760" progId="">
                  <p:embed/>
                </p:oleObj>
              </mc:Choice>
              <mc:Fallback>
                <p:oleObj r:id="rId4" imgW="8944200" imgH="633276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112838"/>
                        <a:ext cx="8096250" cy="5208587"/>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22532"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DEDC0CEF-C8BF-4178-9736-A4432B57CE00}"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2533"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2534"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F3F8FA8-D893-434E-BAB5-97DAE9110663}"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60</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Scoreboard Example: Cycle 20</a:t>
            </a:r>
            <a:endParaRPr lang="zh-CN" altLang="en-US" dirty="0"/>
          </a:p>
        </p:txBody>
      </p:sp>
    </p:spTree>
    <p:extLst>
      <p:ext uri="{BB962C8B-B14F-4D97-AF65-F5344CB8AC3E}">
        <p14:creationId xmlns:p14="http://schemas.microsoft.com/office/powerpoint/2010/main" val="1272243154"/>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554" name="Object 1"/>
          <p:cNvGraphicFramePr>
            <a:graphicFrameLocks noChangeAspect="1"/>
          </p:cNvGraphicFramePr>
          <p:nvPr/>
        </p:nvGraphicFramePr>
        <p:xfrm>
          <a:off x="381000" y="1030288"/>
          <a:ext cx="8096250" cy="5208587"/>
        </p:xfrm>
        <a:graphic>
          <a:graphicData uri="http://schemas.openxmlformats.org/presentationml/2006/ole">
            <mc:AlternateContent xmlns:mc="http://schemas.openxmlformats.org/markup-compatibility/2006">
              <mc:Choice xmlns:v="urn:schemas-microsoft-com:vml" Requires="v">
                <p:oleObj spid="_x0000_s32835" r:id="rId4" imgW="8944200" imgH="6332760" progId="">
                  <p:embed/>
                </p:oleObj>
              </mc:Choice>
              <mc:Fallback>
                <p:oleObj r:id="rId4" imgW="8944200" imgH="633276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030288"/>
                        <a:ext cx="8096250" cy="5208587"/>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64514" name="Rectangle 2"/>
          <p:cNvSpPr>
            <a:spLocks noChangeArrowheads="1"/>
          </p:cNvSpPr>
          <p:nvPr/>
        </p:nvSpPr>
        <p:spPr bwMode="auto">
          <a:xfrm>
            <a:off x="304800" y="6019800"/>
            <a:ext cx="7772400" cy="520700"/>
          </a:xfrm>
          <a:prstGeom prst="rect">
            <a:avLst/>
          </a:prstGeom>
          <a:noFill/>
          <a:ln w="9525">
            <a:noFill/>
            <a:round/>
            <a:headEnd/>
            <a:tailEnd/>
          </a:ln>
        </p:spPr>
        <p:txBody>
          <a:bodyPr lIns="90360" tIns="44280" rIns="90360" bIns="44280"/>
          <a:lstStyle/>
          <a:p>
            <a:pPr marL="284163" indent="-284163" eaLnBrk="1" hangingPunct="1">
              <a:lnSpc>
                <a:spcPct val="90000"/>
              </a:lnSpc>
              <a:spcBef>
                <a:spcPts val="900"/>
              </a:spcBef>
              <a:buClr>
                <a:srgbClr val="5B9BD5"/>
              </a:buClr>
              <a:buSzPct val="100000"/>
              <a:buFont typeface="Comic Sans MS" pitchFamily="66" charset="0"/>
              <a:buChar char="•"/>
              <a:tabLst>
                <a:tab pos="284163" algn="l"/>
                <a:tab pos="1198563" algn="l"/>
                <a:tab pos="2112963" algn="l"/>
                <a:tab pos="3027363" algn="l"/>
                <a:tab pos="3941763" algn="l"/>
                <a:tab pos="4856163" algn="l"/>
                <a:tab pos="5770563" algn="l"/>
                <a:tab pos="6684963" algn="l"/>
                <a:tab pos="7599363" algn="l"/>
                <a:tab pos="8513763" algn="l"/>
                <a:tab pos="9428163" algn="l"/>
                <a:tab pos="10342563" algn="l"/>
              </a:tabLst>
            </a:pPr>
            <a:r>
              <a:rPr lang="en-US" altLang="zh-CN" sz="2400" b="1">
                <a:solidFill>
                  <a:srgbClr val="5B9BD5"/>
                </a:solidFill>
                <a:latin typeface="Comic Sans MS" pitchFamily="66" charset="0"/>
              </a:rPr>
              <a:t>WAR Hazard is now gone... </a:t>
            </a:r>
          </a:p>
        </p:txBody>
      </p:sp>
      <p:sp>
        <p:nvSpPr>
          <p:cNvPr id="23556" name="Text Box 3"/>
          <p:cNvSpPr txBox="1">
            <a:spLocks noChangeArrowheads="1"/>
          </p:cNvSpPr>
          <p:nvPr/>
        </p:nvSpPr>
        <p:spPr bwMode="auto">
          <a:xfrm>
            <a:off x="381000" y="333375"/>
            <a:ext cx="6931025" cy="608013"/>
          </a:xfrm>
          <a:prstGeom prst="rect">
            <a:avLst/>
          </a:prstGeom>
          <a:noFill/>
          <a:ln w="9525">
            <a:noFill/>
            <a:round/>
            <a:headEnd/>
            <a:tailEnd/>
          </a:ln>
        </p:spPr>
        <p:txBody>
          <a:bodyPr anchor="ctr"/>
          <a:lstStyle/>
          <a:p>
            <a:pPr eaLnBrk="1" hangingPunct="1">
              <a:lnSpc>
                <a:spcPct val="90000"/>
              </a:lnSpc>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3600" b="1" dirty="0">
              <a:solidFill>
                <a:srgbClr val="FF0000"/>
              </a:solidFill>
              <a:latin typeface="Calibri Light" pitchFamily="34" charset="0"/>
            </a:endParaRPr>
          </a:p>
        </p:txBody>
      </p:sp>
      <p:sp>
        <p:nvSpPr>
          <p:cNvPr id="23557" name="Text Box 4"/>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631BCC9-D4E4-4671-9641-27FB06F4B538}"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3558" name="Text Box 5"/>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3559" name="Text Box 6"/>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19C1A2C-7C01-4FBB-AF08-DDD65D23B158}"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61</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Scoreboard Example: Cycle 21</a:t>
            </a:r>
            <a:endParaRPr lang="zh-CN" altLang="en-US" dirty="0"/>
          </a:p>
        </p:txBody>
      </p:sp>
    </p:spTree>
    <p:extLst>
      <p:ext uri="{BB962C8B-B14F-4D97-AF65-F5344CB8AC3E}">
        <p14:creationId xmlns:p14="http://schemas.microsoft.com/office/powerpoint/2010/main" val="22113185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additive="repl">
                                        <p:cTn id="6" dur="1" fill="hold">
                                          <p:stCondLst>
                                            <p:cond delay="0"/>
                                          </p:stCondLst>
                                        </p:cTn>
                                        <p:tgtEl>
                                          <p:spTgt spid="64514"/>
                                        </p:tgtEl>
                                        <p:attrNameLst>
                                          <p:attrName>style.visibility</p:attrName>
                                        </p:attrNameLst>
                                      </p:cBhvr>
                                      <p:to>
                                        <p:strVal val="visible"/>
                                      </p:to>
                                    </p:set>
                                    <p:anim calcmode="lin" valueType="num">
                                      <p:cBhvr>
                                        <p:cTn id="7" dur="500" fill="hold"/>
                                        <p:tgtEl>
                                          <p:spTgt spid="64514"/>
                                        </p:tgtEl>
                                        <p:attrNameLst>
                                          <p:attrName>ppt_x</p:attrName>
                                        </p:attrNameLst>
                                      </p:cBhvr>
                                      <p:tavLst>
                                        <p:tav tm="100000">
                                          <p:val>
                                            <p:strVal val="1+#ppt_w/2"/>
                                          </p:val>
                                        </p:tav>
                                        <p:tav tm="100000">
                                          <p:val>
                                            <p:strVal val="#ppt_x"/>
                                          </p:val>
                                        </p:tav>
                                      </p:tavLst>
                                    </p:anim>
                                    <p:anim calcmode="lin" valueType="num">
                                      <p:cBhvr>
                                        <p:cTn id="8" dur="500" fill="hold"/>
                                        <p:tgtEl>
                                          <p:spTgt spid="64514"/>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578" name="Object 1"/>
          <p:cNvGraphicFramePr>
            <a:graphicFrameLocks noChangeAspect="1"/>
          </p:cNvGraphicFramePr>
          <p:nvPr/>
        </p:nvGraphicFramePr>
        <p:xfrm>
          <a:off x="381000" y="1030288"/>
          <a:ext cx="8096250" cy="5208587"/>
        </p:xfrm>
        <a:graphic>
          <a:graphicData uri="http://schemas.openxmlformats.org/presentationml/2006/ole">
            <mc:AlternateContent xmlns:mc="http://schemas.openxmlformats.org/markup-compatibility/2006">
              <mc:Choice xmlns:v="urn:schemas-microsoft-com:vml" Requires="v">
                <p:oleObj spid="_x0000_s33859" r:id="rId4" imgW="8478000" imgH="5636160" progId="">
                  <p:embed/>
                </p:oleObj>
              </mc:Choice>
              <mc:Fallback>
                <p:oleObj r:id="rId4" imgW="8478000" imgH="563616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030288"/>
                        <a:ext cx="8096250" cy="5208587"/>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24580"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31960B55-24E4-43A4-B7FF-925B223E164F}"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4581"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4582"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340F5BD5-C027-48AF-A534-5C5ECD01DB3B}"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62</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Scoreboard Example: Cycle 22</a:t>
            </a:r>
            <a:endParaRPr lang="zh-CN" altLang="en-US" dirty="0"/>
          </a:p>
        </p:txBody>
      </p:sp>
    </p:spTree>
    <p:extLst>
      <p:ext uri="{BB962C8B-B14F-4D97-AF65-F5344CB8AC3E}">
        <p14:creationId xmlns:p14="http://schemas.microsoft.com/office/powerpoint/2010/main" val="3630525881"/>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ext Box 1"/>
          <p:cNvSpPr txBox="1">
            <a:spLocks noChangeArrowheads="1"/>
          </p:cNvSpPr>
          <p:nvPr/>
        </p:nvSpPr>
        <p:spPr bwMode="auto">
          <a:xfrm>
            <a:off x="628650" y="365125"/>
            <a:ext cx="7886700" cy="1325563"/>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
        <p:nvSpPr>
          <p:cNvPr id="100355" name="Text Box 2"/>
          <p:cNvSpPr txBox="1">
            <a:spLocks noChangeArrowheads="1"/>
          </p:cNvSpPr>
          <p:nvPr/>
        </p:nvSpPr>
        <p:spPr bwMode="auto">
          <a:xfrm>
            <a:off x="2362200" y="2667000"/>
            <a:ext cx="5029200" cy="581025"/>
          </a:xfrm>
          <a:prstGeom prst="rect">
            <a:avLst/>
          </a:prstGeom>
          <a:noFill/>
          <a:ln w="9525">
            <a:noFill/>
            <a:round/>
            <a:headEnd/>
            <a:tailEnd/>
          </a:ln>
        </p:spPr>
        <p:txBody>
          <a:bodyPr lIns="90000" tIns="46800" rIns="90000" bIns="46800">
            <a:spAutoFit/>
          </a:bodyPr>
          <a:lstStyle/>
          <a:p>
            <a:pPr eaLnBrk="1" hangingPunct="1">
              <a:spcBef>
                <a:spcPts val="2000"/>
              </a:spcBef>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3200" b="1">
                <a:solidFill>
                  <a:srgbClr val="000000"/>
                </a:solidFill>
                <a:latin typeface="Arial" pitchFamily="34" charset="0"/>
              </a:rPr>
              <a:t>Continue…….</a:t>
            </a:r>
          </a:p>
        </p:txBody>
      </p:sp>
      <p:sp>
        <p:nvSpPr>
          <p:cNvPr id="100356"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6068A8E-76FF-4481-9166-68874020D830}"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00357"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00358"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E6D6B25-AE40-42EF-A54A-3D03E50CD92C}"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63</a:t>
            </a:fld>
            <a:endParaRPr lang="zh-CN" altLang="zh-CN" sz="1200">
              <a:solidFill>
                <a:srgbClr val="898989"/>
              </a:solidFill>
            </a:endParaRPr>
          </a:p>
        </p:txBody>
      </p:sp>
      <p:sp>
        <p:nvSpPr>
          <p:cNvPr id="2" name="标题 1"/>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2800585371"/>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2" name="Object 1"/>
          <p:cNvGraphicFramePr>
            <a:graphicFrameLocks noChangeAspect="1"/>
          </p:cNvGraphicFramePr>
          <p:nvPr/>
        </p:nvGraphicFramePr>
        <p:xfrm>
          <a:off x="381000" y="1030288"/>
          <a:ext cx="8096250" cy="5208587"/>
        </p:xfrm>
        <a:graphic>
          <a:graphicData uri="http://schemas.openxmlformats.org/presentationml/2006/ole">
            <mc:AlternateContent xmlns:mc="http://schemas.openxmlformats.org/markup-compatibility/2006">
              <mc:Choice xmlns:v="urn:schemas-microsoft-com:vml" Requires="v">
                <p:oleObj spid="_x0000_s34882" r:id="rId4" imgW="8944200" imgH="6332760" progId="">
                  <p:embed/>
                </p:oleObj>
              </mc:Choice>
              <mc:Fallback>
                <p:oleObj r:id="rId4" imgW="8944200" imgH="6332760" progId="">
                  <p:embed/>
                  <p:pic>
                    <p:nvPicPr>
                      <p:cNvPr id="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030288"/>
                        <a:ext cx="8096250" cy="5208587"/>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25604"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79CC355-8EDB-425B-975F-9CF32D9084F6}"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5605"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5606"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A45A45A3-5CA6-4475-8728-F2E06AB4E96D}"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64</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Scoreboard Example: Cycle 61</a:t>
            </a:r>
            <a:endParaRPr lang="zh-CN" altLang="en-US" dirty="0"/>
          </a:p>
        </p:txBody>
      </p:sp>
    </p:spTree>
    <p:extLst>
      <p:ext uri="{BB962C8B-B14F-4D97-AF65-F5344CB8AC3E}">
        <p14:creationId xmlns:p14="http://schemas.microsoft.com/office/powerpoint/2010/main" val="4075302243"/>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6" name="Object 1"/>
          <p:cNvGraphicFramePr>
            <a:graphicFrameLocks noChangeAspect="1"/>
          </p:cNvGraphicFramePr>
          <p:nvPr/>
        </p:nvGraphicFramePr>
        <p:xfrm>
          <a:off x="381000" y="1009650"/>
          <a:ext cx="8096250" cy="5208588"/>
        </p:xfrm>
        <a:graphic>
          <a:graphicData uri="http://schemas.openxmlformats.org/presentationml/2006/ole">
            <mc:AlternateContent xmlns:mc="http://schemas.openxmlformats.org/markup-compatibility/2006">
              <mc:Choice xmlns:v="urn:schemas-microsoft-com:vml" Requires="v">
                <p:oleObj spid="_x0000_s35906" r:id="rId4" imgW="8944200" imgH="6332760" progId="">
                  <p:embed/>
                </p:oleObj>
              </mc:Choice>
              <mc:Fallback>
                <p:oleObj r:id="rId4" imgW="8944200" imgH="6332760" progId="">
                  <p:embed/>
                  <p:pic>
                    <p:nvPicPr>
                      <p:cNvPr id="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009650"/>
                        <a:ext cx="8096250" cy="5208588"/>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26627" name="Text Box 2"/>
          <p:cNvSpPr txBox="1">
            <a:spLocks noChangeArrowheads="1"/>
          </p:cNvSpPr>
          <p:nvPr/>
        </p:nvSpPr>
        <p:spPr bwMode="auto">
          <a:xfrm>
            <a:off x="765175" y="230188"/>
            <a:ext cx="7159625" cy="531812"/>
          </a:xfrm>
          <a:prstGeom prst="rect">
            <a:avLst/>
          </a:prstGeom>
          <a:noFill/>
          <a:ln w="9525">
            <a:noFill/>
            <a:round/>
            <a:headEnd/>
            <a:tailEnd/>
          </a:ln>
        </p:spPr>
        <p:txBody>
          <a:bodyPr anchor="ctr"/>
          <a:lstStyle/>
          <a:p>
            <a:pPr eaLnBrk="1" hangingPunct="1">
              <a:lnSpc>
                <a:spcPct val="90000"/>
              </a:lnSpc>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3600" b="1" dirty="0">
              <a:solidFill>
                <a:srgbClr val="FF0000"/>
              </a:solidFill>
              <a:latin typeface="Calibri Light" pitchFamily="34" charset="0"/>
            </a:endParaRPr>
          </a:p>
        </p:txBody>
      </p:sp>
      <p:sp>
        <p:nvSpPr>
          <p:cNvPr id="26628"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94B4241-38AA-4D4B-95C5-46B2A0AA8D86}"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6629"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6630"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BA2217E-65A9-42B4-B29B-4DB6EA0D078C}"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65</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Scoreboard Example: Cycle 62</a:t>
            </a:r>
            <a:endParaRPr lang="zh-CN" altLang="en-US" dirty="0"/>
          </a:p>
        </p:txBody>
      </p:sp>
    </p:spTree>
    <p:extLst>
      <p:ext uri="{BB962C8B-B14F-4D97-AF65-F5344CB8AC3E}">
        <p14:creationId xmlns:p14="http://schemas.microsoft.com/office/powerpoint/2010/main" val="1554614905"/>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650" name="Object 1"/>
          <p:cNvGraphicFramePr>
            <a:graphicFrameLocks noChangeAspect="1"/>
          </p:cNvGraphicFramePr>
          <p:nvPr/>
        </p:nvGraphicFramePr>
        <p:xfrm>
          <a:off x="381000" y="1009650"/>
          <a:ext cx="8096250" cy="5208588"/>
        </p:xfrm>
        <a:graphic>
          <a:graphicData uri="http://schemas.openxmlformats.org/presentationml/2006/ole">
            <mc:AlternateContent xmlns:mc="http://schemas.openxmlformats.org/markup-compatibility/2006">
              <mc:Choice xmlns:v="urn:schemas-microsoft-com:vml" Requires="v">
                <p:oleObj spid="_x0000_s36930" r:id="rId4" imgW="8944200" imgH="6332760" progId="">
                  <p:embed/>
                </p:oleObj>
              </mc:Choice>
              <mc:Fallback>
                <p:oleObj r:id="rId4" imgW="8944200" imgH="6332760" progId="">
                  <p:embed/>
                  <p:pic>
                    <p:nvPicPr>
                      <p:cNvPr id="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009650"/>
                        <a:ext cx="8096250" cy="5208588"/>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27651" name="AutoShape 2"/>
          <p:cNvSpPr>
            <a:spLocks noChangeArrowheads="1"/>
          </p:cNvSpPr>
          <p:nvPr/>
        </p:nvSpPr>
        <p:spPr bwMode="auto">
          <a:xfrm>
            <a:off x="2971800" y="1543050"/>
            <a:ext cx="461963" cy="1522413"/>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652" name="AutoShape 3"/>
          <p:cNvSpPr>
            <a:spLocks noChangeArrowheads="1"/>
          </p:cNvSpPr>
          <p:nvPr/>
        </p:nvSpPr>
        <p:spPr bwMode="auto">
          <a:xfrm>
            <a:off x="3581400" y="2076450"/>
            <a:ext cx="1066800" cy="989013"/>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653" name="AutoShape 4"/>
          <p:cNvSpPr>
            <a:spLocks noChangeArrowheads="1"/>
          </p:cNvSpPr>
          <p:nvPr/>
        </p:nvSpPr>
        <p:spPr bwMode="auto">
          <a:xfrm>
            <a:off x="4800600" y="1543050"/>
            <a:ext cx="461963" cy="1522413"/>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69637" name="Rectangle 5"/>
          <p:cNvSpPr>
            <a:spLocks noChangeArrowheads="1"/>
          </p:cNvSpPr>
          <p:nvPr/>
        </p:nvSpPr>
        <p:spPr bwMode="auto">
          <a:xfrm>
            <a:off x="304800" y="6019800"/>
            <a:ext cx="7772400" cy="520700"/>
          </a:xfrm>
          <a:prstGeom prst="rect">
            <a:avLst/>
          </a:prstGeom>
          <a:noFill/>
          <a:ln w="9525">
            <a:noFill/>
            <a:round/>
            <a:headEnd/>
            <a:tailEnd/>
          </a:ln>
        </p:spPr>
        <p:txBody>
          <a:bodyPr lIns="90360" tIns="44280" rIns="90360" bIns="44280"/>
          <a:lstStyle/>
          <a:p>
            <a:pPr marL="284163" indent="-284163" eaLnBrk="1" hangingPunct="1">
              <a:lnSpc>
                <a:spcPct val="90000"/>
              </a:lnSpc>
              <a:spcBef>
                <a:spcPts val="900"/>
              </a:spcBef>
              <a:buClr>
                <a:srgbClr val="5B9BD5"/>
              </a:buClr>
              <a:buSzPct val="100000"/>
              <a:buFont typeface="Comic Sans MS" pitchFamily="66" charset="0"/>
              <a:buChar char="•"/>
              <a:tabLst>
                <a:tab pos="284163" algn="l"/>
                <a:tab pos="1198563" algn="l"/>
                <a:tab pos="2112963" algn="l"/>
                <a:tab pos="3027363" algn="l"/>
                <a:tab pos="3941763" algn="l"/>
                <a:tab pos="4856163" algn="l"/>
                <a:tab pos="5770563" algn="l"/>
                <a:tab pos="6684963" algn="l"/>
                <a:tab pos="7599363" algn="l"/>
                <a:tab pos="8513763" algn="l"/>
                <a:tab pos="9428163" algn="l"/>
                <a:tab pos="10342563" algn="l"/>
              </a:tabLst>
            </a:pPr>
            <a:r>
              <a:rPr lang="en-US" altLang="zh-CN" sz="2400" b="1">
                <a:solidFill>
                  <a:srgbClr val="5B9BD5"/>
                </a:solidFill>
                <a:latin typeface="Comic Sans MS" pitchFamily="66" charset="0"/>
              </a:rPr>
              <a:t>In-order issue; out-of-order execute &amp; commit </a:t>
            </a:r>
          </a:p>
        </p:txBody>
      </p:sp>
      <p:sp>
        <p:nvSpPr>
          <p:cNvPr id="27655" name="Text Box 6"/>
          <p:cNvSpPr txBox="1">
            <a:spLocks noChangeArrowheads="1"/>
          </p:cNvSpPr>
          <p:nvPr/>
        </p:nvSpPr>
        <p:spPr bwMode="auto">
          <a:xfrm>
            <a:off x="765175" y="230188"/>
            <a:ext cx="7921625" cy="531812"/>
          </a:xfrm>
          <a:prstGeom prst="rect">
            <a:avLst/>
          </a:prstGeom>
          <a:noFill/>
          <a:ln w="9525">
            <a:noFill/>
            <a:round/>
            <a:headEnd/>
            <a:tailEnd/>
          </a:ln>
        </p:spPr>
        <p:txBody>
          <a:bodyPr anchor="ctr"/>
          <a:lstStyle/>
          <a:p>
            <a:pPr eaLnBrk="1" hangingPunct="1">
              <a:lnSpc>
                <a:spcPct val="90000"/>
              </a:lnSpc>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3600" b="1" dirty="0">
              <a:solidFill>
                <a:srgbClr val="FF0000"/>
              </a:solidFill>
              <a:latin typeface="Calibri Light" pitchFamily="34" charset="0"/>
            </a:endParaRPr>
          </a:p>
        </p:txBody>
      </p:sp>
      <p:sp>
        <p:nvSpPr>
          <p:cNvPr id="27656" name="Text Box 7"/>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100C902-A1B2-447C-81C5-1C683E16CC53}"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7657" name="Text Box 8"/>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7658" name="Text Box 9"/>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A762952-E416-4D68-BA9D-84DA0E834DDB}"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66</a:t>
            </a:fld>
            <a:endParaRPr lang="zh-CN" altLang="zh-CN" sz="1200">
              <a:solidFill>
                <a:srgbClr val="898989"/>
              </a:solidFill>
            </a:endParaRPr>
          </a:p>
        </p:txBody>
      </p:sp>
      <p:sp>
        <p:nvSpPr>
          <p:cNvPr id="2" name="标题 1"/>
          <p:cNvSpPr>
            <a:spLocks noGrp="1"/>
          </p:cNvSpPr>
          <p:nvPr>
            <p:ph type="title"/>
          </p:nvPr>
        </p:nvSpPr>
        <p:spPr/>
        <p:txBody>
          <a:bodyPr>
            <a:normAutofit fontScale="90000"/>
          </a:bodyPr>
          <a:lstStyle/>
          <a:p>
            <a:r>
              <a:rPr lang="en-US" altLang="zh-CN" smtClean="0"/>
              <a:t>Review: Scoreboard Example: Cycle 62</a:t>
            </a:r>
            <a:endParaRPr lang="zh-CN" altLang="en-US" dirty="0"/>
          </a:p>
        </p:txBody>
      </p:sp>
    </p:spTree>
    <p:extLst>
      <p:ext uri="{BB962C8B-B14F-4D97-AF65-F5344CB8AC3E}">
        <p14:creationId xmlns:p14="http://schemas.microsoft.com/office/powerpoint/2010/main" val="6092188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additive="repl">
                                        <p:cTn id="6" dur="1" fill="hold">
                                          <p:stCondLst>
                                            <p:cond delay="0"/>
                                          </p:stCondLst>
                                        </p:cTn>
                                        <p:tgtEl>
                                          <p:spTgt spid="69637"/>
                                        </p:tgtEl>
                                        <p:attrNameLst>
                                          <p:attrName>style.visibility</p:attrName>
                                        </p:attrNameLst>
                                      </p:cBhvr>
                                      <p:to>
                                        <p:strVal val="visible"/>
                                      </p:to>
                                    </p:set>
                                    <p:anim calcmode="lin" valueType="num">
                                      <p:cBhvr>
                                        <p:cTn id="7" dur="500" fill="hold"/>
                                        <p:tgtEl>
                                          <p:spTgt spid="69637"/>
                                        </p:tgtEl>
                                        <p:attrNameLst>
                                          <p:attrName>ppt_x</p:attrName>
                                        </p:attrNameLst>
                                      </p:cBhvr>
                                      <p:tavLst>
                                        <p:tav tm="100000">
                                          <p:val>
                                            <p:strVal val="1+#ppt_w/2"/>
                                          </p:val>
                                        </p:tav>
                                        <p:tav tm="100000">
                                          <p:val>
                                            <p:strVal val="#ppt_x"/>
                                          </p:val>
                                        </p:tav>
                                      </p:tavLst>
                                    </p:anim>
                                    <p:anim calcmode="lin" valueType="num">
                                      <p:cBhvr>
                                        <p:cTn id="8" dur="500" fill="hold"/>
                                        <p:tgtEl>
                                          <p:spTgt spid="69637"/>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4F3D565A-B559-432B-8179-8100E8938F8D}"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53603"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53604"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AEA94876-EB9E-44F6-BAB5-9CDFBBEDD362}"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67</a:t>
            </a:fld>
            <a:endParaRPr lang="zh-CN" altLang="zh-CN" sz="1200">
              <a:solidFill>
                <a:srgbClr val="898989"/>
              </a:solidFill>
            </a:endParaRPr>
          </a:p>
        </p:txBody>
      </p:sp>
      <p:sp>
        <p:nvSpPr>
          <p:cNvPr id="153605" name="标题 1"/>
          <p:cNvSpPr>
            <a:spLocks noGrp="1"/>
          </p:cNvSpPr>
          <p:nvPr>
            <p:ph type="title"/>
          </p:nvPr>
        </p:nvSpPr>
        <p:spPr/>
        <p:txBody>
          <a:bodyPr/>
          <a:lstStyle/>
          <a:p>
            <a:r>
              <a:rPr lang="zh-CN" altLang="zh-CN" smtClean="0"/>
              <a:t>为什么顺序发射?</a:t>
            </a:r>
            <a:endParaRPr lang="zh-CN" altLang="en-US" smtClean="0"/>
          </a:p>
        </p:txBody>
      </p:sp>
      <p:sp>
        <p:nvSpPr>
          <p:cNvPr id="153606" name="内容占位符 2"/>
          <p:cNvSpPr>
            <a:spLocks noGrp="1"/>
          </p:cNvSpPr>
          <p:nvPr>
            <p:ph idx="1"/>
          </p:nvPr>
        </p:nvSpPr>
        <p:spPr/>
        <p:txBody>
          <a:bodyPr>
            <a:normAutofit fontScale="92500"/>
          </a:bodyPr>
          <a:lstStyle/>
          <a:p>
            <a:r>
              <a:rPr lang="zh-CN" altLang="zh-CN" smtClean="0"/>
              <a:t>顺序发射使我们可以进行程序的数据流分析</a:t>
            </a:r>
            <a:endParaRPr lang="en-US" altLang="zh-CN" smtClean="0"/>
          </a:p>
          <a:p>
            <a:pPr lvl="1"/>
            <a:r>
              <a:rPr lang="zh-CN" altLang="zh-CN" smtClean="0"/>
              <a:t>我们可以知道某条指令的结果会流向哪些指令</a:t>
            </a:r>
            <a:endParaRPr lang="en-US" altLang="zh-CN" smtClean="0"/>
          </a:p>
          <a:p>
            <a:pPr lvl="1"/>
            <a:r>
              <a:rPr lang="zh-CN" altLang="zh-CN" smtClean="0"/>
              <a:t>如果我们乱序发射，可能会混淆</a:t>
            </a:r>
            <a:r>
              <a:rPr lang="en-US" altLang="zh-CN" smtClean="0"/>
              <a:t>RAW</a:t>
            </a:r>
            <a:r>
              <a:rPr lang="zh-CN" altLang="zh-CN" smtClean="0"/>
              <a:t>和</a:t>
            </a:r>
            <a:r>
              <a:rPr lang="en-US" altLang="zh-CN" smtClean="0"/>
              <a:t>WAR</a:t>
            </a:r>
            <a:r>
              <a:rPr lang="zh-CN" altLang="zh-CN" smtClean="0"/>
              <a:t>相关</a:t>
            </a:r>
            <a:endParaRPr lang="en-US" altLang="zh-CN" smtClean="0"/>
          </a:p>
          <a:p>
            <a:r>
              <a:rPr lang="zh-CN" altLang="zh-CN" smtClean="0"/>
              <a:t>每一周期发射多条指令也使用该原则将会正确地工作</a:t>
            </a:r>
            <a:r>
              <a:rPr lang="en-US" altLang="zh-CN" smtClean="0"/>
              <a:t>:</a:t>
            </a:r>
          </a:p>
          <a:p>
            <a:pPr lvl="1"/>
            <a:r>
              <a:rPr lang="zh-CN" altLang="zh-CN" smtClean="0"/>
              <a:t>需要多端口的</a:t>
            </a:r>
            <a:r>
              <a:rPr lang="en-US" altLang="zh-CN" smtClean="0"/>
              <a:t> “rename table” ,</a:t>
            </a:r>
            <a:r>
              <a:rPr lang="zh-CN" altLang="zh-CN" smtClean="0"/>
              <a:t>以同时对一组指令所用的寄存器重命名</a:t>
            </a:r>
            <a:endParaRPr lang="en-US" altLang="zh-CN" smtClean="0"/>
          </a:p>
          <a:p>
            <a:pPr lvl="1"/>
            <a:r>
              <a:rPr lang="zh-CN" altLang="zh-CN" smtClean="0"/>
              <a:t>需要在单周期内发射到多个</a:t>
            </a:r>
            <a:r>
              <a:rPr lang="en-US" altLang="zh-CN" smtClean="0"/>
              <a:t>RS</a:t>
            </a:r>
            <a:r>
              <a:rPr lang="zh-CN" altLang="zh-CN" smtClean="0"/>
              <a:t>中</a:t>
            </a:r>
            <a:r>
              <a:rPr lang="en-US" altLang="zh-CN" smtClean="0"/>
              <a:t>. </a:t>
            </a:r>
          </a:p>
          <a:p>
            <a:pPr lvl="1"/>
            <a:r>
              <a:rPr lang="zh-CN" altLang="zh-CN" smtClean="0"/>
              <a:t>寄存器文件需要有</a:t>
            </a:r>
            <a:r>
              <a:rPr lang="en-US" altLang="zh-CN" smtClean="0"/>
              <a:t>2x </a:t>
            </a:r>
            <a:r>
              <a:rPr lang="zh-CN" altLang="zh-CN" smtClean="0"/>
              <a:t>个读端口和</a:t>
            </a:r>
            <a:r>
              <a:rPr lang="en-US" altLang="zh-CN" smtClean="0"/>
              <a:t>x</a:t>
            </a:r>
            <a:r>
              <a:rPr lang="zh-CN" altLang="zh-CN" smtClean="0"/>
              <a:t>个写端口</a:t>
            </a:r>
            <a:r>
              <a:rPr lang="en-US" altLang="zh-CN" smtClean="0"/>
              <a:t>.</a:t>
            </a:r>
            <a:endParaRPr lang="zh-CN" altLang="en-US" smtClean="0"/>
          </a:p>
        </p:txBody>
      </p:sp>
    </p:spTree>
    <p:extLst>
      <p:ext uri="{BB962C8B-B14F-4D97-AF65-F5344CB8AC3E}">
        <p14:creationId xmlns:p14="http://schemas.microsoft.com/office/powerpoint/2010/main" val="187123566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图片 10" descr="前行.jpg"/>
          <p:cNvPicPr>
            <a:picLocks noChangeAspect="1"/>
          </p:cNvPicPr>
          <p:nvPr/>
        </p:nvPicPr>
        <p:blipFill>
          <a:blip r:embed="rId3"/>
          <a:srcRect/>
          <a:stretch>
            <a:fillRect/>
          </a:stretch>
        </p:blipFill>
        <p:spPr bwMode="auto">
          <a:xfrm>
            <a:off x="3857625" y="4786313"/>
            <a:ext cx="3048000" cy="1714500"/>
          </a:xfrm>
          <a:prstGeom prst="rect">
            <a:avLst/>
          </a:prstGeom>
          <a:noFill/>
          <a:ln w="9525">
            <a:noFill/>
            <a:miter lim="800000"/>
            <a:headEnd/>
            <a:tailEnd/>
          </a:ln>
        </p:spPr>
      </p:pic>
      <p:sp>
        <p:nvSpPr>
          <p:cNvPr id="101379"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7F26BBB-26B3-4DCA-BF34-B7A5A95C48C8}"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01380"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01381"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C40A89E-C6DC-41A7-8687-C2478D5FD369}"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68</a:t>
            </a:fld>
            <a:endParaRPr lang="zh-CN" altLang="zh-CN" sz="1200">
              <a:solidFill>
                <a:srgbClr val="898989"/>
              </a:solidFill>
            </a:endParaRPr>
          </a:p>
        </p:txBody>
      </p:sp>
      <p:sp>
        <p:nvSpPr>
          <p:cNvPr id="101382" name="标题 3"/>
          <p:cNvSpPr>
            <a:spLocks noGrp="1"/>
          </p:cNvSpPr>
          <p:nvPr>
            <p:ph type="title"/>
          </p:nvPr>
        </p:nvSpPr>
        <p:spPr/>
        <p:txBody>
          <a:bodyPr/>
          <a:lstStyle/>
          <a:p>
            <a:r>
              <a:rPr lang="en-US" altLang="zh-CN" dirty="0" smtClean="0"/>
              <a:t>Review </a:t>
            </a:r>
            <a:endParaRPr lang="zh-CN" altLang="en-US" dirty="0" smtClean="0"/>
          </a:p>
        </p:txBody>
      </p:sp>
      <p:sp>
        <p:nvSpPr>
          <p:cNvPr id="6" name="内容占位符 5"/>
          <p:cNvSpPr>
            <a:spLocks noGrp="1"/>
          </p:cNvSpPr>
          <p:nvPr>
            <p:ph idx="1"/>
          </p:nvPr>
        </p:nvSpPr>
        <p:spPr>
          <a:xfrm>
            <a:off x="346868" y="974318"/>
            <a:ext cx="8511381" cy="4392442"/>
          </a:xfrm>
        </p:spPr>
        <p:txBody>
          <a:bodyPr>
            <a:normAutofit fontScale="92500" lnSpcReduction="10000"/>
          </a:bodyPr>
          <a:lstStyle/>
          <a:p>
            <a:r>
              <a:rPr lang="zh-CN" altLang="zh-CN" dirty="0" smtClean="0"/>
              <a:t>硬件方法挖掘</a:t>
            </a:r>
            <a:r>
              <a:rPr lang="en-US" altLang="zh-CN" dirty="0" smtClean="0"/>
              <a:t>ILP</a:t>
            </a:r>
          </a:p>
          <a:p>
            <a:pPr lvl="1"/>
            <a:r>
              <a:rPr lang="zh-CN" altLang="zh-CN" dirty="0" smtClean="0"/>
              <a:t>编译阶段无法确定的相关性，在程序执行时，用硬件方法判定</a:t>
            </a:r>
            <a:endParaRPr lang="en-US" altLang="zh-CN" dirty="0" smtClean="0"/>
          </a:p>
          <a:p>
            <a:pPr lvl="1"/>
            <a:r>
              <a:rPr lang="zh-CN" altLang="zh-CN" dirty="0" smtClean="0"/>
              <a:t>可以使得程序代码在其他机器上有效地执行</a:t>
            </a:r>
          </a:p>
          <a:p>
            <a:r>
              <a:rPr lang="zh-CN" altLang="zh-CN" dirty="0" smtClean="0"/>
              <a:t>记分牌的主要思想：允许</a:t>
            </a:r>
            <a:r>
              <a:rPr lang="en-US" altLang="zh-CN" dirty="0" smtClean="0"/>
              <a:t>stall</a:t>
            </a:r>
            <a:r>
              <a:rPr lang="zh-CN" altLang="zh-CN" dirty="0" smtClean="0"/>
              <a:t>后的指令继续</a:t>
            </a:r>
            <a:endParaRPr lang="en-US" altLang="zh-CN" dirty="0" smtClean="0"/>
          </a:p>
          <a:p>
            <a:pPr lvl="1"/>
            <a:r>
              <a:rPr lang="zh-CN" altLang="en-US" dirty="0" smtClean="0"/>
              <a:t>乱序执行</a:t>
            </a:r>
            <a:r>
              <a:rPr lang="en-US" altLang="zh-CN" dirty="0" smtClean="0"/>
              <a:t>(out-of-order execution) =&gt; </a:t>
            </a:r>
            <a:r>
              <a:rPr lang="zh-CN" altLang="en-US" dirty="0" smtClean="0"/>
              <a:t>乱序完成</a:t>
            </a:r>
            <a:r>
              <a:rPr lang="en-US" altLang="zh-CN" dirty="0" smtClean="0"/>
              <a:t>(out-of-order completion)</a:t>
            </a:r>
          </a:p>
          <a:p>
            <a:pPr lvl="1"/>
            <a:r>
              <a:rPr lang="zh-CN" altLang="zh-CN" dirty="0" smtClean="0">
                <a:solidFill>
                  <a:srgbClr val="0070C0"/>
                </a:solidFill>
              </a:rPr>
              <a:t>发射前检测结构相关和</a:t>
            </a:r>
            <a:r>
              <a:rPr lang="en-US" altLang="zh-CN" dirty="0" smtClean="0">
                <a:solidFill>
                  <a:srgbClr val="0070C0"/>
                </a:solidFill>
              </a:rPr>
              <a:t>WAW</a:t>
            </a:r>
            <a:r>
              <a:rPr lang="zh-CN" altLang="zh-CN" dirty="0" smtClean="0">
                <a:solidFill>
                  <a:srgbClr val="0070C0"/>
                </a:solidFill>
              </a:rPr>
              <a:t>相关</a:t>
            </a:r>
            <a:endParaRPr lang="en-US" altLang="zh-CN" dirty="0" smtClean="0">
              <a:solidFill>
                <a:srgbClr val="0070C0"/>
              </a:solidFill>
            </a:endParaRPr>
          </a:p>
          <a:p>
            <a:pPr lvl="1"/>
            <a:r>
              <a:rPr lang="zh-CN" altLang="en-US" dirty="0" smtClean="0">
                <a:solidFill>
                  <a:srgbClr val="0070C0"/>
                </a:solidFill>
              </a:rPr>
              <a:t>读操作数前检测</a:t>
            </a:r>
            <a:r>
              <a:rPr lang="en-US" altLang="zh-CN" dirty="0" smtClean="0">
                <a:solidFill>
                  <a:srgbClr val="0070C0"/>
                </a:solidFill>
              </a:rPr>
              <a:t>RAW</a:t>
            </a:r>
            <a:r>
              <a:rPr lang="zh-CN" altLang="en-US" dirty="0" smtClean="0">
                <a:solidFill>
                  <a:srgbClr val="0070C0"/>
                </a:solidFill>
              </a:rPr>
              <a:t>相关</a:t>
            </a:r>
            <a:endParaRPr lang="en-US" altLang="zh-CN" dirty="0" smtClean="0">
              <a:solidFill>
                <a:srgbClr val="0070C0"/>
              </a:solidFill>
            </a:endParaRPr>
          </a:p>
          <a:p>
            <a:pPr lvl="1"/>
            <a:r>
              <a:rPr lang="zh-CN" altLang="zh-CN" dirty="0" smtClean="0">
                <a:solidFill>
                  <a:srgbClr val="0070C0"/>
                </a:solidFill>
              </a:rPr>
              <a:t>写结果前处理</a:t>
            </a:r>
            <a:r>
              <a:rPr lang="en-US" altLang="zh-CN" dirty="0" smtClean="0">
                <a:solidFill>
                  <a:srgbClr val="0070C0"/>
                </a:solidFill>
              </a:rPr>
              <a:t>WAR</a:t>
            </a:r>
            <a:r>
              <a:rPr lang="zh-CN" altLang="zh-CN" dirty="0" smtClean="0">
                <a:solidFill>
                  <a:srgbClr val="0070C0"/>
                </a:solidFill>
              </a:rPr>
              <a:t>相关</a:t>
            </a:r>
            <a:endParaRPr lang="zh-CN" altLang="zh-CN" dirty="0">
              <a:solidFill>
                <a:srgbClr val="0070C0"/>
              </a:solidFill>
            </a:endParaRPr>
          </a:p>
        </p:txBody>
      </p:sp>
      <p:pic>
        <p:nvPicPr>
          <p:cNvPr id="101384" name="图片 7" descr="问题-2.png"/>
          <p:cNvPicPr>
            <a:picLocks noChangeAspect="1"/>
          </p:cNvPicPr>
          <p:nvPr/>
        </p:nvPicPr>
        <p:blipFill>
          <a:blip r:embed="rId4"/>
          <a:srcRect/>
          <a:stretch>
            <a:fillRect/>
          </a:stretch>
        </p:blipFill>
        <p:spPr bwMode="auto">
          <a:xfrm>
            <a:off x="2710656" y="5302688"/>
            <a:ext cx="1500188" cy="1671638"/>
          </a:xfrm>
          <a:prstGeom prst="rect">
            <a:avLst/>
          </a:prstGeom>
          <a:noFill/>
          <a:ln w="9525">
            <a:noFill/>
            <a:miter lim="800000"/>
            <a:headEnd/>
            <a:tailEnd/>
          </a:ln>
        </p:spPr>
      </p:pic>
      <p:pic>
        <p:nvPicPr>
          <p:cNvPr id="101385" name="图片 8" descr="目标-3.jpg"/>
          <p:cNvPicPr>
            <a:picLocks noChangeAspect="1"/>
          </p:cNvPicPr>
          <p:nvPr/>
        </p:nvPicPr>
        <p:blipFill>
          <a:blip r:embed="rId5"/>
          <a:srcRect/>
          <a:stretch>
            <a:fillRect/>
          </a:stretch>
        </p:blipFill>
        <p:spPr bwMode="auto">
          <a:xfrm>
            <a:off x="6574631" y="4111625"/>
            <a:ext cx="2001838" cy="1473200"/>
          </a:xfrm>
          <a:prstGeom prst="rect">
            <a:avLst/>
          </a:prstGeom>
          <a:noFill/>
          <a:ln w="9525">
            <a:noFill/>
            <a:miter lim="800000"/>
            <a:headEnd/>
            <a:tailEnd/>
          </a:ln>
        </p:spPr>
      </p:pic>
      <p:sp>
        <p:nvSpPr>
          <p:cNvPr id="101386" name="TextBox 13"/>
          <p:cNvSpPr txBox="1">
            <a:spLocks noChangeArrowheads="1"/>
          </p:cNvSpPr>
          <p:nvPr/>
        </p:nvSpPr>
        <p:spPr bwMode="auto">
          <a:xfrm>
            <a:off x="5857875" y="5929313"/>
            <a:ext cx="1785938" cy="461962"/>
          </a:xfrm>
          <a:prstGeom prst="rect">
            <a:avLst/>
          </a:prstGeom>
          <a:noFill/>
          <a:ln w="9525">
            <a:noFill/>
            <a:miter lim="800000"/>
            <a:headEnd/>
            <a:tailEnd/>
          </a:ln>
        </p:spPr>
        <p:txBody>
          <a:bodyPr>
            <a:spAutoFit/>
          </a:bodyPr>
          <a:lstStyle/>
          <a:p>
            <a:r>
              <a:rPr lang="en-US" altLang="zh-CN" sz="2400">
                <a:solidFill>
                  <a:srgbClr val="C00000"/>
                </a:solidFill>
                <a:latin typeface="Arial Black" pitchFamily="34" charset="0"/>
              </a:rPr>
              <a:t>idea</a:t>
            </a:r>
            <a:endParaRPr lang="zh-CN" altLang="en-US">
              <a:solidFill>
                <a:srgbClr val="C00000"/>
              </a:solidFill>
              <a:latin typeface="Arial Black" pitchFamily="34" charset="0"/>
            </a:endParaRPr>
          </a:p>
        </p:txBody>
      </p:sp>
      <p:sp>
        <p:nvSpPr>
          <p:cNvPr id="101387" name="TextBox 14"/>
          <p:cNvSpPr txBox="1">
            <a:spLocks noChangeArrowheads="1"/>
          </p:cNvSpPr>
          <p:nvPr/>
        </p:nvSpPr>
        <p:spPr bwMode="auto">
          <a:xfrm>
            <a:off x="7858125" y="4071938"/>
            <a:ext cx="1000125" cy="369887"/>
          </a:xfrm>
          <a:prstGeom prst="rect">
            <a:avLst/>
          </a:prstGeom>
          <a:noFill/>
          <a:ln w="9525">
            <a:noFill/>
            <a:miter lim="800000"/>
            <a:headEnd/>
            <a:tailEnd/>
          </a:ln>
        </p:spPr>
        <p:txBody>
          <a:bodyPr>
            <a:spAutoFit/>
          </a:bodyPr>
          <a:lstStyle/>
          <a:p>
            <a:r>
              <a:rPr lang="en-US" altLang="zh-CN" b="1">
                <a:solidFill>
                  <a:srgbClr val="C00000"/>
                </a:solidFill>
                <a:latin typeface="Arial Black" pitchFamily="34" charset="0"/>
              </a:rPr>
              <a:t>CPI</a:t>
            </a:r>
            <a:r>
              <a:rPr lang="en-US" altLang="zh-CN" b="1">
                <a:solidFill>
                  <a:srgbClr val="C00000"/>
                </a:solidFill>
              </a:rPr>
              <a:t>       </a:t>
            </a:r>
            <a:endParaRPr lang="zh-CN" altLang="en-US" b="1">
              <a:solidFill>
                <a:srgbClr val="C00000"/>
              </a:solidFill>
            </a:endParaRPr>
          </a:p>
        </p:txBody>
      </p:sp>
      <p:cxnSp>
        <p:nvCxnSpPr>
          <p:cNvPr id="101388" name="直接箭头连接符 22"/>
          <p:cNvCxnSpPr>
            <a:cxnSpLocks noChangeShapeType="1"/>
          </p:cNvCxnSpPr>
          <p:nvPr/>
        </p:nvCxnSpPr>
        <p:spPr bwMode="auto">
          <a:xfrm rot="16200000" flipH="1">
            <a:off x="8281988" y="4273550"/>
            <a:ext cx="296862" cy="1588"/>
          </a:xfrm>
          <a:prstGeom prst="straightConnector1">
            <a:avLst/>
          </a:prstGeom>
          <a:noFill/>
          <a:ln w="31750" algn="ctr">
            <a:solidFill>
              <a:schemeClr val="tx1"/>
            </a:solidFill>
            <a:round/>
            <a:headEnd/>
            <a:tailEnd type="triangle" w="sm" len="sm"/>
          </a:ln>
        </p:spPr>
      </p:cxnSp>
    </p:spTree>
    <p:extLst>
      <p:ext uri="{BB962C8B-B14F-4D97-AF65-F5344CB8AC3E}">
        <p14:creationId xmlns:p14="http://schemas.microsoft.com/office/powerpoint/2010/main" val="3776972581"/>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A0D610A-3715-4F85-AE5A-B63F8FF08383}"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02403"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02404"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2A3A817-192E-4F2A-919D-194DA2ED657D}"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69</a:t>
            </a:fld>
            <a:endParaRPr lang="zh-CN" altLang="zh-CN" sz="1200">
              <a:solidFill>
                <a:srgbClr val="898989"/>
              </a:solidFill>
            </a:endParaRPr>
          </a:p>
        </p:txBody>
      </p:sp>
      <p:sp>
        <p:nvSpPr>
          <p:cNvPr id="102405" name="标题 3"/>
          <p:cNvSpPr>
            <a:spLocks noGrp="1"/>
          </p:cNvSpPr>
          <p:nvPr>
            <p:ph type="title"/>
          </p:nvPr>
        </p:nvSpPr>
        <p:spPr/>
        <p:txBody>
          <a:bodyPr/>
          <a:lstStyle/>
          <a:p>
            <a:r>
              <a:rPr lang="en-US" altLang="zh-CN" smtClean="0"/>
              <a:t>CDC 6600 Scoreboard</a:t>
            </a:r>
            <a:endParaRPr lang="zh-CN" altLang="en-US" smtClean="0"/>
          </a:p>
        </p:txBody>
      </p:sp>
      <p:sp>
        <p:nvSpPr>
          <p:cNvPr id="6" name="内容占位符 5"/>
          <p:cNvSpPr>
            <a:spLocks noGrp="1"/>
          </p:cNvSpPr>
          <p:nvPr>
            <p:ph idx="1"/>
          </p:nvPr>
        </p:nvSpPr>
        <p:spPr/>
        <p:txBody>
          <a:bodyPr>
            <a:normAutofit lnSpcReduction="10000"/>
          </a:bodyPr>
          <a:lstStyle/>
          <a:p>
            <a:pPr>
              <a:buNone/>
            </a:pPr>
            <a:r>
              <a:rPr lang="en-US" altLang="zh-CN" dirty="0" smtClean="0"/>
              <a:t>CDC 6600 scoreboard</a:t>
            </a:r>
            <a:r>
              <a:rPr lang="zh-CN" altLang="zh-CN" dirty="0" smtClean="0"/>
              <a:t>的</a:t>
            </a:r>
            <a:r>
              <a:rPr lang="zh-CN" altLang="en-US" dirty="0" smtClean="0"/>
              <a:t>主要</a:t>
            </a:r>
            <a:r>
              <a:rPr lang="zh-CN" altLang="zh-CN" dirty="0" smtClean="0"/>
              <a:t>缺陷:</a:t>
            </a:r>
            <a:endParaRPr lang="en-US" altLang="zh-CN" dirty="0" smtClean="0"/>
          </a:p>
          <a:p>
            <a:r>
              <a:rPr lang="zh-CN" altLang="zh-CN" dirty="0" smtClean="0"/>
              <a:t>没有定向数据通路</a:t>
            </a:r>
            <a:endParaRPr lang="en-US" altLang="zh-CN" dirty="0" smtClean="0"/>
          </a:p>
          <a:p>
            <a:r>
              <a:rPr lang="zh-CN" altLang="zh-CN" dirty="0" smtClean="0"/>
              <a:t>指令窗口较小，仅局限于基本块内的调度</a:t>
            </a:r>
            <a:endParaRPr lang="en-US" altLang="zh-CN" dirty="0" smtClean="0"/>
          </a:p>
          <a:p>
            <a:r>
              <a:rPr lang="zh-CN" altLang="zh-CN" dirty="0" smtClean="0"/>
              <a:t>功能部件数较少</a:t>
            </a:r>
            <a:endParaRPr lang="en-US" altLang="zh-CN" dirty="0" smtClean="0"/>
          </a:p>
          <a:p>
            <a:pPr lvl="1"/>
            <a:r>
              <a:rPr lang="zh-CN" altLang="zh-CN" dirty="0" smtClean="0"/>
              <a:t>容易产生结构相关，</a:t>
            </a:r>
            <a:endParaRPr lang="en-US" altLang="zh-CN" dirty="0" smtClean="0"/>
          </a:p>
          <a:p>
            <a:pPr lvl="1"/>
            <a:r>
              <a:rPr lang="zh-CN" altLang="zh-CN" dirty="0" smtClean="0"/>
              <a:t>其</a:t>
            </a:r>
            <a:r>
              <a:rPr lang="en-US" altLang="zh-CN" dirty="0" smtClean="0"/>
              <a:t>Load/store</a:t>
            </a:r>
            <a:r>
              <a:rPr lang="zh-CN" altLang="zh-CN" dirty="0" smtClean="0"/>
              <a:t>操作也是用</a:t>
            </a:r>
            <a:r>
              <a:rPr lang="en-US" altLang="zh-CN" dirty="0" smtClean="0"/>
              <a:t>IU</a:t>
            </a:r>
            <a:r>
              <a:rPr lang="zh-CN" altLang="zh-CN" dirty="0" smtClean="0"/>
              <a:t>部件完成的</a:t>
            </a:r>
            <a:endParaRPr lang="en-US" altLang="zh-CN" dirty="0" smtClean="0"/>
          </a:p>
          <a:p>
            <a:r>
              <a:rPr lang="zh-CN" altLang="zh-CN" dirty="0" smtClean="0"/>
              <a:t>结构冲突时不能发射</a:t>
            </a:r>
            <a:endParaRPr lang="en-US" altLang="zh-CN" dirty="0" smtClean="0"/>
          </a:p>
          <a:p>
            <a:r>
              <a:rPr lang="en-US" altLang="zh-CN" dirty="0" smtClean="0"/>
              <a:t>WAR</a:t>
            </a:r>
            <a:r>
              <a:rPr lang="zh-CN" altLang="zh-CN" dirty="0" smtClean="0"/>
              <a:t>相关是通过等待解决的</a:t>
            </a:r>
            <a:endParaRPr lang="en-US" altLang="zh-CN" dirty="0" smtClean="0"/>
          </a:p>
          <a:p>
            <a:r>
              <a:rPr lang="en-US" altLang="zh-CN" dirty="0" smtClean="0"/>
              <a:t>WAW</a:t>
            </a:r>
            <a:r>
              <a:rPr lang="zh-CN" altLang="zh-CN" dirty="0" smtClean="0"/>
              <a:t>相关时，不会进入</a:t>
            </a:r>
            <a:r>
              <a:rPr lang="en-US" altLang="zh-CN" dirty="0" smtClean="0"/>
              <a:t>IS</a:t>
            </a:r>
            <a:r>
              <a:rPr lang="zh-CN" altLang="zh-CN" dirty="0" smtClean="0"/>
              <a:t>阶段</a:t>
            </a:r>
          </a:p>
          <a:p>
            <a:endParaRPr lang="zh-CN" altLang="en-US" dirty="0"/>
          </a:p>
        </p:txBody>
      </p:sp>
    </p:spTree>
    <p:extLst>
      <p:ext uri="{BB962C8B-B14F-4D97-AF65-F5344CB8AC3E}">
        <p14:creationId xmlns:p14="http://schemas.microsoft.com/office/powerpoint/2010/main" val="846549789"/>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3"/>
          <a:srcRect/>
          <a:stretch>
            <a:fillRect/>
          </a:stretch>
        </p:blipFill>
        <p:spPr bwMode="auto">
          <a:xfrm>
            <a:off x="293688" y="1341438"/>
            <a:ext cx="8709025" cy="4414837"/>
          </a:xfrm>
          <a:prstGeom prst="rect">
            <a:avLst/>
          </a:prstGeom>
          <a:noFill/>
          <a:ln w="9525">
            <a:noFill/>
            <a:round/>
            <a:headEnd/>
            <a:tailEnd/>
          </a:ln>
        </p:spPr>
      </p:pic>
      <p:sp>
        <p:nvSpPr>
          <p:cNvPr id="64515" name="Rectangle 3"/>
          <p:cNvSpPr>
            <a:spLocks noChangeArrowheads="1"/>
          </p:cNvSpPr>
          <p:nvPr/>
        </p:nvSpPr>
        <p:spPr bwMode="auto">
          <a:xfrm>
            <a:off x="1524000" y="2165350"/>
            <a:ext cx="3124200" cy="59690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
        <p:nvSpPr>
          <p:cNvPr id="64516" name="Text Box 4"/>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3E02E5E-B43B-485F-A40E-1CB5604E45C0}"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64517" name="Text Box 5"/>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64518" name="Text Box 6"/>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485FCA4-7F65-4B24-8A84-BD91C86932A4}"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7</a:t>
            </a:fld>
            <a:endParaRPr lang="zh-CN" altLang="zh-CN" sz="1200">
              <a:solidFill>
                <a:srgbClr val="898989"/>
              </a:solidFill>
            </a:endParaRPr>
          </a:p>
        </p:txBody>
      </p:sp>
      <p:sp>
        <p:nvSpPr>
          <p:cNvPr id="64519" name="标题 1"/>
          <p:cNvSpPr>
            <a:spLocks noGrp="1"/>
          </p:cNvSpPr>
          <p:nvPr>
            <p:ph type="title"/>
          </p:nvPr>
        </p:nvSpPr>
        <p:spPr/>
        <p:txBody>
          <a:bodyPr/>
          <a:lstStyle/>
          <a:p>
            <a:r>
              <a:rPr lang="zh-CN" altLang="zh-CN" smtClean="0"/>
              <a:t>采用的基本技术</a:t>
            </a:r>
            <a:endParaRPr lang="zh-CN" altLang="en-US" smtClean="0"/>
          </a:p>
        </p:txBody>
      </p:sp>
    </p:spTree>
    <p:extLst>
      <p:ext uri="{BB962C8B-B14F-4D97-AF65-F5344CB8AC3E}">
        <p14:creationId xmlns:p14="http://schemas.microsoft.com/office/powerpoint/2010/main" val="79405111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E9C16BB-60A1-4384-B535-3FC4164AA7C1}"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03427"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03428"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348B6134-826E-4F63-AE2E-A34F6F2F2EDE}"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70</a:t>
            </a:fld>
            <a:endParaRPr lang="zh-CN" altLang="zh-CN" sz="1200">
              <a:solidFill>
                <a:srgbClr val="898989"/>
              </a:solidFill>
            </a:endParaRPr>
          </a:p>
        </p:txBody>
      </p:sp>
      <p:sp>
        <p:nvSpPr>
          <p:cNvPr id="103429" name="标题 1"/>
          <p:cNvSpPr>
            <a:spLocks noGrp="1"/>
          </p:cNvSpPr>
          <p:nvPr>
            <p:ph type="title"/>
          </p:nvPr>
        </p:nvSpPr>
        <p:spPr/>
        <p:txBody>
          <a:bodyPr>
            <a:normAutofit fontScale="90000"/>
          </a:bodyPr>
          <a:lstStyle/>
          <a:p>
            <a:r>
              <a:rPr lang="zh-CN" altLang="zh-CN" smtClean="0"/>
              <a:t>动态调度方案之二：</a:t>
            </a:r>
            <a:r>
              <a:rPr lang="en-US" altLang="zh-CN" smtClean="0"/>
              <a:t>Tomasulo Algorithm</a:t>
            </a:r>
            <a:endParaRPr lang="zh-CN" altLang="en-US" smtClean="0"/>
          </a:p>
        </p:txBody>
      </p:sp>
      <p:sp>
        <p:nvSpPr>
          <p:cNvPr id="103430" name="内容占位符 3"/>
          <p:cNvSpPr>
            <a:spLocks noGrp="1"/>
          </p:cNvSpPr>
          <p:nvPr>
            <p:ph idx="1"/>
          </p:nvPr>
        </p:nvSpPr>
        <p:spPr/>
        <p:txBody>
          <a:bodyPr>
            <a:normAutofit fontScale="92500" lnSpcReduction="10000"/>
          </a:bodyPr>
          <a:lstStyle/>
          <a:p>
            <a:r>
              <a:rPr lang="zh-CN" altLang="zh-CN" dirty="0" smtClean="0"/>
              <a:t>该算法首次在</a:t>
            </a:r>
            <a:r>
              <a:rPr lang="en-US" altLang="zh-CN" dirty="0" smtClean="0"/>
              <a:t> IBM 360/91</a:t>
            </a:r>
            <a:r>
              <a:rPr lang="zh-CN" altLang="zh-CN" dirty="0" smtClean="0"/>
              <a:t>上使用（</a:t>
            </a:r>
            <a:r>
              <a:rPr lang="en-US" altLang="zh-CN" dirty="0" smtClean="0"/>
              <a:t> CDC6600</a:t>
            </a:r>
            <a:r>
              <a:rPr lang="zh-CN" altLang="zh-CN" dirty="0" smtClean="0"/>
              <a:t>推出三年后）</a:t>
            </a:r>
          </a:p>
          <a:p>
            <a:r>
              <a:rPr lang="zh-CN" altLang="zh-CN" dirty="0" smtClean="0"/>
              <a:t>目标</a:t>
            </a:r>
            <a:r>
              <a:rPr lang="en-US" altLang="zh-CN" dirty="0" smtClean="0"/>
              <a:t>: </a:t>
            </a:r>
            <a:r>
              <a:rPr lang="zh-CN" altLang="zh-CN" dirty="0" smtClean="0"/>
              <a:t>在没有专用编译器的情况下，提高系统性能</a:t>
            </a:r>
          </a:p>
          <a:p>
            <a:r>
              <a:rPr lang="en-US" altLang="zh-CN" dirty="0" smtClean="0"/>
              <a:t>IBM 360 &amp; CDC 6600 ISA</a:t>
            </a:r>
            <a:r>
              <a:rPr lang="zh-CN" altLang="zh-CN" dirty="0" smtClean="0"/>
              <a:t>的差别</a:t>
            </a:r>
          </a:p>
          <a:p>
            <a:pPr lvl="1"/>
            <a:r>
              <a:rPr lang="en-US" altLang="zh-CN" dirty="0" smtClean="0"/>
              <a:t>IBM360</a:t>
            </a:r>
            <a:r>
              <a:rPr lang="zh-CN" altLang="zh-CN" dirty="0" smtClean="0"/>
              <a:t>只有</a:t>
            </a:r>
            <a:r>
              <a:rPr lang="en-US" altLang="zh-CN" dirty="0" smtClean="0"/>
              <a:t> 2</a:t>
            </a:r>
            <a:r>
              <a:rPr lang="zh-CN" altLang="zh-CN" dirty="0" smtClean="0"/>
              <a:t>位寄存器描述符 </a:t>
            </a:r>
            <a:r>
              <a:rPr lang="en-US" altLang="zh-CN" dirty="0" smtClean="0"/>
              <a:t>vs. CDC 6600</a:t>
            </a:r>
            <a:r>
              <a:rPr lang="zh-CN" altLang="zh-CN" dirty="0" smtClean="0"/>
              <a:t>寄存器描述符3位</a:t>
            </a:r>
          </a:p>
          <a:p>
            <a:pPr lvl="1"/>
            <a:r>
              <a:rPr lang="en-US" altLang="zh-CN" dirty="0" smtClean="0"/>
              <a:t>IBM360   4</a:t>
            </a:r>
            <a:r>
              <a:rPr lang="zh-CN" altLang="zh-CN" dirty="0" smtClean="0"/>
              <a:t>个</a:t>
            </a:r>
            <a:r>
              <a:rPr lang="en-US" altLang="zh-CN" dirty="0" smtClean="0"/>
              <a:t>FP </a:t>
            </a:r>
            <a:r>
              <a:rPr lang="zh-CN" altLang="zh-CN" dirty="0" smtClean="0"/>
              <a:t>寄存器</a:t>
            </a:r>
            <a:r>
              <a:rPr lang="en-US" altLang="zh-CN" dirty="0" smtClean="0"/>
              <a:t> vs. CDC 6600 8</a:t>
            </a:r>
            <a:r>
              <a:rPr lang="zh-CN" altLang="zh-CN" dirty="0" smtClean="0"/>
              <a:t>个</a:t>
            </a:r>
          </a:p>
          <a:p>
            <a:pPr lvl="1"/>
            <a:r>
              <a:rPr lang="en-US" altLang="zh-CN" dirty="0" smtClean="0"/>
              <a:t>IBM 360 </a:t>
            </a:r>
            <a:r>
              <a:rPr lang="zh-CN" altLang="zh-CN" dirty="0" smtClean="0"/>
              <a:t>有</a:t>
            </a:r>
            <a:r>
              <a:rPr lang="en-US" altLang="zh-CN" dirty="0" smtClean="0"/>
              <a:t>memory-register </a:t>
            </a:r>
            <a:r>
              <a:rPr lang="zh-CN" altLang="zh-CN" dirty="0" smtClean="0"/>
              <a:t>操作</a:t>
            </a:r>
          </a:p>
          <a:p>
            <a:r>
              <a:rPr lang="en-US" altLang="zh-CN" dirty="0" smtClean="0"/>
              <a:t>Alpha 21264, HP 8000, MIPS 10000, Pentium II, PowerPC 604，…</a:t>
            </a:r>
          </a:p>
        </p:txBody>
      </p:sp>
    </p:spTree>
    <p:extLst>
      <p:ext uri="{BB962C8B-B14F-4D97-AF65-F5344CB8AC3E}">
        <p14:creationId xmlns:p14="http://schemas.microsoft.com/office/powerpoint/2010/main" val="3339516912"/>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B9520BA-3DEE-4FA7-935F-1F81A5A1A048}"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04451"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04452"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342A6066-47B9-4EA1-9B02-729C5C2222E8}"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71</a:t>
            </a:fld>
            <a:endParaRPr lang="zh-CN" altLang="zh-CN" sz="1200">
              <a:solidFill>
                <a:srgbClr val="898989"/>
              </a:solidFill>
            </a:endParaRPr>
          </a:p>
        </p:txBody>
      </p:sp>
      <p:sp>
        <p:nvSpPr>
          <p:cNvPr id="104453" name="标题 1"/>
          <p:cNvSpPr>
            <a:spLocks noGrp="1"/>
          </p:cNvSpPr>
          <p:nvPr>
            <p:ph type="title"/>
          </p:nvPr>
        </p:nvSpPr>
        <p:spPr/>
        <p:txBody>
          <a:bodyPr>
            <a:normAutofit fontScale="90000"/>
          </a:bodyPr>
          <a:lstStyle/>
          <a:p>
            <a:r>
              <a:rPr lang="en-US" altLang="zh-CN" smtClean="0"/>
              <a:t>Tomasulo Algorithm vs. Scoreboard</a:t>
            </a:r>
            <a:endParaRPr lang="zh-CN" altLang="en-US" smtClean="0"/>
          </a:p>
        </p:txBody>
      </p:sp>
      <p:sp>
        <p:nvSpPr>
          <p:cNvPr id="104454" name="内容占位符 2"/>
          <p:cNvSpPr>
            <a:spLocks noGrp="1"/>
          </p:cNvSpPr>
          <p:nvPr>
            <p:ph idx="1"/>
          </p:nvPr>
        </p:nvSpPr>
        <p:spPr/>
        <p:txBody>
          <a:bodyPr>
            <a:normAutofit fontScale="85000" lnSpcReduction="20000"/>
          </a:bodyPr>
          <a:lstStyle/>
          <a:p>
            <a:r>
              <a:rPr lang="zh-CN" altLang="zh-CN" dirty="0" smtClean="0"/>
              <a:t>控制和缓存分布在各部件中 </a:t>
            </a:r>
            <a:r>
              <a:rPr lang="en-US" altLang="zh-CN" dirty="0" smtClean="0"/>
              <a:t>vs. </a:t>
            </a:r>
            <a:r>
              <a:rPr lang="zh-CN" altLang="zh-CN" dirty="0" smtClean="0"/>
              <a:t>控制和缓存集中在记分牌</a:t>
            </a:r>
          </a:p>
          <a:p>
            <a:pPr lvl="1"/>
            <a:r>
              <a:rPr lang="en-US" altLang="zh-CN" dirty="0" smtClean="0"/>
              <a:t>FU </a:t>
            </a:r>
            <a:r>
              <a:rPr lang="zh-CN" altLang="zh-CN" dirty="0" smtClean="0"/>
              <a:t>缓存称</a:t>
            </a:r>
            <a:r>
              <a:rPr lang="en-US" altLang="zh-CN" dirty="0" smtClean="0"/>
              <a:t>“reservation stations”; </a:t>
            </a:r>
            <a:r>
              <a:rPr lang="zh-CN" altLang="zh-CN" dirty="0" smtClean="0"/>
              <a:t>保存待用操作数</a:t>
            </a:r>
          </a:p>
          <a:p>
            <a:r>
              <a:rPr lang="zh-CN" altLang="zh-CN" dirty="0" smtClean="0"/>
              <a:t>指令中的寄存器在</a:t>
            </a:r>
            <a:r>
              <a:rPr lang="en-US" altLang="zh-CN" dirty="0" smtClean="0"/>
              <a:t>RS</a:t>
            </a:r>
            <a:r>
              <a:rPr lang="zh-CN" altLang="zh-CN" dirty="0" smtClean="0"/>
              <a:t>中用寄存器值或指向</a:t>
            </a:r>
            <a:r>
              <a:rPr lang="en-US" altLang="zh-CN" dirty="0" smtClean="0"/>
              <a:t>RS</a:t>
            </a:r>
            <a:r>
              <a:rPr lang="zh-CN" altLang="zh-CN" dirty="0" smtClean="0"/>
              <a:t>的指针代替</a:t>
            </a:r>
            <a:r>
              <a:rPr lang="zh-CN" altLang="en-US" dirty="0" smtClean="0"/>
              <a:t>（</a:t>
            </a:r>
            <a:r>
              <a:rPr lang="zh-CN" altLang="zh-CN" dirty="0" smtClean="0"/>
              <a:t>称为</a:t>
            </a:r>
            <a:r>
              <a:rPr lang="en-US" altLang="zh-CN" dirty="0" smtClean="0"/>
              <a:t> register renaming</a:t>
            </a:r>
            <a:r>
              <a:rPr lang="zh-CN" altLang="en-US" dirty="0" smtClean="0"/>
              <a:t>）</a:t>
            </a:r>
            <a:r>
              <a:rPr lang="en-US" altLang="zh-CN" dirty="0" smtClean="0"/>
              <a:t> </a:t>
            </a:r>
          </a:p>
          <a:p>
            <a:pPr lvl="1"/>
            <a:r>
              <a:rPr lang="zh-CN" altLang="zh-CN" dirty="0" smtClean="0"/>
              <a:t>避免</a:t>
            </a:r>
            <a:r>
              <a:rPr lang="en-US" altLang="zh-CN" dirty="0" smtClean="0"/>
              <a:t> WAR, WAW hazards</a:t>
            </a:r>
          </a:p>
          <a:p>
            <a:pPr lvl="1"/>
            <a:r>
              <a:rPr lang="en-US" altLang="zh-CN" dirty="0" smtClean="0"/>
              <a:t>RS</a:t>
            </a:r>
            <a:r>
              <a:rPr lang="zh-CN" altLang="zh-CN" dirty="0" smtClean="0"/>
              <a:t>多于寄存器，因此可以做更多编译器无法做的优化</a:t>
            </a:r>
          </a:p>
          <a:p>
            <a:r>
              <a:rPr lang="zh-CN" altLang="zh-CN" dirty="0" smtClean="0"/>
              <a:t>传给</a:t>
            </a:r>
            <a:r>
              <a:rPr lang="en-US" altLang="zh-CN" dirty="0" smtClean="0"/>
              <a:t>FU</a:t>
            </a:r>
            <a:r>
              <a:rPr lang="zh-CN" altLang="zh-CN" dirty="0" smtClean="0"/>
              <a:t>的结果从</a:t>
            </a:r>
            <a:r>
              <a:rPr lang="en-US" altLang="zh-CN" dirty="0" smtClean="0"/>
              <a:t>RS</a:t>
            </a:r>
            <a:r>
              <a:rPr lang="zh-CN" altLang="zh-CN" dirty="0" smtClean="0"/>
              <a:t>来而不是从寄存器来</a:t>
            </a:r>
            <a:endParaRPr lang="en-US" altLang="zh-CN" dirty="0" smtClean="0"/>
          </a:p>
          <a:p>
            <a:pPr lvl="1"/>
            <a:r>
              <a:rPr lang="en-US" altLang="zh-CN" dirty="0" smtClean="0"/>
              <a:t>FU</a:t>
            </a:r>
            <a:r>
              <a:rPr lang="zh-CN" altLang="zh-CN" dirty="0" smtClean="0"/>
              <a:t>的计算结果通过</a:t>
            </a:r>
            <a:r>
              <a:rPr lang="en-US" altLang="zh-CN" dirty="0" smtClean="0"/>
              <a:t>Common Data Bus </a:t>
            </a:r>
            <a:r>
              <a:rPr lang="zh-CN" altLang="zh-CN" dirty="0" smtClean="0"/>
              <a:t>以广播方式发向所有功能部件</a:t>
            </a:r>
          </a:p>
          <a:p>
            <a:r>
              <a:rPr lang="en-US" altLang="zh-CN" dirty="0" smtClean="0"/>
              <a:t>Load</a:t>
            </a:r>
            <a:r>
              <a:rPr lang="zh-CN" altLang="zh-CN" dirty="0" smtClean="0"/>
              <a:t>和</a:t>
            </a:r>
            <a:r>
              <a:rPr lang="en-US" altLang="zh-CN" dirty="0" smtClean="0"/>
              <a:t>Store</a:t>
            </a:r>
            <a:r>
              <a:rPr lang="zh-CN" altLang="zh-CN" dirty="0" smtClean="0"/>
              <a:t>部件也看作带有</a:t>
            </a:r>
            <a:r>
              <a:rPr lang="en-US" altLang="zh-CN" dirty="0" smtClean="0"/>
              <a:t>RS</a:t>
            </a:r>
            <a:r>
              <a:rPr lang="zh-CN" altLang="zh-CN" dirty="0" smtClean="0"/>
              <a:t>的功能部件</a:t>
            </a:r>
          </a:p>
          <a:p>
            <a:r>
              <a:rPr lang="zh-CN" altLang="zh-CN" dirty="0" smtClean="0"/>
              <a:t>可以跨越分支，允许</a:t>
            </a:r>
            <a:r>
              <a:rPr lang="en-US" altLang="zh-CN" dirty="0" smtClean="0"/>
              <a:t>FP</a:t>
            </a:r>
            <a:r>
              <a:rPr lang="zh-CN" altLang="zh-CN" dirty="0" smtClean="0"/>
              <a:t>操作队列中</a:t>
            </a:r>
            <a:r>
              <a:rPr lang="en-US" altLang="zh-CN" dirty="0" smtClean="0"/>
              <a:t>FP</a:t>
            </a:r>
            <a:r>
              <a:rPr lang="zh-CN" altLang="zh-CN" dirty="0" smtClean="0"/>
              <a:t>操作不仅仅局限于基本块</a:t>
            </a:r>
          </a:p>
        </p:txBody>
      </p:sp>
      <p:pic>
        <p:nvPicPr>
          <p:cNvPr id="104455" name="图片 11" descr="问号-4.jpg"/>
          <p:cNvPicPr>
            <a:picLocks noChangeAspect="1"/>
          </p:cNvPicPr>
          <p:nvPr/>
        </p:nvPicPr>
        <p:blipFill>
          <a:blip r:embed="rId3"/>
          <a:srcRect/>
          <a:stretch>
            <a:fillRect/>
          </a:stretch>
        </p:blipFill>
        <p:spPr bwMode="auto">
          <a:xfrm>
            <a:off x="2896223" y="5753099"/>
            <a:ext cx="785813" cy="785813"/>
          </a:xfrm>
          <a:prstGeom prst="rect">
            <a:avLst/>
          </a:prstGeom>
          <a:noFill/>
          <a:ln w="9525">
            <a:noFill/>
            <a:miter lim="800000"/>
            <a:headEnd/>
            <a:tailEnd/>
          </a:ln>
        </p:spPr>
      </p:pic>
    </p:spTree>
    <p:extLst>
      <p:ext uri="{BB962C8B-B14F-4D97-AF65-F5344CB8AC3E}">
        <p14:creationId xmlns:p14="http://schemas.microsoft.com/office/powerpoint/2010/main" val="1309985470"/>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475" name="Group 2"/>
          <p:cNvGrpSpPr>
            <a:grpSpLocks/>
          </p:cNvGrpSpPr>
          <p:nvPr/>
        </p:nvGrpSpPr>
        <p:grpSpPr bwMode="auto">
          <a:xfrm>
            <a:off x="725488" y="2225675"/>
            <a:ext cx="912812" cy="1217613"/>
            <a:chOff x="457" y="1402"/>
            <a:chExt cx="575" cy="767"/>
          </a:xfrm>
        </p:grpSpPr>
        <p:sp>
          <p:nvSpPr>
            <p:cNvPr id="158787" name="Rectangle 3"/>
            <p:cNvSpPr>
              <a:spLocks noChangeArrowheads="1"/>
            </p:cNvSpPr>
            <p:nvPr/>
          </p:nvSpPr>
          <p:spPr bwMode="auto">
            <a:xfrm>
              <a:off x="457" y="1402"/>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158788" name="Rectangle 4"/>
            <p:cNvSpPr>
              <a:spLocks noChangeArrowheads="1"/>
            </p:cNvSpPr>
            <p:nvPr/>
          </p:nvSpPr>
          <p:spPr bwMode="auto">
            <a:xfrm>
              <a:off x="457" y="1530"/>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158789" name="Rectangle 5"/>
            <p:cNvSpPr>
              <a:spLocks noChangeArrowheads="1"/>
            </p:cNvSpPr>
            <p:nvPr/>
          </p:nvSpPr>
          <p:spPr bwMode="auto">
            <a:xfrm>
              <a:off x="457" y="1658"/>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158790" name="Rectangle 6"/>
            <p:cNvSpPr>
              <a:spLocks noChangeArrowheads="1"/>
            </p:cNvSpPr>
            <p:nvPr/>
          </p:nvSpPr>
          <p:spPr bwMode="auto">
            <a:xfrm>
              <a:off x="457" y="1786"/>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158791" name="Rectangle 7"/>
            <p:cNvSpPr>
              <a:spLocks noChangeArrowheads="1"/>
            </p:cNvSpPr>
            <p:nvPr/>
          </p:nvSpPr>
          <p:spPr bwMode="auto">
            <a:xfrm>
              <a:off x="457" y="1914"/>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158792" name="Rectangle 8"/>
            <p:cNvSpPr>
              <a:spLocks noChangeArrowheads="1"/>
            </p:cNvSpPr>
            <p:nvPr/>
          </p:nvSpPr>
          <p:spPr bwMode="auto">
            <a:xfrm>
              <a:off x="457" y="2042"/>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grpSp>
      <p:sp>
        <p:nvSpPr>
          <p:cNvPr id="105476" name="Line 9"/>
          <p:cNvSpPr>
            <a:spLocks noChangeShapeType="1"/>
          </p:cNvSpPr>
          <p:nvPr/>
        </p:nvSpPr>
        <p:spPr bwMode="auto">
          <a:xfrm>
            <a:off x="1106488" y="1616075"/>
            <a:ext cx="1587" cy="609600"/>
          </a:xfrm>
          <a:prstGeom prst="line">
            <a:avLst/>
          </a:prstGeom>
          <a:noFill/>
          <a:ln w="57240" cap="sq">
            <a:solidFill>
              <a:srgbClr val="000000"/>
            </a:solidFill>
            <a:miter lim="800000"/>
            <a:headEnd/>
            <a:tailEnd type="triangle" w="med" len="med"/>
          </a:ln>
        </p:spPr>
        <p:txBody>
          <a:bodyPr/>
          <a:lstStyle/>
          <a:p>
            <a:endParaRPr lang="zh-CN" altLang="en-US"/>
          </a:p>
        </p:txBody>
      </p:sp>
      <p:grpSp>
        <p:nvGrpSpPr>
          <p:cNvPr id="105477" name="Group 10"/>
          <p:cNvGrpSpPr>
            <a:grpSpLocks/>
          </p:cNvGrpSpPr>
          <p:nvPr/>
        </p:nvGrpSpPr>
        <p:grpSpPr bwMode="auto">
          <a:xfrm>
            <a:off x="3340100" y="1246188"/>
            <a:ext cx="912813" cy="1217612"/>
            <a:chOff x="2104" y="785"/>
            <a:chExt cx="575" cy="767"/>
          </a:xfrm>
        </p:grpSpPr>
        <p:sp>
          <p:nvSpPr>
            <p:cNvPr id="158781" name="Rectangle 11"/>
            <p:cNvSpPr>
              <a:spLocks noChangeArrowheads="1"/>
            </p:cNvSpPr>
            <p:nvPr/>
          </p:nvSpPr>
          <p:spPr bwMode="auto">
            <a:xfrm>
              <a:off x="2104" y="785"/>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158782" name="Rectangle 12"/>
            <p:cNvSpPr>
              <a:spLocks noChangeArrowheads="1"/>
            </p:cNvSpPr>
            <p:nvPr/>
          </p:nvSpPr>
          <p:spPr bwMode="auto">
            <a:xfrm>
              <a:off x="2104" y="913"/>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158783" name="Rectangle 13"/>
            <p:cNvSpPr>
              <a:spLocks noChangeArrowheads="1"/>
            </p:cNvSpPr>
            <p:nvPr/>
          </p:nvSpPr>
          <p:spPr bwMode="auto">
            <a:xfrm>
              <a:off x="2104" y="1041"/>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158784" name="Rectangle 14"/>
            <p:cNvSpPr>
              <a:spLocks noChangeArrowheads="1"/>
            </p:cNvSpPr>
            <p:nvPr/>
          </p:nvSpPr>
          <p:spPr bwMode="auto">
            <a:xfrm>
              <a:off x="2104" y="1169"/>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158785" name="Rectangle 15"/>
            <p:cNvSpPr>
              <a:spLocks noChangeArrowheads="1"/>
            </p:cNvSpPr>
            <p:nvPr/>
          </p:nvSpPr>
          <p:spPr bwMode="auto">
            <a:xfrm>
              <a:off x="2104" y="1297"/>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158786" name="Rectangle 16"/>
            <p:cNvSpPr>
              <a:spLocks noChangeArrowheads="1"/>
            </p:cNvSpPr>
            <p:nvPr/>
          </p:nvSpPr>
          <p:spPr bwMode="auto">
            <a:xfrm>
              <a:off x="2104" y="1425"/>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grpSp>
      <p:grpSp>
        <p:nvGrpSpPr>
          <p:cNvPr id="105478" name="Group 17"/>
          <p:cNvGrpSpPr>
            <a:grpSpLocks/>
          </p:cNvGrpSpPr>
          <p:nvPr/>
        </p:nvGrpSpPr>
        <p:grpSpPr bwMode="auto">
          <a:xfrm>
            <a:off x="5140671" y="1472407"/>
            <a:ext cx="2208213" cy="811212"/>
            <a:chOff x="3256" y="929"/>
            <a:chExt cx="1391" cy="511"/>
          </a:xfrm>
        </p:grpSpPr>
        <p:sp>
          <p:nvSpPr>
            <p:cNvPr id="158777" name="Rectangle 18"/>
            <p:cNvSpPr>
              <a:spLocks noChangeArrowheads="1"/>
            </p:cNvSpPr>
            <p:nvPr/>
          </p:nvSpPr>
          <p:spPr bwMode="auto">
            <a:xfrm>
              <a:off x="3256" y="929"/>
              <a:ext cx="1391"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158778" name="Rectangle 19"/>
            <p:cNvSpPr>
              <a:spLocks noChangeArrowheads="1"/>
            </p:cNvSpPr>
            <p:nvPr/>
          </p:nvSpPr>
          <p:spPr bwMode="auto">
            <a:xfrm>
              <a:off x="3256" y="1057"/>
              <a:ext cx="1391"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158779" name="Rectangle 20"/>
            <p:cNvSpPr>
              <a:spLocks noChangeArrowheads="1"/>
            </p:cNvSpPr>
            <p:nvPr/>
          </p:nvSpPr>
          <p:spPr bwMode="auto">
            <a:xfrm>
              <a:off x="3256" y="1185"/>
              <a:ext cx="1391"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158780" name="Rectangle 21"/>
            <p:cNvSpPr>
              <a:spLocks noChangeArrowheads="1"/>
            </p:cNvSpPr>
            <p:nvPr/>
          </p:nvSpPr>
          <p:spPr bwMode="auto">
            <a:xfrm>
              <a:off x="3256" y="1313"/>
              <a:ext cx="1391"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grpSp>
      <p:grpSp>
        <p:nvGrpSpPr>
          <p:cNvPr id="105479" name="Group 22"/>
          <p:cNvGrpSpPr>
            <a:grpSpLocks/>
          </p:cNvGrpSpPr>
          <p:nvPr/>
        </p:nvGrpSpPr>
        <p:grpSpPr bwMode="auto">
          <a:xfrm>
            <a:off x="7583488" y="3368675"/>
            <a:ext cx="912812" cy="608013"/>
            <a:chOff x="4777" y="2122"/>
            <a:chExt cx="575" cy="383"/>
          </a:xfrm>
        </p:grpSpPr>
        <p:sp>
          <p:nvSpPr>
            <p:cNvPr id="158774" name="Rectangle 23"/>
            <p:cNvSpPr>
              <a:spLocks noChangeArrowheads="1"/>
            </p:cNvSpPr>
            <p:nvPr/>
          </p:nvSpPr>
          <p:spPr bwMode="auto">
            <a:xfrm>
              <a:off x="4777" y="2122"/>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158775" name="Rectangle 24"/>
            <p:cNvSpPr>
              <a:spLocks noChangeArrowheads="1"/>
            </p:cNvSpPr>
            <p:nvPr/>
          </p:nvSpPr>
          <p:spPr bwMode="auto">
            <a:xfrm>
              <a:off x="4777" y="2250"/>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158776" name="Rectangle 25"/>
            <p:cNvSpPr>
              <a:spLocks noChangeArrowheads="1"/>
            </p:cNvSpPr>
            <p:nvPr/>
          </p:nvSpPr>
          <p:spPr bwMode="auto">
            <a:xfrm>
              <a:off x="4777" y="2378"/>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grpSp>
      <p:grpSp>
        <p:nvGrpSpPr>
          <p:cNvPr id="105480" name="Group 26"/>
          <p:cNvGrpSpPr>
            <a:grpSpLocks/>
          </p:cNvGrpSpPr>
          <p:nvPr/>
        </p:nvGrpSpPr>
        <p:grpSpPr bwMode="auto">
          <a:xfrm>
            <a:off x="1677988" y="3913188"/>
            <a:ext cx="2208212" cy="608012"/>
            <a:chOff x="1057" y="2465"/>
            <a:chExt cx="1391" cy="383"/>
          </a:xfrm>
        </p:grpSpPr>
        <p:sp>
          <p:nvSpPr>
            <p:cNvPr id="158771" name="Rectangle 27"/>
            <p:cNvSpPr>
              <a:spLocks noChangeArrowheads="1"/>
            </p:cNvSpPr>
            <p:nvPr/>
          </p:nvSpPr>
          <p:spPr bwMode="auto">
            <a:xfrm>
              <a:off x="1057" y="2465"/>
              <a:ext cx="1391" cy="127"/>
            </a:xfrm>
            <a:prstGeom prst="rect">
              <a:avLst/>
            </a:prstGeom>
            <a:solidFill>
              <a:srgbClr val="33CCCC"/>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158772" name="Rectangle 28"/>
            <p:cNvSpPr>
              <a:spLocks noChangeArrowheads="1"/>
            </p:cNvSpPr>
            <p:nvPr/>
          </p:nvSpPr>
          <p:spPr bwMode="auto">
            <a:xfrm>
              <a:off x="1057" y="2593"/>
              <a:ext cx="1391" cy="127"/>
            </a:xfrm>
            <a:prstGeom prst="rect">
              <a:avLst/>
            </a:prstGeom>
            <a:solidFill>
              <a:srgbClr val="33CCCC"/>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158773" name="Rectangle 29"/>
            <p:cNvSpPr>
              <a:spLocks noChangeArrowheads="1"/>
            </p:cNvSpPr>
            <p:nvPr/>
          </p:nvSpPr>
          <p:spPr bwMode="auto">
            <a:xfrm>
              <a:off x="1057" y="2721"/>
              <a:ext cx="1391" cy="127"/>
            </a:xfrm>
            <a:prstGeom prst="rect">
              <a:avLst/>
            </a:prstGeom>
            <a:solidFill>
              <a:srgbClr val="33CCCC"/>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grpSp>
      <p:sp>
        <p:nvSpPr>
          <p:cNvPr id="105481" name="Rectangle 30"/>
          <p:cNvSpPr>
            <a:spLocks noChangeArrowheads="1"/>
          </p:cNvSpPr>
          <p:nvPr/>
        </p:nvSpPr>
        <p:spPr bwMode="auto">
          <a:xfrm>
            <a:off x="1982788" y="3913188"/>
            <a:ext cx="762000" cy="609600"/>
          </a:xfrm>
          <a:prstGeom prst="rect">
            <a:avLst/>
          </a:prstGeom>
          <a:noFill/>
          <a:ln w="2844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58730" name="Rectangle 31"/>
          <p:cNvSpPr>
            <a:spLocks noChangeArrowheads="1"/>
          </p:cNvSpPr>
          <p:nvPr/>
        </p:nvSpPr>
        <p:spPr bwMode="auto">
          <a:xfrm>
            <a:off x="2249488" y="5056188"/>
            <a:ext cx="1066800" cy="304800"/>
          </a:xfrm>
          <a:prstGeom prst="rect">
            <a:avLst/>
          </a:prstGeom>
          <a:solidFill>
            <a:srgbClr val="33CCCC"/>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zh-CN" b="1" dirty="0">
                <a:solidFill>
                  <a:srgbClr val="000000"/>
                </a:solidFill>
                <a:latin typeface="Comic Sans MS" pitchFamily="66" charset="0"/>
              </a:rPr>
              <a:t>FP adders</a:t>
            </a:r>
          </a:p>
        </p:txBody>
      </p:sp>
      <p:sp>
        <p:nvSpPr>
          <p:cNvPr id="105483" name="Text Box 32"/>
          <p:cNvSpPr txBox="1">
            <a:spLocks noChangeArrowheads="1"/>
          </p:cNvSpPr>
          <p:nvPr/>
        </p:nvSpPr>
        <p:spPr bwMode="auto">
          <a:xfrm>
            <a:off x="1096963" y="3840163"/>
            <a:ext cx="630237" cy="711200"/>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Add1</a:t>
            </a:r>
          </a:p>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Add2</a:t>
            </a:r>
          </a:p>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Add3</a:t>
            </a:r>
          </a:p>
        </p:txBody>
      </p:sp>
      <p:grpSp>
        <p:nvGrpSpPr>
          <p:cNvPr id="105484" name="Group 33"/>
          <p:cNvGrpSpPr>
            <a:grpSpLocks/>
          </p:cNvGrpSpPr>
          <p:nvPr/>
        </p:nvGrpSpPr>
        <p:grpSpPr bwMode="auto">
          <a:xfrm>
            <a:off x="4864100" y="4065588"/>
            <a:ext cx="2208213" cy="379412"/>
            <a:chOff x="3064" y="2561"/>
            <a:chExt cx="1391" cy="239"/>
          </a:xfrm>
        </p:grpSpPr>
        <p:sp>
          <p:nvSpPr>
            <p:cNvPr id="158769" name="Rectangle 34"/>
            <p:cNvSpPr>
              <a:spLocks noChangeArrowheads="1"/>
            </p:cNvSpPr>
            <p:nvPr/>
          </p:nvSpPr>
          <p:spPr bwMode="auto">
            <a:xfrm>
              <a:off x="3064" y="2561"/>
              <a:ext cx="1391" cy="119"/>
            </a:xfrm>
            <a:prstGeom prst="rect">
              <a:avLst/>
            </a:prstGeom>
            <a:solidFill>
              <a:srgbClr val="33CCCC"/>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158770" name="Rectangle 35"/>
            <p:cNvSpPr>
              <a:spLocks noChangeArrowheads="1"/>
            </p:cNvSpPr>
            <p:nvPr/>
          </p:nvSpPr>
          <p:spPr bwMode="auto">
            <a:xfrm>
              <a:off x="3064" y="2681"/>
              <a:ext cx="1391" cy="119"/>
            </a:xfrm>
            <a:prstGeom prst="rect">
              <a:avLst/>
            </a:prstGeom>
            <a:solidFill>
              <a:srgbClr val="33CCCC"/>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grpSp>
      <p:sp>
        <p:nvSpPr>
          <p:cNvPr id="105485" name="Rectangle 36"/>
          <p:cNvSpPr>
            <a:spLocks noChangeArrowheads="1"/>
          </p:cNvSpPr>
          <p:nvPr/>
        </p:nvSpPr>
        <p:spPr bwMode="auto">
          <a:xfrm>
            <a:off x="5168900" y="4065588"/>
            <a:ext cx="762000" cy="381000"/>
          </a:xfrm>
          <a:prstGeom prst="rect">
            <a:avLst/>
          </a:prstGeom>
          <a:noFill/>
          <a:ln w="2844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58734" name="Rectangle 37"/>
          <p:cNvSpPr>
            <a:spLocks noChangeArrowheads="1"/>
          </p:cNvSpPr>
          <p:nvPr/>
        </p:nvSpPr>
        <p:spPr bwMode="auto">
          <a:xfrm>
            <a:off x="5321300" y="5056188"/>
            <a:ext cx="1447800" cy="304800"/>
          </a:xfrm>
          <a:prstGeom prst="rect">
            <a:avLst/>
          </a:prstGeom>
          <a:solidFill>
            <a:srgbClr val="33CCCC"/>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zh-CN" b="1" dirty="0">
                <a:solidFill>
                  <a:srgbClr val="000000"/>
                </a:solidFill>
                <a:latin typeface="Comic Sans MS" pitchFamily="66" charset="0"/>
              </a:rPr>
              <a:t>FP multipliers</a:t>
            </a:r>
          </a:p>
        </p:txBody>
      </p:sp>
      <p:sp>
        <p:nvSpPr>
          <p:cNvPr id="105487" name="Text Box 38"/>
          <p:cNvSpPr txBox="1">
            <a:spLocks noChangeArrowheads="1"/>
          </p:cNvSpPr>
          <p:nvPr/>
        </p:nvSpPr>
        <p:spPr bwMode="auto">
          <a:xfrm>
            <a:off x="4232275" y="4043363"/>
            <a:ext cx="671513" cy="498475"/>
          </a:xfrm>
          <a:prstGeom prst="rect">
            <a:avLst/>
          </a:prstGeom>
          <a:noFill/>
          <a:ln w="9525">
            <a:noFill/>
            <a:round/>
            <a:headEnd/>
            <a:tailEnd/>
          </a:ln>
        </p:spPr>
        <p:txBody>
          <a:bodyPr wrap="none" lIns="90000" tIns="46800" rIns="90000" bIns="46800" anchor="ctr">
            <a:spAutoFit/>
          </a:bodyPr>
          <a:lstStyle/>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Mult1</a:t>
            </a:r>
          </a:p>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Mult2</a:t>
            </a:r>
          </a:p>
        </p:txBody>
      </p:sp>
      <p:sp>
        <p:nvSpPr>
          <p:cNvPr id="105488" name="Line 39"/>
          <p:cNvSpPr>
            <a:spLocks noChangeShapeType="1"/>
          </p:cNvSpPr>
          <p:nvPr/>
        </p:nvSpPr>
        <p:spPr bwMode="auto">
          <a:xfrm>
            <a:off x="2425700" y="4522788"/>
            <a:ext cx="1588" cy="533400"/>
          </a:xfrm>
          <a:prstGeom prst="line">
            <a:avLst/>
          </a:prstGeom>
          <a:noFill/>
          <a:ln w="28440" cap="sq">
            <a:solidFill>
              <a:srgbClr val="000000"/>
            </a:solidFill>
            <a:miter lim="800000"/>
            <a:headEnd/>
            <a:tailEnd type="triangle" w="med" len="med"/>
          </a:ln>
        </p:spPr>
        <p:txBody>
          <a:bodyPr/>
          <a:lstStyle/>
          <a:p>
            <a:endParaRPr lang="zh-CN" altLang="en-US"/>
          </a:p>
        </p:txBody>
      </p:sp>
      <p:sp>
        <p:nvSpPr>
          <p:cNvPr id="105489" name="Line 40"/>
          <p:cNvSpPr>
            <a:spLocks noChangeShapeType="1"/>
          </p:cNvSpPr>
          <p:nvPr/>
        </p:nvSpPr>
        <p:spPr bwMode="auto">
          <a:xfrm>
            <a:off x="3111500" y="4522788"/>
            <a:ext cx="1588" cy="533400"/>
          </a:xfrm>
          <a:prstGeom prst="line">
            <a:avLst/>
          </a:prstGeom>
          <a:noFill/>
          <a:ln w="28440" cap="sq">
            <a:solidFill>
              <a:srgbClr val="000000"/>
            </a:solidFill>
            <a:miter lim="800000"/>
            <a:headEnd/>
            <a:tailEnd type="triangle" w="med" len="med"/>
          </a:ln>
        </p:spPr>
        <p:txBody>
          <a:bodyPr/>
          <a:lstStyle/>
          <a:p>
            <a:endParaRPr lang="zh-CN" altLang="en-US"/>
          </a:p>
        </p:txBody>
      </p:sp>
      <p:sp>
        <p:nvSpPr>
          <p:cNvPr id="105490" name="Line 41"/>
          <p:cNvSpPr>
            <a:spLocks noChangeShapeType="1"/>
          </p:cNvSpPr>
          <p:nvPr/>
        </p:nvSpPr>
        <p:spPr bwMode="auto">
          <a:xfrm>
            <a:off x="5549900" y="4446588"/>
            <a:ext cx="1588" cy="609600"/>
          </a:xfrm>
          <a:prstGeom prst="line">
            <a:avLst/>
          </a:prstGeom>
          <a:noFill/>
          <a:ln w="28440" cap="sq">
            <a:solidFill>
              <a:srgbClr val="000000"/>
            </a:solidFill>
            <a:miter lim="800000"/>
            <a:headEnd/>
            <a:tailEnd type="triangle" w="med" len="med"/>
          </a:ln>
        </p:spPr>
        <p:txBody>
          <a:bodyPr/>
          <a:lstStyle/>
          <a:p>
            <a:endParaRPr lang="zh-CN" altLang="en-US"/>
          </a:p>
        </p:txBody>
      </p:sp>
      <p:sp>
        <p:nvSpPr>
          <p:cNvPr id="105491" name="Line 42"/>
          <p:cNvSpPr>
            <a:spLocks noChangeShapeType="1"/>
          </p:cNvSpPr>
          <p:nvPr/>
        </p:nvSpPr>
        <p:spPr bwMode="auto">
          <a:xfrm>
            <a:off x="6464300" y="4446588"/>
            <a:ext cx="1588" cy="609600"/>
          </a:xfrm>
          <a:prstGeom prst="line">
            <a:avLst/>
          </a:prstGeom>
          <a:noFill/>
          <a:ln w="28440" cap="sq">
            <a:solidFill>
              <a:srgbClr val="000000"/>
            </a:solidFill>
            <a:miter lim="800000"/>
            <a:headEnd/>
            <a:tailEnd type="triangle" w="med" len="med"/>
          </a:ln>
        </p:spPr>
        <p:txBody>
          <a:bodyPr/>
          <a:lstStyle/>
          <a:p>
            <a:endParaRPr lang="zh-CN" altLang="en-US"/>
          </a:p>
        </p:txBody>
      </p:sp>
      <p:sp>
        <p:nvSpPr>
          <p:cNvPr id="105492" name="Freeform 43"/>
          <p:cNvSpPr>
            <a:spLocks/>
          </p:cNvSpPr>
          <p:nvPr/>
        </p:nvSpPr>
        <p:spPr bwMode="auto">
          <a:xfrm>
            <a:off x="1816100" y="2465388"/>
            <a:ext cx="1981200" cy="1447800"/>
          </a:xfrm>
          <a:custGeom>
            <a:avLst/>
            <a:gdLst>
              <a:gd name="T0" fmla="*/ 2147483647 w 1248"/>
              <a:gd name="T1" fmla="*/ 0 h 912"/>
              <a:gd name="T2" fmla="*/ 2147483647 w 1248"/>
              <a:gd name="T3" fmla="*/ 2147483647 h 912"/>
              <a:gd name="T4" fmla="*/ 0 w 1248"/>
              <a:gd name="T5" fmla="*/ 2147483647 h 912"/>
              <a:gd name="T6" fmla="*/ 0 w 1248"/>
              <a:gd name="T7" fmla="*/ 2147483647 h 912"/>
              <a:gd name="T8" fmla="*/ 0 60000 65536"/>
              <a:gd name="T9" fmla="*/ 0 60000 65536"/>
              <a:gd name="T10" fmla="*/ 0 60000 65536"/>
              <a:gd name="T11" fmla="*/ 0 60000 65536"/>
              <a:gd name="T12" fmla="*/ 0 w 1248"/>
              <a:gd name="T13" fmla="*/ 0 h 912"/>
              <a:gd name="T14" fmla="*/ 1248 w 1248"/>
              <a:gd name="T15" fmla="*/ 912 h 912"/>
            </a:gdLst>
            <a:ahLst/>
            <a:cxnLst>
              <a:cxn ang="T8">
                <a:pos x="T0" y="T1"/>
              </a:cxn>
              <a:cxn ang="T9">
                <a:pos x="T2" y="T3"/>
              </a:cxn>
              <a:cxn ang="T10">
                <a:pos x="T4" y="T5"/>
              </a:cxn>
              <a:cxn ang="T11">
                <a:pos x="T6" y="T7"/>
              </a:cxn>
            </a:cxnLst>
            <a:rect l="T12" t="T13" r="T14" b="T15"/>
            <a:pathLst>
              <a:path w="1248" h="912">
                <a:moveTo>
                  <a:pt x="1248" y="0"/>
                </a:moveTo>
                <a:lnTo>
                  <a:pt x="1248" y="672"/>
                </a:lnTo>
                <a:lnTo>
                  <a:pt x="0" y="672"/>
                </a:lnTo>
                <a:lnTo>
                  <a:pt x="0" y="912"/>
                </a:lnTo>
              </a:path>
            </a:pathLst>
          </a:custGeom>
          <a:noFill/>
          <a:ln w="28440">
            <a:solidFill>
              <a:srgbClr val="000000"/>
            </a:solidFill>
            <a:round/>
            <a:headEnd/>
            <a:tailEnd type="triangle" w="med" len="med"/>
          </a:ln>
        </p:spPr>
        <p:txBody>
          <a:bodyPr wrap="none" anchor="ctr"/>
          <a:lstStyle/>
          <a:p>
            <a:endParaRPr lang="zh-CN" altLang="en-US"/>
          </a:p>
        </p:txBody>
      </p:sp>
      <p:sp>
        <p:nvSpPr>
          <p:cNvPr id="105493" name="Freeform 44"/>
          <p:cNvSpPr>
            <a:spLocks/>
          </p:cNvSpPr>
          <p:nvPr/>
        </p:nvSpPr>
        <p:spPr bwMode="auto">
          <a:xfrm>
            <a:off x="3797300" y="3532188"/>
            <a:ext cx="1219200" cy="533400"/>
          </a:xfrm>
          <a:custGeom>
            <a:avLst/>
            <a:gdLst>
              <a:gd name="T0" fmla="*/ 0 w 768"/>
              <a:gd name="T1" fmla="*/ 0 h 336"/>
              <a:gd name="T2" fmla="*/ 2147483647 w 768"/>
              <a:gd name="T3" fmla="*/ 0 h 336"/>
              <a:gd name="T4" fmla="*/ 2147483647 w 768"/>
              <a:gd name="T5" fmla="*/ 2147483647 h 336"/>
              <a:gd name="T6" fmla="*/ 0 60000 65536"/>
              <a:gd name="T7" fmla="*/ 0 60000 65536"/>
              <a:gd name="T8" fmla="*/ 0 60000 65536"/>
              <a:gd name="T9" fmla="*/ 0 w 768"/>
              <a:gd name="T10" fmla="*/ 0 h 336"/>
              <a:gd name="T11" fmla="*/ 768 w 768"/>
              <a:gd name="T12" fmla="*/ 336 h 336"/>
            </a:gdLst>
            <a:ahLst/>
            <a:cxnLst>
              <a:cxn ang="T6">
                <a:pos x="T0" y="T1"/>
              </a:cxn>
              <a:cxn ang="T7">
                <a:pos x="T2" y="T3"/>
              </a:cxn>
              <a:cxn ang="T8">
                <a:pos x="T4" y="T5"/>
              </a:cxn>
            </a:cxnLst>
            <a:rect l="T9" t="T10" r="T11" b="T12"/>
            <a:pathLst>
              <a:path w="768" h="336">
                <a:moveTo>
                  <a:pt x="0" y="0"/>
                </a:moveTo>
                <a:lnTo>
                  <a:pt x="768" y="0"/>
                </a:lnTo>
                <a:lnTo>
                  <a:pt x="768" y="336"/>
                </a:lnTo>
              </a:path>
            </a:pathLst>
          </a:custGeom>
          <a:noFill/>
          <a:ln w="28440">
            <a:solidFill>
              <a:srgbClr val="000000"/>
            </a:solidFill>
            <a:round/>
            <a:headEnd/>
            <a:tailEnd type="triangle" w="med" len="med"/>
          </a:ln>
        </p:spPr>
        <p:txBody>
          <a:bodyPr wrap="none" anchor="ctr"/>
          <a:lstStyle/>
          <a:p>
            <a:endParaRPr lang="zh-CN" altLang="en-US"/>
          </a:p>
        </p:txBody>
      </p:sp>
      <p:sp>
        <p:nvSpPr>
          <p:cNvPr id="105494" name="Freeform 45"/>
          <p:cNvSpPr>
            <a:spLocks/>
          </p:cNvSpPr>
          <p:nvPr/>
        </p:nvSpPr>
        <p:spPr bwMode="auto">
          <a:xfrm>
            <a:off x="2349500" y="2312988"/>
            <a:ext cx="3124200" cy="1600200"/>
          </a:xfrm>
          <a:custGeom>
            <a:avLst/>
            <a:gdLst>
              <a:gd name="T0" fmla="*/ 2147483647 w 1968"/>
              <a:gd name="T1" fmla="*/ 0 h 1008"/>
              <a:gd name="T2" fmla="*/ 2147483647 w 1968"/>
              <a:gd name="T3" fmla="*/ 2147483647 h 1008"/>
              <a:gd name="T4" fmla="*/ 0 w 1968"/>
              <a:gd name="T5" fmla="*/ 2147483647 h 1008"/>
              <a:gd name="T6" fmla="*/ 0 w 1968"/>
              <a:gd name="T7" fmla="*/ 2147483647 h 1008"/>
              <a:gd name="T8" fmla="*/ 0 60000 65536"/>
              <a:gd name="T9" fmla="*/ 0 60000 65536"/>
              <a:gd name="T10" fmla="*/ 0 60000 65536"/>
              <a:gd name="T11" fmla="*/ 0 60000 65536"/>
              <a:gd name="T12" fmla="*/ 0 w 1968"/>
              <a:gd name="T13" fmla="*/ 0 h 1008"/>
              <a:gd name="T14" fmla="*/ 1968 w 1968"/>
              <a:gd name="T15" fmla="*/ 1008 h 1008"/>
            </a:gdLst>
            <a:ahLst/>
            <a:cxnLst>
              <a:cxn ang="T8">
                <a:pos x="T0" y="T1"/>
              </a:cxn>
              <a:cxn ang="T9">
                <a:pos x="T2" y="T3"/>
              </a:cxn>
              <a:cxn ang="T10">
                <a:pos x="T4" y="T5"/>
              </a:cxn>
              <a:cxn ang="T11">
                <a:pos x="T6" y="T7"/>
              </a:cxn>
            </a:cxnLst>
            <a:rect l="T12" t="T13" r="T14" b="T15"/>
            <a:pathLst>
              <a:path w="1968" h="1008">
                <a:moveTo>
                  <a:pt x="1968" y="0"/>
                </a:moveTo>
                <a:lnTo>
                  <a:pt x="1968" y="528"/>
                </a:lnTo>
                <a:lnTo>
                  <a:pt x="0" y="528"/>
                </a:lnTo>
                <a:lnTo>
                  <a:pt x="0" y="1008"/>
                </a:lnTo>
              </a:path>
            </a:pathLst>
          </a:custGeom>
          <a:noFill/>
          <a:ln w="28440">
            <a:solidFill>
              <a:srgbClr val="000000"/>
            </a:solidFill>
            <a:round/>
            <a:headEnd/>
            <a:tailEnd type="triangle" w="med" len="med"/>
          </a:ln>
        </p:spPr>
        <p:txBody>
          <a:bodyPr wrap="none" anchor="ctr"/>
          <a:lstStyle/>
          <a:p>
            <a:endParaRPr lang="zh-CN" altLang="en-US"/>
          </a:p>
        </p:txBody>
      </p:sp>
      <p:sp>
        <p:nvSpPr>
          <p:cNvPr id="105495" name="Line 46"/>
          <p:cNvSpPr>
            <a:spLocks noChangeShapeType="1"/>
          </p:cNvSpPr>
          <p:nvPr/>
        </p:nvSpPr>
        <p:spPr bwMode="auto">
          <a:xfrm>
            <a:off x="5473700" y="3151188"/>
            <a:ext cx="1588" cy="914400"/>
          </a:xfrm>
          <a:prstGeom prst="line">
            <a:avLst/>
          </a:prstGeom>
          <a:noFill/>
          <a:ln w="28440" cap="sq">
            <a:solidFill>
              <a:srgbClr val="000000"/>
            </a:solidFill>
            <a:miter lim="800000"/>
            <a:headEnd/>
            <a:tailEnd type="triangle" w="med" len="med"/>
          </a:ln>
        </p:spPr>
        <p:txBody>
          <a:bodyPr/>
          <a:lstStyle/>
          <a:p>
            <a:endParaRPr lang="zh-CN" altLang="en-US"/>
          </a:p>
        </p:txBody>
      </p:sp>
      <p:sp>
        <p:nvSpPr>
          <p:cNvPr id="105496" name="Line 47"/>
          <p:cNvSpPr>
            <a:spLocks noChangeShapeType="1"/>
          </p:cNvSpPr>
          <p:nvPr/>
        </p:nvSpPr>
        <p:spPr bwMode="auto">
          <a:xfrm>
            <a:off x="6311900" y="2312988"/>
            <a:ext cx="1588" cy="1752600"/>
          </a:xfrm>
          <a:prstGeom prst="line">
            <a:avLst/>
          </a:prstGeom>
          <a:noFill/>
          <a:ln w="28440" cap="sq">
            <a:solidFill>
              <a:srgbClr val="000000"/>
            </a:solidFill>
            <a:miter lim="800000"/>
            <a:headEnd/>
            <a:tailEnd type="triangle" w="med" len="med"/>
          </a:ln>
        </p:spPr>
        <p:txBody>
          <a:bodyPr/>
          <a:lstStyle/>
          <a:p>
            <a:endParaRPr lang="zh-CN" altLang="en-US"/>
          </a:p>
        </p:txBody>
      </p:sp>
      <p:sp>
        <p:nvSpPr>
          <p:cNvPr id="105497" name="Freeform 48"/>
          <p:cNvSpPr>
            <a:spLocks/>
          </p:cNvSpPr>
          <p:nvPr/>
        </p:nvSpPr>
        <p:spPr bwMode="auto">
          <a:xfrm>
            <a:off x="3263900" y="3303588"/>
            <a:ext cx="3048000" cy="609600"/>
          </a:xfrm>
          <a:custGeom>
            <a:avLst/>
            <a:gdLst>
              <a:gd name="T0" fmla="*/ 2147483647 w 1920"/>
              <a:gd name="T1" fmla="*/ 0 h 384"/>
              <a:gd name="T2" fmla="*/ 0 w 1920"/>
              <a:gd name="T3" fmla="*/ 0 h 384"/>
              <a:gd name="T4" fmla="*/ 0 w 1920"/>
              <a:gd name="T5" fmla="*/ 2147483647 h 384"/>
              <a:gd name="T6" fmla="*/ 0 60000 65536"/>
              <a:gd name="T7" fmla="*/ 0 60000 65536"/>
              <a:gd name="T8" fmla="*/ 0 60000 65536"/>
              <a:gd name="T9" fmla="*/ 0 w 1920"/>
              <a:gd name="T10" fmla="*/ 0 h 384"/>
              <a:gd name="T11" fmla="*/ 1920 w 1920"/>
              <a:gd name="T12" fmla="*/ 384 h 384"/>
            </a:gdLst>
            <a:ahLst/>
            <a:cxnLst>
              <a:cxn ang="T6">
                <a:pos x="T0" y="T1"/>
              </a:cxn>
              <a:cxn ang="T7">
                <a:pos x="T2" y="T3"/>
              </a:cxn>
              <a:cxn ang="T8">
                <a:pos x="T4" y="T5"/>
              </a:cxn>
            </a:cxnLst>
            <a:rect l="T9" t="T10" r="T11" b="T12"/>
            <a:pathLst>
              <a:path w="1920" h="384">
                <a:moveTo>
                  <a:pt x="1920" y="0"/>
                </a:moveTo>
                <a:lnTo>
                  <a:pt x="0" y="0"/>
                </a:lnTo>
                <a:lnTo>
                  <a:pt x="0" y="384"/>
                </a:lnTo>
              </a:path>
            </a:pathLst>
          </a:custGeom>
          <a:noFill/>
          <a:ln w="28440">
            <a:solidFill>
              <a:srgbClr val="000000"/>
            </a:solidFill>
            <a:round/>
            <a:headEnd/>
            <a:tailEnd type="triangle" w="med" len="med"/>
          </a:ln>
        </p:spPr>
        <p:txBody>
          <a:bodyPr wrap="none" anchor="ctr"/>
          <a:lstStyle/>
          <a:p>
            <a:endParaRPr lang="zh-CN" altLang="en-US"/>
          </a:p>
        </p:txBody>
      </p:sp>
      <p:sp>
        <p:nvSpPr>
          <p:cNvPr id="105498" name="Freeform 49"/>
          <p:cNvSpPr>
            <a:spLocks/>
          </p:cNvSpPr>
          <p:nvPr/>
        </p:nvSpPr>
        <p:spPr bwMode="auto">
          <a:xfrm>
            <a:off x="6288088" y="2835275"/>
            <a:ext cx="1752600" cy="533400"/>
          </a:xfrm>
          <a:custGeom>
            <a:avLst/>
            <a:gdLst>
              <a:gd name="T0" fmla="*/ 0 w 1008"/>
              <a:gd name="T1" fmla="*/ 0 h 144"/>
              <a:gd name="T2" fmla="*/ 2147483647 w 1008"/>
              <a:gd name="T3" fmla="*/ 0 h 144"/>
              <a:gd name="T4" fmla="*/ 2147483647 w 1008"/>
              <a:gd name="T5" fmla="*/ 2147483647 h 144"/>
              <a:gd name="T6" fmla="*/ 0 60000 65536"/>
              <a:gd name="T7" fmla="*/ 0 60000 65536"/>
              <a:gd name="T8" fmla="*/ 0 60000 65536"/>
              <a:gd name="T9" fmla="*/ 0 w 1008"/>
              <a:gd name="T10" fmla="*/ 0 h 144"/>
              <a:gd name="T11" fmla="*/ 1008 w 1008"/>
              <a:gd name="T12" fmla="*/ 144 h 144"/>
            </a:gdLst>
            <a:ahLst/>
            <a:cxnLst>
              <a:cxn ang="T6">
                <a:pos x="T0" y="T1"/>
              </a:cxn>
              <a:cxn ang="T7">
                <a:pos x="T2" y="T3"/>
              </a:cxn>
              <a:cxn ang="T8">
                <a:pos x="T4" y="T5"/>
              </a:cxn>
            </a:cxnLst>
            <a:rect l="T9" t="T10" r="T11" b="T12"/>
            <a:pathLst>
              <a:path w="1008" h="144">
                <a:moveTo>
                  <a:pt x="0" y="0"/>
                </a:moveTo>
                <a:lnTo>
                  <a:pt x="1008" y="0"/>
                </a:lnTo>
                <a:lnTo>
                  <a:pt x="1008" y="144"/>
                </a:lnTo>
              </a:path>
            </a:pathLst>
          </a:custGeom>
          <a:noFill/>
          <a:ln w="28440">
            <a:solidFill>
              <a:srgbClr val="000000"/>
            </a:solidFill>
            <a:round/>
            <a:headEnd/>
            <a:tailEnd type="triangle" w="med" len="med"/>
          </a:ln>
        </p:spPr>
        <p:txBody>
          <a:bodyPr wrap="none" anchor="ctr"/>
          <a:lstStyle/>
          <a:p>
            <a:endParaRPr lang="zh-CN" altLang="en-US"/>
          </a:p>
        </p:txBody>
      </p:sp>
      <p:sp>
        <p:nvSpPr>
          <p:cNvPr id="105499" name="Line 50"/>
          <p:cNvSpPr>
            <a:spLocks noChangeShapeType="1"/>
          </p:cNvSpPr>
          <p:nvPr/>
        </p:nvSpPr>
        <p:spPr bwMode="auto">
          <a:xfrm>
            <a:off x="719138" y="6035675"/>
            <a:ext cx="8310562" cy="1588"/>
          </a:xfrm>
          <a:prstGeom prst="line">
            <a:avLst/>
          </a:prstGeom>
          <a:noFill/>
          <a:ln w="57240" cap="sq">
            <a:solidFill>
              <a:srgbClr val="5B9BD5"/>
            </a:solidFill>
            <a:miter lim="800000"/>
            <a:headEnd/>
            <a:tailEnd/>
          </a:ln>
        </p:spPr>
        <p:txBody>
          <a:bodyPr/>
          <a:lstStyle/>
          <a:p>
            <a:endParaRPr lang="zh-CN" altLang="en-US"/>
          </a:p>
        </p:txBody>
      </p:sp>
      <p:sp>
        <p:nvSpPr>
          <p:cNvPr id="105500" name="Line 51"/>
          <p:cNvSpPr>
            <a:spLocks noChangeShapeType="1"/>
          </p:cNvSpPr>
          <p:nvPr/>
        </p:nvSpPr>
        <p:spPr bwMode="auto">
          <a:xfrm flipH="1">
            <a:off x="8496300" y="3673475"/>
            <a:ext cx="384175" cy="1588"/>
          </a:xfrm>
          <a:prstGeom prst="line">
            <a:avLst/>
          </a:prstGeom>
          <a:noFill/>
          <a:ln w="57240" cap="sq">
            <a:solidFill>
              <a:srgbClr val="5B9BD5"/>
            </a:solidFill>
            <a:miter lim="800000"/>
            <a:headEnd/>
            <a:tailEnd type="triangle" w="med" len="med"/>
          </a:ln>
        </p:spPr>
        <p:txBody>
          <a:bodyPr/>
          <a:lstStyle/>
          <a:p>
            <a:endParaRPr lang="zh-CN" altLang="en-US"/>
          </a:p>
        </p:txBody>
      </p:sp>
      <p:sp>
        <p:nvSpPr>
          <p:cNvPr id="105501" name="Freeform 52"/>
          <p:cNvSpPr>
            <a:spLocks/>
          </p:cNvSpPr>
          <p:nvPr/>
        </p:nvSpPr>
        <p:spPr bwMode="auto">
          <a:xfrm>
            <a:off x="7354888" y="1844675"/>
            <a:ext cx="1524000" cy="4191000"/>
          </a:xfrm>
          <a:custGeom>
            <a:avLst/>
            <a:gdLst>
              <a:gd name="T0" fmla="*/ 2147483647 w 960"/>
              <a:gd name="T1" fmla="*/ 2147483647 h 2448"/>
              <a:gd name="T2" fmla="*/ 2147483647 w 960"/>
              <a:gd name="T3" fmla="*/ 0 h 2448"/>
              <a:gd name="T4" fmla="*/ 0 w 960"/>
              <a:gd name="T5" fmla="*/ 0 h 2448"/>
              <a:gd name="T6" fmla="*/ 0 60000 65536"/>
              <a:gd name="T7" fmla="*/ 0 60000 65536"/>
              <a:gd name="T8" fmla="*/ 0 60000 65536"/>
              <a:gd name="T9" fmla="*/ 0 w 960"/>
              <a:gd name="T10" fmla="*/ 0 h 2448"/>
              <a:gd name="T11" fmla="*/ 960 w 960"/>
              <a:gd name="T12" fmla="*/ 2448 h 2448"/>
            </a:gdLst>
            <a:ahLst/>
            <a:cxnLst>
              <a:cxn ang="T6">
                <a:pos x="T0" y="T1"/>
              </a:cxn>
              <a:cxn ang="T7">
                <a:pos x="T2" y="T3"/>
              </a:cxn>
              <a:cxn ang="T8">
                <a:pos x="T4" y="T5"/>
              </a:cxn>
            </a:cxnLst>
            <a:rect l="T9" t="T10" r="T11" b="T12"/>
            <a:pathLst>
              <a:path w="960" h="2448">
                <a:moveTo>
                  <a:pt x="960" y="2448"/>
                </a:moveTo>
                <a:lnTo>
                  <a:pt x="960" y="0"/>
                </a:lnTo>
                <a:lnTo>
                  <a:pt x="0" y="0"/>
                </a:lnTo>
              </a:path>
            </a:pathLst>
          </a:custGeom>
          <a:noFill/>
          <a:ln w="57240">
            <a:solidFill>
              <a:srgbClr val="5B9BD5"/>
            </a:solidFill>
            <a:round/>
            <a:headEnd/>
            <a:tailEnd type="triangle" w="med" len="med"/>
          </a:ln>
        </p:spPr>
        <p:txBody>
          <a:bodyPr wrap="none" anchor="ctr"/>
          <a:lstStyle/>
          <a:p>
            <a:endParaRPr lang="zh-CN" altLang="en-US"/>
          </a:p>
        </p:txBody>
      </p:sp>
      <p:sp>
        <p:nvSpPr>
          <p:cNvPr id="105502" name="Line 53"/>
          <p:cNvSpPr>
            <a:spLocks noChangeShapeType="1"/>
          </p:cNvSpPr>
          <p:nvPr/>
        </p:nvSpPr>
        <p:spPr bwMode="auto">
          <a:xfrm>
            <a:off x="1106488" y="3444875"/>
            <a:ext cx="1587" cy="2590800"/>
          </a:xfrm>
          <a:prstGeom prst="line">
            <a:avLst/>
          </a:prstGeom>
          <a:noFill/>
          <a:ln w="57240" cap="sq">
            <a:solidFill>
              <a:srgbClr val="5B9BD5"/>
            </a:solidFill>
            <a:miter lim="800000"/>
            <a:headEnd/>
            <a:tailEnd type="triangle" w="med" len="med"/>
          </a:ln>
        </p:spPr>
        <p:txBody>
          <a:bodyPr/>
          <a:lstStyle/>
          <a:p>
            <a:endParaRPr lang="zh-CN" altLang="en-US"/>
          </a:p>
        </p:txBody>
      </p:sp>
      <p:sp>
        <p:nvSpPr>
          <p:cNvPr id="105503" name="Line 54"/>
          <p:cNvSpPr>
            <a:spLocks noChangeShapeType="1"/>
          </p:cNvSpPr>
          <p:nvPr/>
        </p:nvSpPr>
        <p:spPr bwMode="auto">
          <a:xfrm>
            <a:off x="6059488" y="5349875"/>
            <a:ext cx="1587" cy="685800"/>
          </a:xfrm>
          <a:prstGeom prst="line">
            <a:avLst/>
          </a:prstGeom>
          <a:noFill/>
          <a:ln w="57240" cap="sq">
            <a:solidFill>
              <a:srgbClr val="5B9BD5"/>
            </a:solidFill>
            <a:miter lim="800000"/>
            <a:headEnd/>
            <a:tailEnd type="triangle" w="med" len="med"/>
          </a:ln>
        </p:spPr>
        <p:txBody>
          <a:bodyPr/>
          <a:lstStyle/>
          <a:p>
            <a:endParaRPr lang="zh-CN" altLang="en-US"/>
          </a:p>
        </p:txBody>
      </p:sp>
      <p:sp>
        <p:nvSpPr>
          <p:cNvPr id="105504" name="Line 55"/>
          <p:cNvSpPr>
            <a:spLocks noChangeShapeType="1"/>
          </p:cNvSpPr>
          <p:nvPr/>
        </p:nvSpPr>
        <p:spPr bwMode="auto">
          <a:xfrm>
            <a:off x="2782888" y="5349875"/>
            <a:ext cx="1587" cy="685800"/>
          </a:xfrm>
          <a:prstGeom prst="line">
            <a:avLst/>
          </a:prstGeom>
          <a:noFill/>
          <a:ln w="57240" cap="sq">
            <a:solidFill>
              <a:srgbClr val="5B9BD5"/>
            </a:solidFill>
            <a:miter lim="800000"/>
            <a:headEnd/>
            <a:tailEnd type="triangle" w="med" len="med"/>
          </a:ln>
        </p:spPr>
        <p:txBody>
          <a:bodyPr/>
          <a:lstStyle/>
          <a:p>
            <a:endParaRPr lang="zh-CN" altLang="en-US"/>
          </a:p>
        </p:txBody>
      </p:sp>
      <p:sp>
        <p:nvSpPr>
          <p:cNvPr id="105505" name="Line 56"/>
          <p:cNvSpPr>
            <a:spLocks noChangeShapeType="1"/>
          </p:cNvSpPr>
          <p:nvPr/>
        </p:nvSpPr>
        <p:spPr bwMode="auto">
          <a:xfrm>
            <a:off x="8040688" y="3978275"/>
            <a:ext cx="1587" cy="609600"/>
          </a:xfrm>
          <a:prstGeom prst="line">
            <a:avLst/>
          </a:prstGeom>
          <a:noFill/>
          <a:ln w="57240" cap="sq">
            <a:solidFill>
              <a:srgbClr val="000000"/>
            </a:solidFill>
            <a:miter lim="800000"/>
            <a:headEnd/>
            <a:tailEnd type="triangle" w="med" len="med"/>
          </a:ln>
        </p:spPr>
        <p:txBody>
          <a:bodyPr/>
          <a:lstStyle/>
          <a:p>
            <a:endParaRPr lang="zh-CN" altLang="en-US"/>
          </a:p>
        </p:txBody>
      </p:sp>
      <p:sp>
        <p:nvSpPr>
          <p:cNvPr id="105506" name="Text Box 57"/>
          <p:cNvSpPr txBox="1">
            <a:spLocks noChangeArrowheads="1"/>
          </p:cNvSpPr>
          <p:nvPr/>
        </p:nvSpPr>
        <p:spPr bwMode="auto">
          <a:xfrm>
            <a:off x="349250" y="1235075"/>
            <a:ext cx="1335088" cy="368300"/>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Comic Sans MS" pitchFamily="66" charset="0"/>
              </a:rPr>
              <a:t>From Mem</a:t>
            </a:r>
          </a:p>
        </p:txBody>
      </p:sp>
      <p:sp>
        <p:nvSpPr>
          <p:cNvPr id="105507" name="Text Box 58"/>
          <p:cNvSpPr txBox="1">
            <a:spLocks noChangeArrowheads="1"/>
          </p:cNvSpPr>
          <p:nvPr/>
        </p:nvSpPr>
        <p:spPr bwMode="auto">
          <a:xfrm>
            <a:off x="5429250" y="1158875"/>
            <a:ext cx="1568450" cy="368300"/>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FP Registers</a:t>
            </a:r>
          </a:p>
        </p:txBody>
      </p:sp>
      <p:sp>
        <p:nvSpPr>
          <p:cNvPr id="105508" name="Text Box 59"/>
          <p:cNvSpPr txBox="1">
            <a:spLocks noChangeArrowheads="1"/>
          </p:cNvSpPr>
          <p:nvPr/>
        </p:nvSpPr>
        <p:spPr bwMode="auto">
          <a:xfrm>
            <a:off x="3725863" y="4549775"/>
            <a:ext cx="1554162" cy="642938"/>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Comic Sans MS" pitchFamily="66" charset="0"/>
              </a:rPr>
              <a:t>Reservation </a:t>
            </a:r>
          </a:p>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Comic Sans MS" pitchFamily="66" charset="0"/>
              </a:rPr>
              <a:t>Stations</a:t>
            </a:r>
          </a:p>
        </p:txBody>
      </p:sp>
      <p:sp>
        <p:nvSpPr>
          <p:cNvPr id="105509" name="Line 60"/>
          <p:cNvSpPr>
            <a:spLocks noChangeShapeType="1"/>
          </p:cNvSpPr>
          <p:nvPr/>
        </p:nvSpPr>
        <p:spPr bwMode="auto">
          <a:xfrm flipV="1">
            <a:off x="3544888" y="4510088"/>
            <a:ext cx="1587" cy="1222375"/>
          </a:xfrm>
          <a:prstGeom prst="line">
            <a:avLst/>
          </a:prstGeom>
          <a:noFill/>
          <a:ln w="38160" cap="sq">
            <a:solidFill>
              <a:srgbClr val="ED7D31"/>
            </a:solidFill>
            <a:miter lim="800000"/>
            <a:headEnd/>
            <a:tailEnd type="triangle" w="med" len="med"/>
          </a:ln>
        </p:spPr>
        <p:txBody>
          <a:bodyPr/>
          <a:lstStyle/>
          <a:p>
            <a:endParaRPr lang="zh-CN" altLang="en-US"/>
          </a:p>
        </p:txBody>
      </p:sp>
      <p:sp>
        <p:nvSpPr>
          <p:cNvPr id="105510" name="Line 61"/>
          <p:cNvSpPr>
            <a:spLocks noChangeShapeType="1"/>
          </p:cNvSpPr>
          <p:nvPr/>
        </p:nvSpPr>
        <p:spPr bwMode="auto">
          <a:xfrm flipV="1">
            <a:off x="3544888" y="4510088"/>
            <a:ext cx="1587" cy="1527175"/>
          </a:xfrm>
          <a:prstGeom prst="line">
            <a:avLst/>
          </a:prstGeom>
          <a:noFill/>
          <a:ln w="57240" cap="sq">
            <a:solidFill>
              <a:srgbClr val="5B9BD5"/>
            </a:solidFill>
            <a:miter lim="800000"/>
            <a:headEnd/>
            <a:tailEnd type="triangle" w="med" len="med"/>
          </a:ln>
        </p:spPr>
        <p:txBody>
          <a:bodyPr/>
          <a:lstStyle/>
          <a:p>
            <a:endParaRPr lang="zh-CN" altLang="en-US"/>
          </a:p>
        </p:txBody>
      </p:sp>
      <p:sp>
        <p:nvSpPr>
          <p:cNvPr id="105511" name="Line 62"/>
          <p:cNvSpPr>
            <a:spLocks noChangeShapeType="1"/>
          </p:cNvSpPr>
          <p:nvPr/>
        </p:nvSpPr>
        <p:spPr bwMode="auto">
          <a:xfrm flipV="1">
            <a:off x="6897688" y="4433888"/>
            <a:ext cx="1587" cy="1603375"/>
          </a:xfrm>
          <a:prstGeom prst="line">
            <a:avLst/>
          </a:prstGeom>
          <a:noFill/>
          <a:ln w="57240" cap="sq">
            <a:solidFill>
              <a:srgbClr val="5B9BD5"/>
            </a:solidFill>
            <a:miter lim="800000"/>
            <a:headEnd/>
            <a:tailEnd type="triangle" w="med" len="med"/>
          </a:ln>
        </p:spPr>
        <p:txBody>
          <a:bodyPr/>
          <a:lstStyle/>
          <a:p>
            <a:endParaRPr lang="zh-CN" altLang="en-US"/>
          </a:p>
        </p:txBody>
      </p:sp>
      <p:sp>
        <p:nvSpPr>
          <p:cNvPr id="105512" name="Text Box 63"/>
          <p:cNvSpPr txBox="1">
            <a:spLocks noChangeArrowheads="1"/>
          </p:cNvSpPr>
          <p:nvPr/>
        </p:nvSpPr>
        <p:spPr bwMode="auto">
          <a:xfrm>
            <a:off x="2954338" y="6188075"/>
            <a:ext cx="2857500" cy="368300"/>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Common Data Bus (CDB)</a:t>
            </a:r>
          </a:p>
        </p:txBody>
      </p:sp>
      <p:sp>
        <p:nvSpPr>
          <p:cNvPr id="105513" name="Text Box 64"/>
          <p:cNvSpPr txBox="1">
            <a:spLocks noChangeArrowheads="1"/>
          </p:cNvSpPr>
          <p:nvPr/>
        </p:nvSpPr>
        <p:spPr bwMode="auto">
          <a:xfrm>
            <a:off x="7472363" y="4587875"/>
            <a:ext cx="1066800" cy="368300"/>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To Mem</a:t>
            </a:r>
          </a:p>
        </p:txBody>
      </p:sp>
      <p:sp>
        <p:nvSpPr>
          <p:cNvPr id="105514" name="Text Box 65"/>
          <p:cNvSpPr txBox="1">
            <a:spLocks noChangeArrowheads="1"/>
          </p:cNvSpPr>
          <p:nvPr/>
        </p:nvSpPr>
        <p:spPr bwMode="auto">
          <a:xfrm>
            <a:off x="2405063" y="1235075"/>
            <a:ext cx="874712" cy="642938"/>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Comic Sans MS" pitchFamily="66" charset="0"/>
              </a:rPr>
              <a:t>FP Op</a:t>
            </a:r>
          </a:p>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Comic Sans MS" pitchFamily="66" charset="0"/>
              </a:rPr>
              <a:t>Queue</a:t>
            </a:r>
          </a:p>
        </p:txBody>
      </p:sp>
      <p:sp>
        <p:nvSpPr>
          <p:cNvPr id="105515" name="Text Box 66"/>
          <p:cNvSpPr txBox="1">
            <a:spLocks noChangeArrowheads="1"/>
          </p:cNvSpPr>
          <p:nvPr/>
        </p:nvSpPr>
        <p:spPr bwMode="auto">
          <a:xfrm>
            <a:off x="1336675" y="1766888"/>
            <a:ext cx="1631950" cy="368300"/>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Load Buffers</a:t>
            </a:r>
          </a:p>
        </p:txBody>
      </p:sp>
      <p:sp>
        <p:nvSpPr>
          <p:cNvPr id="105516" name="Text Box 67"/>
          <p:cNvSpPr txBox="1">
            <a:spLocks noChangeArrowheads="1"/>
          </p:cNvSpPr>
          <p:nvPr/>
        </p:nvSpPr>
        <p:spPr bwMode="auto">
          <a:xfrm>
            <a:off x="6594475" y="2987675"/>
            <a:ext cx="1025525" cy="642938"/>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Store </a:t>
            </a:r>
          </a:p>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Buffers</a:t>
            </a:r>
          </a:p>
        </p:txBody>
      </p:sp>
      <p:sp>
        <p:nvSpPr>
          <p:cNvPr id="105517" name="Text Box 68"/>
          <p:cNvSpPr txBox="1">
            <a:spLocks noChangeArrowheads="1"/>
          </p:cNvSpPr>
          <p:nvPr/>
        </p:nvSpPr>
        <p:spPr bwMode="auto">
          <a:xfrm>
            <a:off x="87313" y="2200275"/>
            <a:ext cx="685800" cy="1265238"/>
          </a:xfrm>
          <a:prstGeom prst="rect">
            <a:avLst/>
          </a:prstGeom>
          <a:noFill/>
          <a:ln w="9525">
            <a:noFill/>
            <a:round/>
            <a:headEnd/>
            <a:tailEnd/>
          </a:ln>
        </p:spPr>
        <p:txBody>
          <a:bodyPr wrap="none" lIns="90000" tIns="46800" rIns="90000" bIns="46800" anchor="ctr">
            <a:spAutoFit/>
          </a:bodyPr>
          <a:lstStyle/>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dirty="0">
                <a:solidFill>
                  <a:srgbClr val="5B9BD5"/>
                </a:solidFill>
                <a:latin typeface="Comic Sans MS" pitchFamily="66" charset="0"/>
              </a:rPr>
              <a:t>Load1</a:t>
            </a:r>
          </a:p>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dirty="0">
                <a:solidFill>
                  <a:srgbClr val="5B9BD5"/>
                </a:solidFill>
                <a:latin typeface="Comic Sans MS" pitchFamily="66" charset="0"/>
              </a:rPr>
              <a:t>Load2</a:t>
            </a:r>
          </a:p>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dirty="0">
                <a:solidFill>
                  <a:srgbClr val="5B9BD5"/>
                </a:solidFill>
                <a:latin typeface="Comic Sans MS" pitchFamily="66" charset="0"/>
              </a:rPr>
              <a:t>Load3</a:t>
            </a:r>
          </a:p>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dirty="0">
                <a:solidFill>
                  <a:srgbClr val="5B9BD5"/>
                </a:solidFill>
                <a:latin typeface="Comic Sans MS" pitchFamily="66" charset="0"/>
              </a:rPr>
              <a:t>Load4</a:t>
            </a:r>
          </a:p>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dirty="0">
                <a:solidFill>
                  <a:srgbClr val="5B9BD5"/>
                </a:solidFill>
                <a:latin typeface="Comic Sans MS" pitchFamily="66" charset="0"/>
              </a:rPr>
              <a:t>Load5</a:t>
            </a:r>
          </a:p>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dirty="0">
                <a:solidFill>
                  <a:srgbClr val="5B9BD5"/>
                </a:solidFill>
                <a:latin typeface="Comic Sans MS" pitchFamily="66" charset="0"/>
              </a:rPr>
              <a:t>Load6</a:t>
            </a:r>
          </a:p>
        </p:txBody>
      </p:sp>
      <p:sp>
        <p:nvSpPr>
          <p:cNvPr id="105518" name="Text Box 69"/>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A879E30-F558-4E62-BEF4-4A46B4FC3984}"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05519" name="Text Box 70"/>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05520" name="Text Box 71"/>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1A27019-4549-4FDA-B0CE-A7399B62BD23}"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72</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Tomasulo Organization</a:t>
            </a:r>
            <a:endParaRPr lang="zh-CN" altLang="en-US" dirty="0"/>
          </a:p>
        </p:txBody>
      </p:sp>
    </p:spTree>
    <p:extLst>
      <p:ext uri="{BB962C8B-B14F-4D97-AF65-F5344CB8AC3E}">
        <p14:creationId xmlns:p14="http://schemas.microsoft.com/office/powerpoint/2010/main" val="461720340"/>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 Box 1"/>
          <p:cNvSpPr txBox="1">
            <a:spLocks noChangeArrowheads="1"/>
          </p:cNvSpPr>
          <p:nvPr/>
        </p:nvSpPr>
        <p:spPr bwMode="auto">
          <a:xfrm>
            <a:off x="249238" y="365125"/>
            <a:ext cx="8601075" cy="430213"/>
          </a:xfrm>
          <a:prstGeom prst="rect">
            <a:avLst/>
          </a:prstGeom>
          <a:noFill/>
          <a:ln w="9525">
            <a:noFill/>
            <a:round/>
            <a:headEnd/>
            <a:tailEnd/>
          </a:ln>
        </p:spPr>
        <p:txBody>
          <a:bodyPr anchor="ctr"/>
          <a:lstStyle/>
          <a:p>
            <a:pPr eaLnBrk="1" hangingPunct="1">
              <a:lnSpc>
                <a:spcPct val="90000"/>
              </a:lnSpc>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3600" b="1" dirty="0">
                <a:solidFill>
                  <a:srgbClr val="FF0000"/>
                </a:solidFill>
                <a:latin typeface="Calibri Light" pitchFamily="34" charset="0"/>
              </a:rPr>
              <a:t> </a:t>
            </a:r>
          </a:p>
        </p:txBody>
      </p:sp>
      <p:pic>
        <p:nvPicPr>
          <p:cNvPr id="106499" name="Picture 2"/>
          <p:cNvPicPr>
            <a:picLocks noChangeAspect="1" noChangeArrowheads="1"/>
          </p:cNvPicPr>
          <p:nvPr/>
        </p:nvPicPr>
        <p:blipFill>
          <a:blip r:embed="rId3"/>
          <a:srcRect/>
          <a:stretch>
            <a:fillRect/>
          </a:stretch>
        </p:blipFill>
        <p:spPr bwMode="auto">
          <a:xfrm>
            <a:off x="1001486" y="1265965"/>
            <a:ext cx="6810647" cy="5090385"/>
          </a:xfrm>
          <a:prstGeom prst="rect">
            <a:avLst/>
          </a:prstGeom>
          <a:noFill/>
          <a:ln w="9525">
            <a:noFill/>
            <a:round/>
            <a:headEnd/>
            <a:tailEnd/>
          </a:ln>
        </p:spPr>
      </p:pic>
      <p:sp>
        <p:nvSpPr>
          <p:cNvPr id="106500"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21C185F-CEDA-4BA8-9670-2436EFB74F10}"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06501"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06502"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19861DE-1EB9-4806-A300-4C6840703106}"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73</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Tomasulo Organization (cont.) </a:t>
            </a:r>
            <a:endParaRPr lang="zh-CN" altLang="en-US" dirty="0"/>
          </a:p>
        </p:txBody>
      </p:sp>
    </p:spTree>
    <p:extLst>
      <p:ext uri="{BB962C8B-B14F-4D97-AF65-F5344CB8AC3E}">
        <p14:creationId xmlns:p14="http://schemas.microsoft.com/office/powerpoint/2010/main" val="401741334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Text Box 2"/>
          <p:cNvSpPr txBox="1">
            <a:spLocks noChangeArrowheads="1"/>
          </p:cNvSpPr>
          <p:nvPr/>
        </p:nvSpPr>
        <p:spPr bwMode="auto">
          <a:xfrm>
            <a:off x="276225" y="1125538"/>
            <a:ext cx="8626475" cy="5051425"/>
          </a:xfrm>
          <a:prstGeom prst="rect">
            <a:avLst/>
          </a:prstGeom>
          <a:noFill/>
          <a:ln w="9525">
            <a:noFill/>
            <a:round/>
            <a:headEnd/>
            <a:tailEnd/>
          </a:ln>
        </p:spPr>
        <p:txBody>
          <a:bodyPr lIns="90360" tIns="44280" rIns="90360" bIns="44280"/>
          <a:lstStyle/>
          <a:p>
            <a:pPr marL="228600" indent="-227013" eaLnBrk="1" hangingPunct="1">
              <a:spcBef>
                <a:spcPts val="1000"/>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600" dirty="0">
                <a:solidFill>
                  <a:srgbClr val="000000"/>
                </a:solidFill>
              </a:rPr>
              <a:t>	</a:t>
            </a:r>
            <a:r>
              <a:rPr lang="en-US" altLang="zh-CN" sz="2200" dirty="0">
                <a:solidFill>
                  <a:schemeClr val="accent2"/>
                </a:solidFill>
              </a:rPr>
              <a:t>Op:</a:t>
            </a:r>
            <a:r>
              <a:rPr lang="en-US" altLang="zh-CN" sz="2200" dirty="0">
                <a:solidFill>
                  <a:srgbClr val="000000"/>
                </a:solidFill>
              </a:rPr>
              <a:t>	   </a:t>
            </a:r>
            <a:r>
              <a:rPr lang="zh-CN" altLang="zh-CN" sz="2200" dirty="0">
                <a:solidFill>
                  <a:srgbClr val="000000"/>
                </a:solidFill>
              </a:rPr>
              <a:t>部件所进行的操作</a:t>
            </a:r>
          </a:p>
          <a:p>
            <a:pPr marL="228600" indent="-227013" eaLnBrk="1" hangingPunct="1">
              <a:spcBef>
                <a:spcPts val="1000"/>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200" dirty="0">
                <a:solidFill>
                  <a:srgbClr val="000000"/>
                </a:solidFill>
              </a:rPr>
              <a:t>	</a:t>
            </a:r>
            <a:r>
              <a:rPr lang="en-US" altLang="zh-CN" sz="2200" dirty="0" err="1">
                <a:solidFill>
                  <a:schemeClr val="accent2"/>
                </a:solidFill>
              </a:rPr>
              <a:t>Vj</a:t>
            </a:r>
            <a:r>
              <a:rPr lang="en-US" altLang="zh-CN" sz="2200" dirty="0">
                <a:solidFill>
                  <a:schemeClr val="accent2"/>
                </a:solidFill>
              </a:rPr>
              <a:t>, </a:t>
            </a:r>
            <a:r>
              <a:rPr lang="en-US" altLang="zh-CN" sz="2200" dirty="0" err="1">
                <a:solidFill>
                  <a:schemeClr val="accent2"/>
                </a:solidFill>
              </a:rPr>
              <a:t>Vk</a:t>
            </a:r>
            <a:r>
              <a:rPr lang="en-US" altLang="zh-CN" sz="2200" dirty="0">
                <a:solidFill>
                  <a:schemeClr val="accent2"/>
                </a:solidFill>
              </a:rPr>
              <a:t>:   </a:t>
            </a:r>
            <a:r>
              <a:rPr lang="zh-CN" altLang="zh-CN" sz="2000" dirty="0">
                <a:solidFill>
                  <a:srgbClr val="000000"/>
                </a:solidFill>
              </a:rPr>
              <a:t>源操作数的值</a:t>
            </a:r>
            <a:r>
              <a:rPr lang="zh-CN" altLang="en-US" sz="2000" dirty="0">
                <a:solidFill>
                  <a:srgbClr val="000000"/>
                </a:solidFill>
              </a:rPr>
              <a:t>。</a:t>
            </a:r>
            <a:r>
              <a:rPr lang="en-US" altLang="zh-CN" sz="2000" dirty="0">
                <a:solidFill>
                  <a:srgbClr val="000000"/>
                </a:solidFill>
              </a:rPr>
              <a:t>Store </a:t>
            </a:r>
            <a:r>
              <a:rPr lang="zh-CN" altLang="zh-CN" sz="2000" dirty="0">
                <a:solidFill>
                  <a:srgbClr val="000000"/>
                </a:solidFill>
              </a:rPr>
              <a:t>缓冲区有</a:t>
            </a:r>
            <a:r>
              <a:rPr lang="en-US" altLang="zh-CN" sz="2000" dirty="0" err="1">
                <a:solidFill>
                  <a:srgbClr val="000000"/>
                </a:solidFill>
              </a:rPr>
              <a:t>Vk</a:t>
            </a:r>
            <a:r>
              <a:rPr lang="zh-CN" altLang="zh-CN" sz="2000" dirty="0">
                <a:solidFill>
                  <a:srgbClr val="000000"/>
                </a:solidFill>
              </a:rPr>
              <a:t>域，用于存放要写入存储器的值</a:t>
            </a:r>
            <a:endParaRPr lang="zh-CN" altLang="zh-CN" sz="2200" dirty="0">
              <a:solidFill>
                <a:srgbClr val="000000"/>
              </a:solidFill>
            </a:endParaRPr>
          </a:p>
          <a:p>
            <a:pPr marL="165100" lvl="1" indent="0" eaLnBrk="1" hangingPunct="1">
              <a:spcBef>
                <a:spcPts val="500"/>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200" dirty="0">
                <a:solidFill>
                  <a:schemeClr val="accent2"/>
                </a:solidFill>
              </a:rPr>
              <a:t>    A</a:t>
            </a:r>
            <a:r>
              <a:rPr lang="zh-CN" altLang="zh-CN" sz="2200" dirty="0">
                <a:solidFill>
                  <a:schemeClr val="accent2"/>
                </a:solidFill>
              </a:rPr>
              <a:t>：</a:t>
            </a:r>
            <a:r>
              <a:rPr lang="zh-CN" altLang="zh-CN" sz="2200" dirty="0">
                <a:solidFill>
                  <a:srgbClr val="000000"/>
                </a:solidFill>
              </a:rPr>
              <a:t>  </a:t>
            </a:r>
            <a:r>
              <a:rPr lang="en-US" altLang="zh-CN" sz="2200" dirty="0">
                <a:solidFill>
                  <a:srgbClr val="000000"/>
                </a:solidFill>
              </a:rPr>
              <a:t>  </a:t>
            </a:r>
            <a:r>
              <a:rPr lang="zh-CN" altLang="zh-CN" sz="2000" dirty="0">
                <a:solidFill>
                  <a:srgbClr val="000000"/>
                </a:solidFill>
              </a:rPr>
              <a:t>存放存储器地址。开始存立即数，计算出有效地址后，存放有效地址</a:t>
            </a:r>
          </a:p>
          <a:p>
            <a:pPr marL="228600" indent="-227013" eaLnBrk="1" hangingPunct="1">
              <a:spcBef>
                <a:spcPts val="1000"/>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200" dirty="0">
                <a:solidFill>
                  <a:srgbClr val="000000"/>
                </a:solidFill>
              </a:rPr>
              <a:t>	</a:t>
            </a:r>
            <a:r>
              <a:rPr lang="en-US" altLang="zh-CN" sz="2200" dirty="0" err="1">
                <a:solidFill>
                  <a:schemeClr val="accent2"/>
                </a:solidFill>
              </a:rPr>
              <a:t>Qj</a:t>
            </a:r>
            <a:r>
              <a:rPr lang="en-US" altLang="zh-CN" sz="2200" dirty="0">
                <a:solidFill>
                  <a:schemeClr val="accent2"/>
                </a:solidFill>
              </a:rPr>
              <a:t>, </a:t>
            </a:r>
            <a:r>
              <a:rPr lang="en-US" altLang="zh-CN" sz="2200" dirty="0" err="1">
                <a:solidFill>
                  <a:schemeClr val="accent2"/>
                </a:solidFill>
              </a:rPr>
              <a:t>Qk</a:t>
            </a:r>
            <a:r>
              <a:rPr lang="en-US" altLang="zh-CN" sz="2200" dirty="0">
                <a:solidFill>
                  <a:schemeClr val="accent2"/>
                </a:solidFill>
              </a:rPr>
              <a:t>:    </a:t>
            </a:r>
            <a:r>
              <a:rPr lang="zh-CN" altLang="zh-CN" sz="2200" dirty="0">
                <a:solidFill>
                  <a:srgbClr val="000000"/>
                </a:solidFill>
              </a:rPr>
              <a:t>产生源操作数的</a:t>
            </a:r>
            <a:r>
              <a:rPr lang="en-US" altLang="zh-CN" sz="2200" dirty="0">
                <a:solidFill>
                  <a:srgbClr val="000000"/>
                </a:solidFill>
              </a:rPr>
              <a:t>RS</a:t>
            </a:r>
          </a:p>
          <a:p>
            <a:pPr marL="165100" lvl="1" indent="0" eaLnBrk="1" hangingPunct="1">
              <a:spcBef>
                <a:spcPts val="500"/>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200" dirty="0">
                <a:solidFill>
                  <a:srgbClr val="000000"/>
                </a:solidFill>
              </a:rPr>
              <a:t>                 注：没有记分牌中的准备就绪标志，</a:t>
            </a:r>
            <a:r>
              <a:rPr lang="en-US" altLang="zh-CN" sz="2200" dirty="0">
                <a:solidFill>
                  <a:srgbClr val="000000"/>
                </a:solidFill>
              </a:rPr>
              <a:t> </a:t>
            </a:r>
            <a:r>
              <a:rPr lang="en-US" altLang="zh-CN" sz="2200" dirty="0" err="1">
                <a:solidFill>
                  <a:srgbClr val="000000"/>
                </a:solidFill>
              </a:rPr>
              <a:t>Qj</a:t>
            </a:r>
            <a:r>
              <a:rPr lang="en-US" altLang="zh-CN" sz="2200" dirty="0">
                <a:solidFill>
                  <a:srgbClr val="000000"/>
                </a:solidFill>
              </a:rPr>
              <a:t>, </a:t>
            </a:r>
            <a:r>
              <a:rPr lang="en-US" altLang="zh-CN" sz="2200" dirty="0" err="1">
                <a:solidFill>
                  <a:srgbClr val="000000"/>
                </a:solidFill>
              </a:rPr>
              <a:t>Qk</a:t>
            </a:r>
            <a:r>
              <a:rPr lang="en-US" altLang="zh-CN" sz="2200" dirty="0">
                <a:solidFill>
                  <a:srgbClr val="000000"/>
                </a:solidFill>
              </a:rPr>
              <a:t>=0 =&gt; ready</a:t>
            </a:r>
          </a:p>
          <a:p>
            <a:pPr marL="165100" lvl="1" indent="0" eaLnBrk="1" hangingPunct="1">
              <a:spcBef>
                <a:spcPts val="500"/>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200" dirty="0">
                <a:solidFill>
                  <a:srgbClr val="000000"/>
                </a:solidFill>
              </a:rPr>
              <a:t>                 Store </a:t>
            </a:r>
            <a:r>
              <a:rPr lang="zh-CN" altLang="zh-CN" sz="2200" dirty="0">
                <a:solidFill>
                  <a:srgbClr val="000000"/>
                </a:solidFill>
              </a:rPr>
              <a:t>缓存区</a:t>
            </a:r>
            <a:r>
              <a:rPr lang="zh-CN" altLang="en-US" sz="2200" dirty="0">
                <a:solidFill>
                  <a:srgbClr val="000000"/>
                </a:solidFill>
              </a:rPr>
              <a:t>中</a:t>
            </a:r>
            <a:r>
              <a:rPr lang="en-US" altLang="zh-CN" sz="2200" dirty="0" err="1">
                <a:solidFill>
                  <a:srgbClr val="000000"/>
                </a:solidFill>
              </a:rPr>
              <a:t>Qk</a:t>
            </a:r>
            <a:r>
              <a:rPr lang="zh-CN" altLang="zh-CN" sz="2200" dirty="0">
                <a:solidFill>
                  <a:srgbClr val="000000"/>
                </a:solidFill>
              </a:rPr>
              <a:t>表示产生结果的</a:t>
            </a:r>
            <a:r>
              <a:rPr lang="en-US" altLang="zh-CN" sz="2200" dirty="0">
                <a:solidFill>
                  <a:srgbClr val="000000"/>
                </a:solidFill>
              </a:rPr>
              <a:t>RS</a:t>
            </a:r>
          </a:p>
          <a:p>
            <a:pPr marL="228600" indent="-227013" eaLnBrk="1" hangingPunct="1">
              <a:spcBef>
                <a:spcPts val="1000"/>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200" dirty="0">
                <a:solidFill>
                  <a:srgbClr val="000000"/>
                </a:solidFill>
              </a:rPr>
              <a:t> 	</a:t>
            </a:r>
            <a:r>
              <a:rPr lang="en-US" altLang="zh-CN" sz="2200" dirty="0">
                <a:solidFill>
                  <a:schemeClr val="accent2"/>
                </a:solidFill>
              </a:rPr>
              <a:t>Busy:      </a:t>
            </a:r>
            <a:r>
              <a:rPr lang="zh-CN" altLang="zh-CN" sz="2200" dirty="0">
                <a:solidFill>
                  <a:srgbClr val="000000"/>
                </a:solidFill>
              </a:rPr>
              <a:t>标识</a:t>
            </a:r>
            <a:r>
              <a:rPr lang="en-US" altLang="zh-CN" sz="2200" dirty="0">
                <a:solidFill>
                  <a:srgbClr val="000000"/>
                </a:solidFill>
              </a:rPr>
              <a:t>RS</a:t>
            </a:r>
            <a:r>
              <a:rPr lang="zh-CN" altLang="zh-CN" sz="2200" dirty="0">
                <a:solidFill>
                  <a:srgbClr val="000000"/>
                </a:solidFill>
              </a:rPr>
              <a:t>或</a:t>
            </a:r>
            <a:r>
              <a:rPr lang="en-US" altLang="zh-CN" sz="2200" dirty="0">
                <a:solidFill>
                  <a:srgbClr val="000000"/>
                </a:solidFill>
              </a:rPr>
              <a:t>FU</a:t>
            </a:r>
            <a:r>
              <a:rPr lang="zh-CN" altLang="zh-CN" sz="2200" dirty="0">
                <a:solidFill>
                  <a:srgbClr val="000000"/>
                </a:solidFill>
              </a:rPr>
              <a:t>是否空闲</a:t>
            </a:r>
          </a:p>
          <a:p>
            <a:pPr marL="228600" indent="-227013" eaLnBrk="1" hangingPunct="1">
              <a:spcBef>
                <a:spcPts val="1000"/>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200" dirty="0">
                <a:solidFill>
                  <a:srgbClr val="000000"/>
                </a:solidFill>
              </a:rPr>
              <a:t>	</a:t>
            </a:r>
          </a:p>
          <a:p>
            <a:pPr marL="228600" indent="-227013" eaLnBrk="1" hangingPunct="1">
              <a:spcBef>
                <a:spcPts val="1000"/>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200" dirty="0">
                <a:solidFill>
                  <a:srgbClr val="000000"/>
                </a:solidFill>
              </a:rPr>
              <a:t>    </a:t>
            </a:r>
            <a:r>
              <a:rPr lang="en-US" altLang="zh-CN" sz="2200" dirty="0">
                <a:solidFill>
                  <a:schemeClr val="accent2"/>
                </a:solidFill>
              </a:rPr>
              <a:t>Register result status</a:t>
            </a:r>
            <a:r>
              <a:rPr lang="en-US" altLang="zh-CN" sz="2200" dirty="0">
                <a:solidFill>
                  <a:srgbClr val="000000"/>
                </a:solidFill>
              </a:rPr>
              <a:t>—</a:t>
            </a:r>
            <a:r>
              <a:rPr lang="zh-CN" altLang="zh-CN" sz="2200" dirty="0">
                <a:solidFill>
                  <a:srgbClr val="000000"/>
                </a:solidFill>
              </a:rPr>
              <a:t>如果存在对寄存器的写操作，指示对该寄存器进行写操作的部件</a:t>
            </a:r>
            <a:r>
              <a:rPr lang="en-US" altLang="zh-CN" sz="2200" dirty="0">
                <a:solidFill>
                  <a:srgbClr val="000000"/>
                </a:solidFill>
              </a:rPr>
              <a:t>. </a:t>
            </a:r>
          </a:p>
          <a:p>
            <a:pPr marL="228600" indent="-227013" eaLnBrk="1" hangingPunct="1">
              <a:spcBef>
                <a:spcPts val="1000"/>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200" dirty="0">
                <a:solidFill>
                  <a:srgbClr val="000000"/>
                </a:solidFill>
              </a:rPr>
              <a:t>      </a:t>
            </a:r>
            <a:r>
              <a:rPr lang="en-US" altLang="zh-CN" sz="2200" dirty="0" err="1">
                <a:solidFill>
                  <a:srgbClr val="000000"/>
                </a:solidFill>
              </a:rPr>
              <a:t>Qi</a:t>
            </a:r>
            <a:r>
              <a:rPr lang="en-US" altLang="zh-CN" sz="2200" dirty="0">
                <a:solidFill>
                  <a:srgbClr val="000000"/>
                </a:solidFill>
              </a:rPr>
              <a:t>:        </a:t>
            </a:r>
            <a:r>
              <a:rPr lang="zh-CN" altLang="zh-CN" sz="2200" dirty="0">
                <a:solidFill>
                  <a:srgbClr val="000000"/>
                </a:solidFill>
              </a:rPr>
              <a:t>保留站的编号</a:t>
            </a:r>
          </a:p>
        </p:txBody>
      </p:sp>
      <p:sp>
        <p:nvSpPr>
          <p:cNvPr id="107524"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35FA631-8025-442A-AB64-5824346E9A43}"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07525"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07526"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ED5B90C-BE58-46C7-87A7-B8910C5674CB}"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74</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Reservation Station </a:t>
            </a:r>
            <a:r>
              <a:rPr lang="zh-CN" altLang="zh-CN" smtClean="0"/>
              <a:t>结构</a:t>
            </a:r>
            <a:endParaRPr lang="zh-CN" altLang="en-US" dirty="0"/>
          </a:p>
        </p:txBody>
      </p:sp>
    </p:spTree>
    <p:extLst>
      <p:ext uri="{BB962C8B-B14F-4D97-AF65-F5344CB8AC3E}">
        <p14:creationId xmlns:p14="http://schemas.microsoft.com/office/powerpoint/2010/main" val="1881544042"/>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Text Box 2"/>
          <p:cNvSpPr txBox="1">
            <a:spLocks noChangeArrowheads="1"/>
          </p:cNvSpPr>
          <p:nvPr/>
        </p:nvSpPr>
        <p:spPr bwMode="auto">
          <a:xfrm>
            <a:off x="421770" y="1143001"/>
            <a:ext cx="8322179" cy="5200650"/>
          </a:xfrm>
          <a:prstGeom prst="rect">
            <a:avLst/>
          </a:prstGeom>
          <a:noFill/>
          <a:ln w="9525">
            <a:noFill/>
            <a:round/>
            <a:headEnd/>
            <a:tailEnd/>
          </a:ln>
        </p:spPr>
        <p:txBody>
          <a:bodyPr lIns="90360" tIns="44280" rIns="90360" bIns="44280"/>
          <a:lstStyle/>
          <a:p>
            <a:pPr marL="228600" indent="-227013" eaLnBrk="1" hangingPunct="1">
              <a:lnSpc>
                <a:spcPct val="80000"/>
              </a:lnSpc>
              <a:spcBef>
                <a:spcPts val="575"/>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200" dirty="0">
                <a:solidFill>
                  <a:srgbClr val="5B9BD5"/>
                </a:solidFill>
                <a:latin typeface="Arial" pitchFamily="34" charset="0"/>
              </a:rPr>
              <a:t>1.	</a:t>
            </a:r>
            <a:r>
              <a:rPr lang="en-US" altLang="zh-CN" sz="2300" dirty="0">
                <a:solidFill>
                  <a:srgbClr val="5B9BD5"/>
                </a:solidFill>
                <a:latin typeface="Arial" pitchFamily="34" charset="0"/>
              </a:rPr>
              <a:t>Issue</a:t>
            </a:r>
            <a:r>
              <a:rPr lang="en-US" altLang="zh-CN" sz="2300" dirty="0">
                <a:solidFill>
                  <a:srgbClr val="000000"/>
                </a:solidFill>
              </a:rPr>
              <a:t>—</a:t>
            </a:r>
            <a:r>
              <a:rPr lang="zh-CN" altLang="zh-CN" sz="2300" dirty="0">
                <a:solidFill>
                  <a:srgbClr val="000000"/>
                </a:solidFill>
              </a:rPr>
              <a:t>从</a:t>
            </a:r>
            <a:r>
              <a:rPr lang="en-US" altLang="zh-CN" sz="2300" dirty="0">
                <a:solidFill>
                  <a:srgbClr val="000000"/>
                </a:solidFill>
              </a:rPr>
              <a:t>FP</a:t>
            </a:r>
            <a:r>
              <a:rPr lang="zh-CN" altLang="zh-CN" sz="2300" dirty="0">
                <a:solidFill>
                  <a:srgbClr val="000000"/>
                </a:solidFill>
              </a:rPr>
              <a:t>操作队列中取指令</a:t>
            </a:r>
          </a:p>
          <a:p>
            <a:pPr marL="685800" lvl="1" indent="-227013" eaLnBrk="1" hangingPunct="1">
              <a:lnSpc>
                <a:spcPct val="80000"/>
              </a:lnSpc>
              <a:spcBef>
                <a:spcPts val="500"/>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900" dirty="0">
                <a:solidFill>
                  <a:srgbClr val="000000"/>
                </a:solidFill>
              </a:rPr>
              <a:t> 	</a:t>
            </a:r>
            <a:r>
              <a:rPr lang="zh-CN" altLang="zh-CN" sz="2000" dirty="0">
                <a:solidFill>
                  <a:srgbClr val="000000"/>
                </a:solidFill>
              </a:rPr>
              <a:t>如果</a:t>
            </a:r>
            <a:r>
              <a:rPr lang="en-US" altLang="zh-CN" sz="2000" dirty="0">
                <a:solidFill>
                  <a:srgbClr val="000000"/>
                </a:solidFill>
              </a:rPr>
              <a:t>RS</a:t>
            </a:r>
            <a:r>
              <a:rPr lang="zh-CN" altLang="zh-CN" sz="2000" dirty="0">
                <a:solidFill>
                  <a:srgbClr val="000000"/>
                </a:solidFill>
              </a:rPr>
              <a:t>空闲</a:t>
            </a:r>
            <a:r>
              <a:rPr lang="en-US" altLang="zh-CN" sz="2000" dirty="0">
                <a:solidFill>
                  <a:srgbClr val="000000"/>
                </a:solidFill>
              </a:rPr>
              <a:t>(no structural hazard), </a:t>
            </a:r>
            <a:r>
              <a:rPr lang="zh-CN" altLang="zh-CN" sz="2000" dirty="0">
                <a:solidFill>
                  <a:srgbClr val="000000"/>
                </a:solidFill>
              </a:rPr>
              <a:t>则控制发射指令和操作数 </a:t>
            </a:r>
            <a:r>
              <a:rPr lang="en-US" altLang="zh-CN" sz="2000" dirty="0">
                <a:solidFill>
                  <a:srgbClr val="000000"/>
                </a:solidFill>
              </a:rPr>
              <a:t>(renames registers). </a:t>
            </a:r>
            <a:r>
              <a:rPr lang="zh-CN" altLang="zh-CN" sz="2000" dirty="0">
                <a:solidFill>
                  <a:srgbClr val="000000"/>
                </a:solidFill>
              </a:rPr>
              <a:t>消除</a:t>
            </a:r>
            <a:r>
              <a:rPr lang="en-US" altLang="zh-CN" sz="2000" dirty="0">
                <a:solidFill>
                  <a:srgbClr val="000000"/>
                </a:solidFill>
              </a:rPr>
              <a:t>WAR</a:t>
            </a:r>
            <a:r>
              <a:rPr lang="zh-CN" altLang="zh-CN" sz="2000" dirty="0">
                <a:solidFill>
                  <a:srgbClr val="000000"/>
                </a:solidFill>
              </a:rPr>
              <a:t>，</a:t>
            </a:r>
            <a:r>
              <a:rPr lang="en-US" altLang="zh-CN" sz="2000" dirty="0">
                <a:solidFill>
                  <a:srgbClr val="000000"/>
                </a:solidFill>
              </a:rPr>
              <a:t>WAW</a:t>
            </a:r>
            <a:r>
              <a:rPr lang="zh-CN" altLang="zh-CN" sz="2000" dirty="0">
                <a:solidFill>
                  <a:srgbClr val="000000"/>
                </a:solidFill>
              </a:rPr>
              <a:t>相关</a:t>
            </a:r>
          </a:p>
          <a:p>
            <a:pPr marL="228600" indent="-227013" eaLnBrk="1" hangingPunct="1">
              <a:lnSpc>
                <a:spcPct val="80000"/>
              </a:lnSpc>
              <a:spcBef>
                <a:spcPts val="575"/>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200" dirty="0">
                <a:solidFill>
                  <a:srgbClr val="5B9BD5"/>
                </a:solidFill>
                <a:latin typeface="Arial" pitchFamily="34" charset="0"/>
              </a:rPr>
              <a:t>2.	</a:t>
            </a:r>
            <a:r>
              <a:rPr lang="en-US" altLang="zh-CN" sz="2300" dirty="0">
                <a:solidFill>
                  <a:srgbClr val="5B9BD5"/>
                </a:solidFill>
                <a:latin typeface="Arial" pitchFamily="34" charset="0"/>
              </a:rPr>
              <a:t>Execution—operate on operands (EX)</a:t>
            </a:r>
          </a:p>
          <a:p>
            <a:pPr marL="685800" lvl="1" indent="-227013" eaLnBrk="1" hangingPunct="1">
              <a:lnSpc>
                <a:spcPct val="80000"/>
              </a:lnSpc>
              <a:spcBef>
                <a:spcPts val="550"/>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900" dirty="0">
                <a:solidFill>
                  <a:srgbClr val="000000"/>
                </a:solidFill>
              </a:rPr>
              <a:t> 	</a:t>
            </a:r>
            <a:r>
              <a:rPr lang="zh-CN" altLang="zh-CN" sz="2200" dirty="0">
                <a:solidFill>
                  <a:srgbClr val="000000"/>
                </a:solidFill>
              </a:rPr>
              <a:t>当两操作数就绪后，就可以执行</a:t>
            </a:r>
            <a:r>
              <a:rPr lang="en-US" altLang="zh-CN" sz="2200" dirty="0">
                <a:solidFill>
                  <a:srgbClr val="000000"/>
                </a:solidFill>
              </a:rPr>
              <a:t/>
            </a:r>
            <a:br>
              <a:rPr lang="en-US" altLang="zh-CN" sz="2200" dirty="0">
                <a:solidFill>
                  <a:srgbClr val="000000"/>
                </a:solidFill>
              </a:rPr>
            </a:br>
            <a:r>
              <a:rPr lang="en-US" altLang="zh-CN" sz="2200" dirty="0">
                <a:solidFill>
                  <a:srgbClr val="000000"/>
                </a:solidFill>
              </a:rPr>
              <a:t> </a:t>
            </a:r>
            <a:r>
              <a:rPr lang="zh-CN" altLang="zh-CN" sz="2200" dirty="0">
                <a:solidFill>
                  <a:srgbClr val="000000"/>
                </a:solidFill>
              </a:rPr>
              <a:t>如果没有准备好，则监测</a:t>
            </a:r>
            <a:r>
              <a:rPr lang="en-US" altLang="zh-CN" sz="2200" dirty="0">
                <a:solidFill>
                  <a:srgbClr val="000000"/>
                </a:solidFill>
              </a:rPr>
              <a:t>Common Data Bus </a:t>
            </a:r>
            <a:r>
              <a:rPr lang="zh-CN" altLang="zh-CN" sz="2200" dirty="0">
                <a:solidFill>
                  <a:srgbClr val="000000"/>
                </a:solidFill>
              </a:rPr>
              <a:t>以获取结果。通过推迟指令执行避免</a:t>
            </a:r>
            <a:r>
              <a:rPr lang="en-US" altLang="zh-CN" sz="2200" dirty="0">
                <a:solidFill>
                  <a:srgbClr val="000000"/>
                </a:solidFill>
              </a:rPr>
              <a:t>RAW</a:t>
            </a:r>
            <a:r>
              <a:rPr lang="zh-CN" altLang="zh-CN" sz="2200" dirty="0">
                <a:solidFill>
                  <a:srgbClr val="000000"/>
                </a:solidFill>
              </a:rPr>
              <a:t>相关</a:t>
            </a:r>
          </a:p>
          <a:p>
            <a:pPr marL="228600" indent="-227013" eaLnBrk="1" hangingPunct="1">
              <a:lnSpc>
                <a:spcPct val="80000"/>
              </a:lnSpc>
              <a:spcBef>
                <a:spcPts val="575"/>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200" dirty="0">
                <a:solidFill>
                  <a:srgbClr val="5B9BD5"/>
                </a:solidFill>
                <a:latin typeface="Arial" pitchFamily="34" charset="0"/>
              </a:rPr>
              <a:t>3.	</a:t>
            </a:r>
            <a:r>
              <a:rPr lang="en-US" altLang="zh-CN" sz="2300" dirty="0">
                <a:solidFill>
                  <a:srgbClr val="5B9BD5"/>
                </a:solidFill>
                <a:latin typeface="Arial" pitchFamily="34" charset="0"/>
              </a:rPr>
              <a:t>Write result—finish execution (WB)</a:t>
            </a:r>
          </a:p>
          <a:p>
            <a:pPr marL="685800" lvl="1" indent="-227013" eaLnBrk="1" hangingPunct="1">
              <a:lnSpc>
                <a:spcPct val="80000"/>
              </a:lnSpc>
              <a:spcBef>
                <a:spcPts val="550"/>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900" dirty="0">
                <a:solidFill>
                  <a:srgbClr val="000000"/>
                </a:solidFill>
              </a:rPr>
              <a:t> 	</a:t>
            </a:r>
            <a:r>
              <a:rPr lang="zh-CN" altLang="zh-CN" sz="2200" dirty="0">
                <a:solidFill>
                  <a:srgbClr val="000000"/>
                </a:solidFill>
              </a:rPr>
              <a:t>将结果通过</a:t>
            </a:r>
            <a:r>
              <a:rPr lang="en-US" altLang="zh-CN" sz="2200" dirty="0">
                <a:solidFill>
                  <a:srgbClr val="000000"/>
                </a:solidFill>
              </a:rPr>
              <a:t>Common Data Bus</a:t>
            </a:r>
            <a:r>
              <a:rPr lang="zh-CN" altLang="zh-CN" sz="2200" dirty="0">
                <a:solidFill>
                  <a:srgbClr val="000000"/>
                </a:solidFill>
              </a:rPr>
              <a:t>传给所有等待该结果的部件</a:t>
            </a:r>
            <a:r>
              <a:rPr lang="en-US" altLang="zh-CN" sz="2200" dirty="0">
                <a:solidFill>
                  <a:srgbClr val="000000"/>
                </a:solidFill>
              </a:rPr>
              <a:t>; </a:t>
            </a:r>
            <a:br>
              <a:rPr lang="en-US" altLang="zh-CN" sz="2200" dirty="0">
                <a:solidFill>
                  <a:srgbClr val="000000"/>
                </a:solidFill>
              </a:rPr>
            </a:br>
            <a:r>
              <a:rPr lang="zh-CN" altLang="zh-CN" sz="2200" dirty="0">
                <a:solidFill>
                  <a:srgbClr val="000000"/>
                </a:solidFill>
              </a:rPr>
              <a:t>表示</a:t>
            </a:r>
            <a:r>
              <a:rPr lang="en-US" altLang="zh-CN" sz="2200" dirty="0">
                <a:solidFill>
                  <a:srgbClr val="000000"/>
                </a:solidFill>
              </a:rPr>
              <a:t>RS</a:t>
            </a:r>
            <a:r>
              <a:rPr lang="zh-CN" altLang="zh-CN" sz="2200" dirty="0">
                <a:solidFill>
                  <a:srgbClr val="000000"/>
                </a:solidFill>
              </a:rPr>
              <a:t>可用</a:t>
            </a:r>
          </a:p>
          <a:p>
            <a:pPr marL="228600" indent="-227013" eaLnBrk="1" hangingPunct="1">
              <a:lnSpc>
                <a:spcPct val="80000"/>
              </a:lnSpc>
              <a:spcBef>
                <a:spcPts val="575"/>
              </a:spcBef>
              <a:buClr>
                <a:srgbClr val="5B9BD5"/>
              </a:buClr>
              <a:buSzPct val="100000"/>
              <a:buFont typeface="Arial" pitchFamily="34" charset="0"/>
              <a:buChar char="•"/>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300" dirty="0">
                <a:solidFill>
                  <a:srgbClr val="5B9BD5"/>
                </a:solidFill>
                <a:latin typeface="Arial" pitchFamily="34" charset="0"/>
              </a:rPr>
              <a:t>通常的数据总线</a:t>
            </a:r>
            <a:r>
              <a:rPr lang="en-US" altLang="zh-CN" sz="2300" dirty="0">
                <a:solidFill>
                  <a:srgbClr val="5B9BD5"/>
                </a:solidFill>
                <a:latin typeface="Arial" pitchFamily="34" charset="0"/>
              </a:rPr>
              <a:t>:    data + destination    (“go to” bus)</a:t>
            </a:r>
          </a:p>
          <a:p>
            <a:pPr marL="228600" indent="-227013" eaLnBrk="1" hangingPunct="1">
              <a:lnSpc>
                <a:spcPct val="80000"/>
              </a:lnSpc>
              <a:spcBef>
                <a:spcPts val="575"/>
              </a:spcBef>
              <a:buClr>
                <a:srgbClr val="5B9BD5"/>
              </a:buClr>
              <a:buSzPct val="100000"/>
              <a:buFont typeface="Arial" pitchFamily="34" charset="0"/>
              <a:buChar char="•"/>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300" dirty="0">
                <a:solidFill>
                  <a:srgbClr val="5B9BD5"/>
                </a:solidFill>
                <a:latin typeface="Arial" pitchFamily="34" charset="0"/>
              </a:rPr>
              <a:t>Common data bus: data + source  (“come from” bus)</a:t>
            </a:r>
          </a:p>
          <a:p>
            <a:pPr marL="685800" lvl="1" indent="-227013" eaLnBrk="1" hangingPunct="1">
              <a:lnSpc>
                <a:spcPct val="80000"/>
              </a:lnSpc>
              <a:spcBef>
                <a:spcPts val="500"/>
              </a:spcBef>
              <a:buClr>
                <a:srgbClr val="000000"/>
              </a:buClr>
              <a:buSzPct val="100000"/>
              <a:buFont typeface="Arial" pitchFamily="34" charset="0"/>
              <a:buChar char="•"/>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200" dirty="0">
                <a:solidFill>
                  <a:srgbClr val="000000"/>
                </a:solidFill>
              </a:rPr>
              <a:t>64 bits </a:t>
            </a:r>
            <a:r>
              <a:rPr lang="zh-CN" altLang="zh-CN" sz="2200" dirty="0">
                <a:solidFill>
                  <a:srgbClr val="000000"/>
                </a:solidFill>
              </a:rPr>
              <a:t>数据线</a:t>
            </a:r>
            <a:r>
              <a:rPr lang="en-US" altLang="zh-CN" sz="2200" dirty="0">
                <a:solidFill>
                  <a:srgbClr val="000000"/>
                </a:solidFill>
              </a:rPr>
              <a:t> + </a:t>
            </a:r>
            <a:r>
              <a:rPr lang="en-US" altLang="zh-CN" sz="2200" dirty="0" smtClean="0">
                <a:solidFill>
                  <a:srgbClr val="000000"/>
                </a:solidFill>
              </a:rPr>
              <a:t>4</a:t>
            </a:r>
            <a:r>
              <a:rPr lang="en-US" altLang="zh-CN" sz="2200" dirty="0">
                <a:solidFill>
                  <a:srgbClr val="000000"/>
                </a:solidFill>
              </a:rPr>
              <a:t> </a:t>
            </a:r>
            <a:r>
              <a:rPr lang="en-US" altLang="zh-CN" sz="2200" dirty="0" smtClean="0">
                <a:solidFill>
                  <a:srgbClr val="000000"/>
                </a:solidFill>
              </a:rPr>
              <a:t>bits </a:t>
            </a:r>
            <a:r>
              <a:rPr lang="zh-CN" altLang="zh-CN" sz="2200" dirty="0" smtClean="0">
                <a:solidFill>
                  <a:srgbClr val="000000"/>
                </a:solidFill>
              </a:rPr>
              <a:t>功能部件</a:t>
            </a:r>
            <a:r>
              <a:rPr lang="zh-CN" altLang="zh-CN" sz="2200" dirty="0">
                <a:solidFill>
                  <a:srgbClr val="000000"/>
                </a:solidFill>
              </a:rPr>
              <a:t>源地址（ </a:t>
            </a:r>
            <a:r>
              <a:rPr lang="en-US" altLang="zh-CN" sz="2200" dirty="0">
                <a:solidFill>
                  <a:srgbClr val="000000"/>
                </a:solidFill>
              </a:rPr>
              <a:t>FU </a:t>
            </a:r>
            <a:r>
              <a:rPr lang="en-US" altLang="zh-CN" sz="2200" u="sng" dirty="0">
                <a:solidFill>
                  <a:srgbClr val="5B9BD5"/>
                </a:solidFill>
              </a:rPr>
              <a:t>source</a:t>
            </a:r>
            <a:r>
              <a:rPr lang="en-US" altLang="zh-CN" sz="2200" dirty="0">
                <a:solidFill>
                  <a:srgbClr val="000000"/>
                </a:solidFill>
              </a:rPr>
              <a:t> address）</a:t>
            </a:r>
          </a:p>
          <a:p>
            <a:pPr marL="685800" lvl="1" indent="-227013" eaLnBrk="1" hangingPunct="1">
              <a:lnSpc>
                <a:spcPct val="80000"/>
              </a:lnSpc>
              <a:spcBef>
                <a:spcPts val="500"/>
              </a:spcBef>
              <a:buClr>
                <a:srgbClr val="000000"/>
              </a:buClr>
              <a:buSzPct val="100000"/>
              <a:buFont typeface="Arial" pitchFamily="34" charset="0"/>
              <a:buChar char="•"/>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200" dirty="0">
                <a:solidFill>
                  <a:srgbClr val="000000"/>
                </a:solidFill>
              </a:rPr>
              <a:t>产生结果的部件如果与</a:t>
            </a:r>
            <a:r>
              <a:rPr lang="en-US" altLang="zh-CN" sz="2200" dirty="0">
                <a:solidFill>
                  <a:srgbClr val="000000"/>
                </a:solidFill>
              </a:rPr>
              <a:t>RS</a:t>
            </a:r>
            <a:r>
              <a:rPr lang="zh-CN" altLang="zh-CN" sz="2200" dirty="0">
                <a:solidFill>
                  <a:srgbClr val="000000"/>
                </a:solidFill>
              </a:rPr>
              <a:t>中等待的部件匹配，就进行写操作</a:t>
            </a:r>
          </a:p>
          <a:p>
            <a:pPr marL="685800" lvl="1" indent="-227013" eaLnBrk="1" hangingPunct="1">
              <a:lnSpc>
                <a:spcPct val="80000"/>
              </a:lnSpc>
              <a:spcBef>
                <a:spcPts val="500"/>
              </a:spcBef>
              <a:buClr>
                <a:srgbClr val="000000"/>
              </a:buClr>
              <a:buSzPct val="100000"/>
              <a:buFont typeface="Arial" pitchFamily="34" charset="0"/>
              <a:buChar char="•"/>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200" dirty="0">
                <a:solidFill>
                  <a:srgbClr val="000000"/>
                </a:solidFill>
              </a:rPr>
              <a:t>广播方式传送</a:t>
            </a:r>
          </a:p>
        </p:txBody>
      </p:sp>
      <p:sp>
        <p:nvSpPr>
          <p:cNvPr id="108548"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E0A7295B-F5BC-49CD-8BB0-918A50D3E3F5}"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08549"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08550"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7E6E2DE-567F-4D7B-B0BD-B32AEA8B7C2D}"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75</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Tomasulo </a:t>
            </a:r>
            <a:r>
              <a:rPr lang="zh-CN" altLang="zh-CN" smtClean="0"/>
              <a:t>算法的三阶段</a:t>
            </a:r>
            <a:endParaRPr lang="zh-CN" altLang="en-US" dirty="0"/>
          </a:p>
        </p:txBody>
      </p:sp>
    </p:spTree>
    <p:extLst>
      <p:ext uri="{BB962C8B-B14F-4D97-AF65-F5344CB8AC3E}">
        <p14:creationId xmlns:p14="http://schemas.microsoft.com/office/powerpoint/2010/main" val="3244928814"/>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Text Box 2"/>
          <p:cNvSpPr txBox="1">
            <a:spLocks noChangeArrowheads="1"/>
          </p:cNvSpPr>
          <p:nvPr/>
        </p:nvSpPr>
        <p:spPr bwMode="auto">
          <a:xfrm>
            <a:off x="685800" y="914400"/>
            <a:ext cx="7772400" cy="366713"/>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
        <p:nvSpPr>
          <p:cNvPr id="109572" name="Text Box 3"/>
          <p:cNvSpPr txBox="1">
            <a:spLocks noChangeArrowheads="1"/>
          </p:cNvSpPr>
          <p:nvPr/>
        </p:nvSpPr>
        <p:spPr bwMode="auto">
          <a:xfrm>
            <a:off x="0" y="788987"/>
            <a:ext cx="8502650" cy="5749925"/>
          </a:xfrm>
          <a:prstGeom prst="rect">
            <a:avLst/>
          </a:prstGeom>
          <a:noFill/>
          <a:ln w="9525">
            <a:noFill/>
            <a:round/>
            <a:headEnd/>
            <a:tailEnd/>
          </a:ln>
        </p:spPr>
        <p:txBody>
          <a:bodyPr lIns="90000" tIns="46800" rIns="90000" bIns="46800">
            <a:spAutoFit/>
          </a:bodyPr>
          <a:lstStyle/>
          <a:p>
            <a:pPr marL="457200" indent="-457200" eaLnBrk="1" hangingPunct="1">
              <a:spcBef>
                <a:spcPts val="250"/>
              </a:spcBef>
              <a:buClr>
                <a:srgbClr val="000000"/>
              </a:buClr>
              <a:buSzPct val="100000"/>
              <a:buFont typeface="Times New Roman" pitchFamily="18" charset="0"/>
              <a:buAutoNum type="arabicPeriod"/>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Issue</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FP Operation:</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a:t>
            </a:r>
            <a:r>
              <a:rPr lang="en-US" altLang="zh-CN" sz="1600" b="1" dirty="0">
                <a:solidFill>
                  <a:srgbClr val="0070C0"/>
                </a:solidFill>
                <a:latin typeface="Arial" pitchFamily="34" charset="0"/>
              </a:rPr>
              <a:t>Wait until :  Station r empty</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Action or bookkeeping: </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if(</a:t>
            </a:r>
            <a:r>
              <a:rPr lang="en-US" altLang="zh-CN" sz="1600" b="1" dirty="0" err="1">
                <a:solidFill>
                  <a:srgbClr val="000000"/>
                </a:solidFill>
                <a:latin typeface="Arial" pitchFamily="34" charset="0"/>
              </a:rPr>
              <a:t>RegisterStat</a:t>
            </a:r>
            <a:r>
              <a:rPr lang="en-US" altLang="zh-CN" sz="1600" b="1" dirty="0">
                <a:solidFill>
                  <a:srgbClr val="000000"/>
                </a:solidFill>
                <a:latin typeface="Arial" pitchFamily="34" charset="0"/>
              </a:rPr>
              <a:t>[</a:t>
            </a:r>
            <a:r>
              <a:rPr lang="en-US" altLang="zh-CN" sz="1600" b="1" dirty="0" err="1">
                <a:solidFill>
                  <a:srgbClr val="000000"/>
                </a:solidFill>
                <a:latin typeface="Arial" pitchFamily="34" charset="0"/>
              </a:rPr>
              <a:t>rs</a:t>
            </a:r>
            <a:r>
              <a:rPr lang="en-US" altLang="zh-CN" sz="1600" b="1" dirty="0">
                <a:solidFill>
                  <a:srgbClr val="000000"/>
                </a:solidFill>
                <a:latin typeface="Arial" pitchFamily="34" charset="0"/>
              </a:rPr>
              <a:t>].Qi</a:t>
            </a:r>
            <a:r>
              <a:rPr lang="en-US" altLang="zh-CN" sz="1600" b="1" dirty="0">
                <a:solidFill>
                  <a:srgbClr val="000000"/>
                </a:solidFill>
                <a:latin typeface="Symbol" pitchFamily="18" charset="2"/>
              </a:rPr>
              <a:t></a:t>
            </a:r>
            <a:r>
              <a:rPr lang="en-US" altLang="zh-CN" sz="1600" b="1" dirty="0">
                <a:solidFill>
                  <a:srgbClr val="000000"/>
                </a:solidFill>
                <a:latin typeface="Arial" pitchFamily="34" charset="0"/>
              </a:rPr>
              <a:t>0) {RS[r].</a:t>
            </a:r>
            <a:r>
              <a:rPr lang="en-US" altLang="zh-CN" sz="1600" b="1" dirty="0" err="1">
                <a:solidFill>
                  <a:srgbClr val="000000"/>
                </a:solidFill>
                <a:latin typeface="Arial" pitchFamily="34" charset="0"/>
              </a:rPr>
              <a:t>Qj</a:t>
            </a:r>
            <a:r>
              <a:rPr lang="en-US" altLang="zh-CN" sz="1600" b="1" dirty="0">
                <a:solidFill>
                  <a:srgbClr val="000000"/>
                </a:solidFill>
                <a:latin typeface="Arial" pitchFamily="34" charset="0"/>
              </a:rPr>
              <a:t> </a:t>
            </a:r>
            <a:r>
              <a:rPr lang="en-US" altLang="zh-CN" sz="1600" b="1" dirty="0">
                <a:solidFill>
                  <a:srgbClr val="000000"/>
                </a:solidFill>
                <a:latin typeface="Symbol" pitchFamily="18" charset="2"/>
              </a:rPr>
              <a:t></a:t>
            </a:r>
            <a:r>
              <a:rPr lang="en-US" altLang="zh-CN" sz="1600" b="1" dirty="0">
                <a:solidFill>
                  <a:srgbClr val="000000"/>
                </a:solidFill>
                <a:latin typeface="Arial" pitchFamily="34" charset="0"/>
              </a:rPr>
              <a:t> </a:t>
            </a:r>
            <a:r>
              <a:rPr lang="en-US" altLang="zh-CN" sz="1600" b="1" dirty="0" err="1">
                <a:solidFill>
                  <a:srgbClr val="000000"/>
                </a:solidFill>
                <a:latin typeface="Arial" pitchFamily="34" charset="0"/>
              </a:rPr>
              <a:t>RegisterStat</a:t>
            </a:r>
            <a:r>
              <a:rPr lang="en-US" altLang="zh-CN" sz="1600" b="1" dirty="0">
                <a:solidFill>
                  <a:srgbClr val="000000"/>
                </a:solidFill>
                <a:latin typeface="Arial" pitchFamily="34" charset="0"/>
              </a:rPr>
              <a:t>[</a:t>
            </a:r>
            <a:r>
              <a:rPr lang="en-US" altLang="zh-CN" sz="1600" b="1" dirty="0" err="1">
                <a:solidFill>
                  <a:srgbClr val="000000"/>
                </a:solidFill>
                <a:latin typeface="Arial" pitchFamily="34" charset="0"/>
              </a:rPr>
              <a:t>rs</a:t>
            </a:r>
            <a:r>
              <a:rPr lang="en-US" altLang="zh-CN" sz="1600" b="1" dirty="0">
                <a:solidFill>
                  <a:srgbClr val="000000"/>
                </a:solidFill>
                <a:latin typeface="Arial" pitchFamily="34" charset="0"/>
              </a:rPr>
              <a:t>].Qi}</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else {RS[r].</a:t>
            </a:r>
            <a:r>
              <a:rPr lang="en-US" altLang="zh-CN" sz="1600" b="1" dirty="0" err="1">
                <a:solidFill>
                  <a:srgbClr val="000000"/>
                </a:solidFill>
                <a:latin typeface="Arial" pitchFamily="34" charset="0"/>
              </a:rPr>
              <a:t>Vj</a:t>
            </a:r>
            <a:r>
              <a:rPr lang="en-US" altLang="zh-CN" sz="1600" b="1" dirty="0">
                <a:solidFill>
                  <a:srgbClr val="000000"/>
                </a:solidFill>
                <a:latin typeface="Arial" pitchFamily="34" charset="0"/>
              </a:rPr>
              <a:t> </a:t>
            </a:r>
            <a:r>
              <a:rPr lang="en-US" altLang="zh-CN" sz="1600" b="1" dirty="0">
                <a:solidFill>
                  <a:srgbClr val="000000"/>
                </a:solidFill>
                <a:latin typeface="Symbol" pitchFamily="18" charset="2"/>
              </a:rPr>
              <a:t></a:t>
            </a:r>
            <a:r>
              <a:rPr lang="en-US" altLang="zh-CN" sz="1600" b="1" dirty="0" err="1">
                <a:solidFill>
                  <a:srgbClr val="000000"/>
                </a:solidFill>
                <a:latin typeface="Arial" pitchFamily="34" charset="0"/>
              </a:rPr>
              <a:t>Reg</a:t>
            </a:r>
            <a:r>
              <a:rPr lang="en-US" altLang="zh-CN" sz="1600" b="1" dirty="0">
                <a:solidFill>
                  <a:srgbClr val="000000"/>
                </a:solidFill>
                <a:latin typeface="Arial" pitchFamily="34" charset="0"/>
              </a:rPr>
              <a:t>[</a:t>
            </a:r>
            <a:r>
              <a:rPr lang="en-US" altLang="zh-CN" sz="1600" b="1" dirty="0" err="1">
                <a:solidFill>
                  <a:srgbClr val="000000"/>
                </a:solidFill>
                <a:latin typeface="Arial" pitchFamily="34" charset="0"/>
              </a:rPr>
              <a:t>rs</a:t>
            </a:r>
            <a:r>
              <a:rPr lang="en-US" altLang="zh-CN" sz="1600" b="1" dirty="0">
                <a:solidFill>
                  <a:srgbClr val="000000"/>
                </a:solidFill>
                <a:latin typeface="Arial" pitchFamily="34" charset="0"/>
              </a:rPr>
              <a:t>]; RS[r].</a:t>
            </a:r>
            <a:r>
              <a:rPr lang="en-US" altLang="zh-CN" sz="1600" b="1" dirty="0" err="1">
                <a:solidFill>
                  <a:srgbClr val="000000"/>
                </a:solidFill>
                <a:latin typeface="Arial" pitchFamily="34" charset="0"/>
              </a:rPr>
              <a:t>Qj</a:t>
            </a:r>
            <a:r>
              <a:rPr lang="en-US" altLang="zh-CN" sz="1600" b="1" dirty="0">
                <a:solidFill>
                  <a:srgbClr val="000000"/>
                </a:solidFill>
                <a:latin typeface="Arial" pitchFamily="34" charset="0"/>
              </a:rPr>
              <a:t> </a:t>
            </a:r>
            <a:r>
              <a:rPr lang="en-US" altLang="zh-CN" sz="1600" b="1" dirty="0">
                <a:solidFill>
                  <a:srgbClr val="000000"/>
                </a:solidFill>
                <a:latin typeface="Symbol" pitchFamily="18" charset="2"/>
              </a:rPr>
              <a:t></a:t>
            </a:r>
            <a:r>
              <a:rPr lang="en-US" altLang="zh-CN" sz="1600" b="1" dirty="0">
                <a:solidFill>
                  <a:srgbClr val="000000"/>
                </a:solidFill>
                <a:latin typeface="Arial" pitchFamily="34" charset="0"/>
              </a:rPr>
              <a:t>0 }</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if(</a:t>
            </a:r>
            <a:r>
              <a:rPr lang="en-US" altLang="zh-CN" sz="1600" b="1" dirty="0" err="1">
                <a:solidFill>
                  <a:srgbClr val="000000"/>
                </a:solidFill>
                <a:latin typeface="Arial" pitchFamily="34" charset="0"/>
              </a:rPr>
              <a:t>RegisterStat</a:t>
            </a:r>
            <a:r>
              <a:rPr lang="en-US" altLang="zh-CN" sz="1600" b="1" dirty="0">
                <a:solidFill>
                  <a:srgbClr val="000000"/>
                </a:solidFill>
                <a:latin typeface="Arial" pitchFamily="34" charset="0"/>
              </a:rPr>
              <a:t>[</a:t>
            </a:r>
            <a:r>
              <a:rPr lang="en-US" altLang="zh-CN" sz="1600" b="1" dirty="0" err="1">
                <a:solidFill>
                  <a:srgbClr val="000000"/>
                </a:solidFill>
                <a:latin typeface="Arial" pitchFamily="34" charset="0"/>
              </a:rPr>
              <a:t>rt</a:t>
            </a:r>
            <a:r>
              <a:rPr lang="en-US" altLang="zh-CN" sz="1600" b="1" dirty="0">
                <a:solidFill>
                  <a:srgbClr val="000000"/>
                </a:solidFill>
                <a:latin typeface="Arial" pitchFamily="34" charset="0"/>
              </a:rPr>
              <a:t>].Qi</a:t>
            </a:r>
            <a:r>
              <a:rPr lang="en-US" altLang="zh-CN" sz="1600" b="1" dirty="0">
                <a:solidFill>
                  <a:srgbClr val="000000"/>
                </a:solidFill>
                <a:latin typeface="Symbol" pitchFamily="18" charset="2"/>
              </a:rPr>
              <a:t></a:t>
            </a:r>
            <a:r>
              <a:rPr lang="en-US" altLang="zh-CN" sz="1600" b="1" dirty="0">
                <a:solidFill>
                  <a:srgbClr val="000000"/>
                </a:solidFill>
                <a:latin typeface="Arial" pitchFamily="34" charset="0"/>
              </a:rPr>
              <a:t>0) {RS[r].</a:t>
            </a:r>
            <a:r>
              <a:rPr lang="en-US" altLang="zh-CN" sz="1600" b="1" dirty="0" err="1">
                <a:solidFill>
                  <a:srgbClr val="000000"/>
                </a:solidFill>
                <a:latin typeface="Arial" pitchFamily="34" charset="0"/>
              </a:rPr>
              <a:t>Qk</a:t>
            </a:r>
            <a:r>
              <a:rPr lang="en-US" altLang="zh-CN" sz="1600" b="1" dirty="0">
                <a:solidFill>
                  <a:srgbClr val="000000"/>
                </a:solidFill>
                <a:latin typeface="Arial" pitchFamily="34" charset="0"/>
              </a:rPr>
              <a:t> </a:t>
            </a:r>
            <a:r>
              <a:rPr lang="en-US" altLang="zh-CN" sz="1600" b="1" dirty="0">
                <a:solidFill>
                  <a:srgbClr val="000000"/>
                </a:solidFill>
                <a:latin typeface="Symbol" pitchFamily="18" charset="2"/>
              </a:rPr>
              <a:t></a:t>
            </a:r>
            <a:r>
              <a:rPr lang="en-US" altLang="zh-CN" sz="1600" b="1" dirty="0">
                <a:solidFill>
                  <a:srgbClr val="000000"/>
                </a:solidFill>
                <a:latin typeface="Arial" pitchFamily="34" charset="0"/>
              </a:rPr>
              <a:t> </a:t>
            </a:r>
            <a:r>
              <a:rPr lang="en-US" altLang="zh-CN" sz="1600" b="1" dirty="0" err="1">
                <a:solidFill>
                  <a:srgbClr val="000000"/>
                </a:solidFill>
                <a:latin typeface="Arial" pitchFamily="34" charset="0"/>
              </a:rPr>
              <a:t>RegisterStat</a:t>
            </a:r>
            <a:r>
              <a:rPr lang="en-US" altLang="zh-CN" sz="1600" b="1" dirty="0">
                <a:solidFill>
                  <a:srgbClr val="000000"/>
                </a:solidFill>
                <a:latin typeface="Arial" pitchFamily="34" charset="0"/>
              </a:rPr>
              <a:t>[</a:t>
            </a:r>
            <a:r>
              <a:rPr lang="en-US" altLang="zh-CN" sz="1600" b="1" dirty="0" err="1">
                <a:solidFill>
                  <a:srgbClr val="000000"/>
                </a:solidFill>
                <a:latin typeface="Arial" pitchFamily="34" charset="0"/>
              </a:rPr>
              <a:t>rt</a:t>
            </a:r>
            <a:r>
              <a:rPr lang="en-US" altLang="zh-CN" sz="1600" b="1" dirty="0">
                <a:solidFill>
                  <a:srgbClr val="000000"/>
                </a:solidFill>
                <a:latin typeface="Arial" pitchFamily="34" charset="0"/>
              </a:rPr>
              <a:t>].Qi}</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else {RS[r].</a:t>
            </a:r>
            <a:r>
              <a:rPr lang="en-US" altLang="zh-CN" sz="1600" b="1" dirty="0" err="1">
                <a:solidFill>
                  <a:srgbClr val="000000"/>
                </a:solidFill>
                <a:latin typeface="Arial" pitchFamily="34" charset="0"/>
              </a:rPr>
              <a:t>Vk</a:t>
            </a:r>
            <a:r>
              <a:rPr lang="en-US" altLang="zh-CN" sz="1600" b="1" dirty="0">
                <a:solidFill>
                  <a:srgbClr val="000000"/>
                </a:solidFill>
                <a:latin typeface="Arial" pitchFamily="34" charset="0"/>
              </a:rPr>
              <a:t> </a:t>
            </a:r>
            <a:r>
              <a:rPr lang="en-US" altLang="zh-CN" sz="1600" b="1" dirty="0">
                <a:solidFill>
                  <a:srgbClr val="000000"/>
                </a:solidFill>
                <a:latin typeface="Symbol" pitchFamily="18" charset="2"/>
              </a:rPr>
              <a:t></a:t>
            </a:r>
            <a:r>
              <a:rPr lang="en-US" altLang="zh-CN" sz="1600" b="1" dirty="0" err="1">
                <a:solidFill>
                  <a:srgbClr val="000000"/>
                </a:solidFill>
                <a:latin typeface="Arial" pitchFamily="34" charset="0"/>
              </a:rPr>
              <a:t>Reg</a:t>
            </a:r>
            <a:r>
              <a:rPr lang="en-US" altLang="zh-CN" sz="1600" b="1" dirty="0">
                <a:solidFill>
                  <a:srgbClr val="000000"/>
                </a:solidFill>
                <a:latin typeface="Arial" pitchFamily="34" charset="0"/>
              </a:rPr>
              <a:t>[</a:t>
            </a:r>
            <a:r>
              <a:rPr lang="en-US" altLang="zh-CN" sz="1600" b="1" dirty="0" err="1">
                <a:solidFill>
                  <a:srgbClr val="000000"/>
                </a:solidFill>
                <a:latin typeface="Arial" pitchFamily="34" charset="0"/>
              </a:rPr>
              <a:t>rt</a:t>
            </a:r>
            <a:r>
              <a:rPr lang="en-US" altLang="zh-CN" sz="1600" b="1" dirty="0">
                <a:solidFill>
                  <a:srgbClr val="000000"/>
                </a:solidFill>
                <a:latin typeface="Arial" pitchFamily="34" charset="0"/>
              </a:rPr>
              <a:t>]; RS[r].Qk</a:t>
            </a:r>
            <a:r>
              <a:rPr lang="en-US" altLang="zh-CN" sz="1600" b="1" dirty="0">
                <a:solidFill>
                  <a:srgbClr val="000000"/>
                </a:solidFill>
                <a:latin typeface="Symbol" pitchFamily="18" charset="2"/>
              </a:rPr>
              <a:t></a:t>
            </a:r>
            <a:r>
              <a:rPr lang="en-US" altLang="zh-CN" sz="1600" b="1" dirty="0">
                <a:solidFill>
                  <a:srgbClr val="000000"/>
                </a:solidFill>
                <a:latin typeface="Arial" pitchFamily="34" charset="0"/>
              </a:rPr>
              <a:t>0 }</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RS[r].Busy </a:t>
            </a:r>
            <a:r>
              <a:rPr lang="en-US" altLang="zh-CN" sz="1600" b="1" dirty="0">
                <a:solidFill>
                  <a:srgbClr val="000000"/>
                </a:solidFill>
                <a:latin typeface="Symbol" pitchFamily="18" charset="2"/>
              </a:rPr>
              <a:t></a:t>
            </a:r>
            <a:r>
              <a:rPr lang="en-US" altLang="zh-CN" sz="1600" b="1" dirty="0">
                <a:solidFill>
                  <a:srgbClr val="000000"/>
                </a:solidFill>
                <a:latin typeface="Arial" pitchFamily="34" charset="0"/>
              </a:rPr>
              <a:t> yes; </a:t>
            </a:r>
            <a:r>
              <a:rPr lang="en-US" altLang="zh-CN" sz="1600" b="1" dirty="0" err="1">
                <a:solidFill>
                  <a:srgbClr val="000000"/>
                </a:solidFill>
                <a:latin typeface="Arial" pitchFamily="34" charset="0"/>
              </a:rPr>
              <a:t>RegisterStat</a:t>
            </a:r>
            <a:r>
              <a:rPr lang="en-US" altLang="zh-CN" sz="1600" b="1" dirty="0">
                <a:solidFill>
                  <a:srgbClr val="000000"/>
                </a:solidFill>
                <a:latin typeface="Arial" pitchFamily="34" charset="0"/>
              </a:rPr>
              <a:t>[</a:t>
            </a:r>
            <a:r>
              <a:rPr lang="en-US" altLang="zh-CN" sz="1600" b="1" dirty="0" err="1">
                <a:solidFill>
                  <a:srgbClr val="000000"/>
                </a:solidFill>
                <a:latin typeface="Arial" pitchFamily="34" charset="0"/>
              </a:rPr>
              <a:t>rd</a:t>
            </a:r>
            <a:r>
              <a:rPr lang="en-US" altLang="zh-CN" sz="1600" b="1" dirty="0">
                <a:solidFill>
                  <a:srgbClr val="000000"/>
                </a:solidFill>
                <a:latin typeface="Arial" pitchFamily="34" charset="0"/>
              </a:rPr>
              <a:t>].Qi = r;</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Load or Store:</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a:t>
            </a:r>
            <a:r>
              <a:rPr lang="en-US" altLang="zh-CN" sz="1600" b="1" dirty="0">
                <a:solidFill>
                  <a:srgbClr val="0070C0"/>
                </a:solidFill>
                <a:latin typeface="Arial" pitchFamily="34" charset="0"/>
              </a:rPr>
              <a:t>Wait until: Buffer r empty</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Action or bookkeeping:</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if(</a:t>
            </a:r>
            <a:r>
              <a:rPr lang="en-US" altLang="zh-CN" sz="1600" b="1" dirty="0" err="1">
                <a:solidFill>
                  <a:srgbClr val="000000"/>
                </a:solidFill>
                <a:latin typeface="Arial" pitchFamily="34" charset="0"/>
              </a:rPr>
              <a:t>RegisterStat</a:t>
            </a:r>
            <a:r>
              <a:rPr lang="en-US" altLang="zh-CN" sz="1600" b="1" dirty="0">
                <a:solidFill>
                  <a:srgbClr val="000000"/>
                </a:solidFill>
                <a:latin typeface="Arial" pitchFamily="34" charset="0"/>
              </a:rPr>
              <a:t>[</a:t>
            </a:r>
            <a:r>
              <a:rPr lang="en-US" altLang="zh-CN" sz="1600" b="1" dirty="0" err="1">
                <a:solidFill>
                  <a:srgbClr val="000000"/>
                </a:solidFill>
                <a:latin typeface="Arial" pitchFamily="34" charset="0"/>
              </a:rPr>
              <a:t>rs</a:t>
            </a:r>
            <a:r>
              <a:rPr lang="en-US" altLang="zh-CN" sz="1600" b="1" dirty="0">
                <a:solidFill>
                  <a:srgbClr val="000000"/>
                </a:solidFill>
                <a:latin typeface="Arial" pitchFamily="34" charset="0"/>
              </a:rPr>
              <a:t>].Qi</a:t>
            </a:r>
            <a:r>
              <a:rPr lang="en-US" altLang="zh-CN" sz="1600" b="1" dirty="0">
                <a:solidFill>
                  <a:srgbClr val="000000"/>
                </a:solidFill>
                <a:latin typeface="Symbol" pitchFamily="18" charset="2"/>
              </a:rPr>
              <a:t></a:t>
            </a:r>
            <a:r>
              <a:rPr lang="en-US" altLang="zh-CN" sz="1600" b="1" dirty="0">
                <a:solidFill>
                  <a:srgbClr val="000000"/>
                </a:solidFill>
                <a:latin typeface="Arial" pitchFamily="34" charset="0"/>
              </a:rPr>
              <a:t>0) </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{RS[r].</a:t>
            </a:r>
            <a:r>
              <a:rPr lang="en-US" altLang="zh-CN" sz="1600" b="1" dirty="0" err="1">
                <a:solidFill>
                  <a:srgbClr val="000000"/>
                </a:solidFill>
                <a:latin typeface="Arial" pitchFamily="34" charset="0"/>
              </a:rPr>
              <a:t>Qj</a:t>
            </a:r>
            <a:r>
              <a:rPr lang="en-US" altLang="zh-CN" sz="1600" b="1" dirty="0">
                <a:solidFill>
                  <a:srgbClr val="000000"/>
                </a:solidFill>
                <a:latin typeface="Arial" pitchFamily="34" charset="0"/>
              </a:rPr>
              <a:t> </a:t>
            </a:r>
            <a:r>
              <a:rPr lang="en-US" altLang="zh-CN" sz="1600" b="1" dirty="0">
                <a:solidFill>
                  <a:srgbClr val="000000"/>
                </a:solidFill>
                <a:latin typeface="Symbol" pitchFamily="18" charset="2"/>
              </a:rPr>
              <a:t></a:t>
            </a:r>
            <a:r>
              <a:rPr lang="en-US" altLang="zh-CN" sz="1600" b="1" dirty="0">
                <a:solidFill>
                  <a:srgbClr val="000000"/>
                </a:solidFill>
                <a:latin typeface="Arial" pitchFamily="34" charset="0"/>
              </a:rPr>
              <a:t> </a:t>
            </a:r>
            <a:r>
              <a:rPr lang="en-US" altLang="zh-CN" sz="1600" b="1" dirty="0" err="1">
                <a:solidFill>
                  <a:srgbClr val="000000"/>
                </a:solidFill>
                <a:latin typeface="Arial" pitchFamily="34" charset="0"/>
              </a:rPr>
              <a:t>RegisterStat</a:t>
            </a:r>
            <a:r>
              <a:rPr lang="en-US" altLang="zh-CN" sz="1600" b="1" dirty="0">
                <a:solidFill>
                  <a:srgbClr val="000000"/>
                </a:solidFill>
                <a:latin typeface="Arial" pitchFamily="34" charset="0"/>
              </a:rPr>
              <a:t>[</a:t>
            </a:r>
            <a:r>
              <a:rPr lang="en-US" altLang="zh-CN" sz="1600" b="1" dirty="0" err="1">
                <a:solidFill>
                  <a:srgbClr val="000000"/>
                </a:solidFill>
                <a:latin typeface="Arial" pitchFamily="34" charset="0"/>
              </a:rPr>
              <a:t>rs</a:t>
            </a:r>
            <a:r>
              <a:rPr lang="en-US" altLang="zh-CN" sz="1600" b="1" dirty="0">
                <a:solidFill>
                  <a:srgbClr val="000000"/>
                </a:solidFill>
                <a:latin typeface="Arial" pitchFamily="34" charset="0"/>
              </a:rPr>
              <a:t>].Qi}</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else {RS[r].</a:t>
            </a:r>
            <a:r>
              <a:rPr lang="en-US" altLang="zh-CN" sz="1600" b="1" dirty="0" err="1">
                <a:solidFill>
                  <a:srgbClr val="000000"/>
                </a:solidFill>
                <a:latin typeface="Arial" pitchFamily="34" charset="0"/>
              </a:rPr>
              <a:t>Vj</a:t>
            </a:r>
            <a:r>
              <a:rPr lang="en-US" altLang="zh-CN" sz="1600" b="1" dirty="0">
                <a:solidFill>
                  <a:srgbClr val="000000"/>
                </a:solidFill>
                <a:latin typeface="Arial" pitchFamily="34" charset="0"/>
              </a:rPr>
              <a:t> </a:t>
            </a:r>
            <a:r>
              <a:rPr lang="en-US" altLang="zh-CN" sz="1600" b="1" dirty="0">
                <a:solidFill>
                  <a:srgbClr val="000000"/>
                </a:solidFill>
                <a:latin typeface="Symbol" pitchFamily="18" charset="2"/>
              </a:rPr>
              <a:t></a:t>
            </a:r>
            <a:r>
              <a:rPr lang="en-US" altLang="zh-CN" sz="1600" b="1" dirty="0" err="1">
                <a:solidFill>
                  <a:srgbClr val="000000"/>
                </a:solidFill>
                <a:latin typeface="Arial" pitchFamily="34" charset="0"/>
              </a:rPr>
              <a:t>Reg</a:t>
            </a:r>
            <a:r>
              <a:rPr lang="en-US" altLang="zh-CN" sz="1600" b="1" dirty="0">
                <a:solidFill>
                  <a:srgbClr val="000000"/>
                </a:solidFill>
                <a:latin typeface="Arial" pitchFamily="34" charset="0"/>
              </a:rPr>
              <a:t>[</a:t>
            </a:r>
            <a:r>
              <a:rPr lang="en-US" altLang="zh-CN" sz="1600" b="1" dirty="0" err="1">
                <a:solidFill>
                  <a:srgbClr val="000000"/>
                </a:solidFill>
                <a:latin typeface="Arial" pitchFamily="34" charset="0"/>
              </a:rPr>
              <a:t>rs</a:t>
            </a:r>
            <a:r>
              <a:rPr lang="en-US" altLang="zh-CN" sz="1600" b="1" dirty="0">
                <a:solidFill>
                  <a:srgbClr val="000000"/>
                </a:solidFill>
                <a:latin typeface="Arial" pitchFamily="34" charset="0"/>
              </a:rPr>
              <a:t>]; RS[r].</a:t>
            </a:r>
            <a:r>
              <a:rPr lang="en-US" altLang="zh-CN" sz="1600" b="1" dirty="0" err="1">
                <a:solidFill>
                  <a:srgbClr val="000000"/>
                </a:solidFill>
                <a:latin typeface="Arial" pitchFamily="34" charset="0"/>
              </a:rPr>
              <a:t>Qj</a:t>
            </a:r>
            <a:r>
              <a:rPr lang="en-US" altLang="zh-CN" sz="1600" b="1" dirty="0">
                <a:solidFill>
                  <a:srgbClr val="000000"/>
                </a:solidFill>
                <a:latin typeface="Arial" pitchFamily="34" charset="0"/>
              </a:rPr>
              <a:t> </a:t>
            </a:r>
            <a:r>
              <a:rPr lang="en-US" altLang="zh-CN" sz="1600" b="1" dirty="0">
                <a:solidFill>
                  <a:srgbClr val="000000"/>
                </a:solidFill>
                <a:latin typeface="Symbol" pitchFamily="18" charset="2"/>
              </a:rPr>
              <a:t></a:t>
            </a:r>
            <a:r>
              <a:rPr lang="en-US" altLang="zh-CN" sz="1600" b="1" dirty="0">
                <a:solidFill>
                  <a:srgbClr val="000000"/>
                </a:solidFill>
                <a:latin typeface="Arial" pitchFamily="34" charset="0"/>
              </a:rPr>
              <a:t>0 }</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RS[r].A </a:t>
            </a:r>
            <a:r>
              <a:rPr lang="en-US" altLang="zh-CN" sz="1600" b="1" dirty="0">
                <a:solidFill>
                  <a:srgbClr val="000000"/>
                </a:solidFill>
                <a:latin typeface="Symbol" pitchFamily="18" charset="2"/>
              </a:rPr>
              <a:t></a:t>
            </a:r>
            <a:r>
              <a:rPr lang="en-US" altLang="zh-CN" sz="1600" b="1" dirty="0" err="1">
                <a:solidFill>
                  <a:srgbClr val="000000"/>
                </a:solidFill>
                <a:latin typeface="Arial" pitchFamily="34" charset="0"/>
              </a:rPr>
              <a:t>imm</a:t>
            </a:r>
            <a:r>
              <a:rPr lang="en-US" altLang="zh-CN" sz="1600" b="1" dirty="0">
                <a:solidFill>
                  <a:srgbClr val="000000"/>
                </a:solidFill>
                <a:latin typeface="Arial" pitchFamily="34" charset="0"/>
              </a:rPr>
              <a:t>;   RS[r].Busy </a:t>
            </a:r>
            <a:r>
              <a:rPr lang="en-US" altLang="zh-CN" sz="1600" b="1" dirty="0">
                <a:solidFill>
                  <a:srgbClr val="000000"/>
                </a:solidFill>
                <a:latin typeface="Symbol" pitchFamily="18" charset="2"/>
              </a:rPr>
              <a:t></a:t>
            </a:r>
            <a:r>
              <a:rPr lang="en-US" altLang="zh-CN" sz="1600" b="1" dirty="0">
                <a:solidFill>
                  <a:srgbClr val="000000"/>
                </a:solidFill>
                <a:latin typeface="Arial" pitchFamily="34" charset="0"/>
              </a:rPr>
              <a:t> yes;</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Load only:     </a:t>
            </a:r>
            <a:r>
              <a:rPr lang="en-US" altLang="zh-CN" sz="1600" b="1" dirty="0" err="1">
                <a:solidFill>
                  <a:srgbClr val="000000"/>
                </a:solidFill>
                <a:latin typeface="Arial" pitchFamily="34" charset="0"/>
              </a:rPr>
              <a:t>RegisterStat</a:t>
            </a:r>
            <a:r>
              <a:rPr lang="en-US" altLang="zh-CN" sz="1600" b="1" dirty="0">
                <a:solidFill>
                  <a:srgbClr val="000000"/>
                </a:solidFill>
                <a:latin typeface="Arial" pitchFamily="34" charset="0"/>
              </a:rPr>
              <a:t>[</a:t>
            </a:r>
            <a:r>
              <a:rPr lang="en-US" altLang="zh-CN" sz="1600" b="1" dirty="0" err="1">
                <a:solidFill>
                  <a:srgbClr val="000000"/>
                </a:solidFill>
                <a:latin typeface="Arial" pitchFamily="34" charset="0"/>
              </a:rPr>
              <a:t>rt</a:t>
            </a:r>
            <a:r>
              <a:rPr lang="en-US" altLang="zh-CN" sz="1600" b="1" dirty="0">
                <a:solidFill>
                  <a:srgbClr val="000000"/>
                </a:solidFill>
                <a:latin typeface="Arial" pitchFamily="34" charset="0"/>
              </a:rPr>
              <a:t>].Qi = r;</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Store only: </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if(</a:t>
            </a:r>
            <a:r>
              <a:rPr lang="en-US" altLang="zh-CN" sz="1600" b="1" dirty="0" err="1">
                <a:solidFill>
                  <a:srgbClr val="000000"/>
                </a:solidFill>
                <a:latin typeface="Arial" pitchFamily="34" charset="0"/>
              </a:rPr>
              <a:t>RegisterStat</a:t>
            </a:r>
            <a:r>
              <a:rPr lang="en-US" altLang="zh-CN" sz="1600" b="1" dirty="0">
                <a:solidFill>
                  <a:srgbClr val="000000"/>
                </a:solidFill>
                <a:latin typeface="Arial" pitchFamily="34" charset="0"/>
              </a:rPr>
              <a:t>[</a:t>
            </a:r>
            <a:r>
              <a:rPr lang="en-US" altLang="zh-CN" sz="1600" b="1" dirty="0" err="1">
                <a:solidFill>
                  <a:srgbClr val="000000"/>
                </a:solidFill>
                <a:latin typeface="Arial" pitchFamily="34" charset="0"/>
              </a:rPr>
              <a:t>rt</a:t>
            </a:r>
            <a:r>
              <a:rPr lang="en-US" altLang="zh-CN" sz="1600" b="1" dirty="0">
                <a:solidFill>
                  <a:srgbClr val="000000"/>
                </a:solidFill>
                <a:latin typeface="Arial" pitchFamily="34" charset="0"/>
              </a:rPr>
              <a:t>].Qi</a:t>
            </a:r>
            <a:r>
              <a:rPr lang="en-US" altLang="zh-CN" sz="1600" b="1" dirty="0">
                <a:solidFill>
                  <a:srgbClr val="000000"/>
                </a:solidFill>
                <a:latin typeface="Symbol" pitchFamily="18" charset="2"/>
              </a:rPr>
              <a:t></a:t>
            </a:r>
            <a:r>
              <a:rPr lang="en-US" altLang="zh-CN" sz="1600" b="1" dirty="0">
                <a:solidFill>
                  <a:srgbClr val="000000"/>
                </a:solidFill>
                <a:latin typeface="Arial" pitchFamily="34" charset="0"/>
              </a:rPr>
              <a:t>0) {RS[r].</a:t>
            </a:r>
            <a:r>
              <a:rPr lang="en-US" altLang="zh-CN" sz="1600" b="1" dirty="0" err="1">
                <a:solidFill>
                  <a:srgbClr val="000000"/>
                </a:solidFill>
                <a:latin typeface="Arial" pitchFamily="34" charset="0"/>
              </a:rPr>
              <a:t>Qk</a:t>
            </a:r>
            <a:r>
              <a:rPr lang="en-US" altLang="zh-CN" sz="1600" b="1" dirty="0">
                <a:solidFill>
                  <a:srgbClr val="000000"/>
                </a:solidFill>
                <a:latin typeface="Arial" pitchFamily="34" charset="0"/>
              </a:rPr>
              <a:t> </a:t>
            </a:r>
            <a:r>
              <a:rPr lang="en-US" altLang="zh-CN" sz="1600" b="1" dirty="0">
                <a:solidFill>
                  <a:srgbClr val="000000"/>
                </a:solidFill>
                <a:latin typeface="Symbol" pitchFamily="18" charset="2"/>
              </a:rPr>
              <a:t></a:t>
            </a:r>
            <a:r>
              <a:rPr lang="en-US" altLang="zh-CN" sz="1600" b="1" dirty="0">
                <a:solidFill>
                  <a:srgbClr val="000000"/>
                </a:solidFill>
                <a:latin typeface="Arial" pitchFamily="34" charset="0"/>
              </a:rPr>
              <a:t> </a:t>
            </a:r>
            <a:r>
              <a:rPr lang="en-US" altLang="zh-CN" sz="1600" b="1" dirty="0" err="1">
                <a:solidFill>
                  <a:srgbClr val="000000"/>
                </a:solidFill>
                <a:latin typeface="Arial" pitchFamily="34" charset="0"/>
              </a:rPr>
              <a:t>RegisterStat</a:t>
            </a:r>
            <a:r>
              <a:rPr lang="en-US" altLang="zh-CN" sz="1600" b="1" dirty="0">
                <a:solidFill>
                  <a:srgbClr val="000000"/>
                </a:solidFill>
                <a:latin typeface="Arial" pitchFamily="34" charset="0"/>
              </a:rPr>
              <a:t>[</a:t>
            </a:r>
            <a:r>
              <a:rPr lang="en-US" altLang="zh-CN" sz="1600" b="1" dirty="0" err="1">
                <a:solidFill>
                  <a:srgbClr val="000000"/>
                </a:solidFill>
                <a:latin typeface="Arial" pitchFamily="34" charset="0"/>
              </a:rPr>
              <a:t>rt</a:t>
            </a:r>
            <a:r>
              <a:rPr lang="en-US" altLang="zh-CN" sz="1600" b="1" dirty="0">
                <a:solidFill>
                  <a:srgbClr val="000000"/>
                </a:solidFill>
                <a:latin typeface="Arial" pitchFamily="34" charset="0"/>
              </a:rPr>
              <a:t>].Qi}</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else {RS[r].</a:t>
            </a:r>
            <a:r>
              <a:rPr lang="en-US" altLang="zh-CN" sz="1600" b="1" dirty="0" err="1">
                <a:solidFill>
                  <a:srgbClr val="000000"/>
                </a:solidFill>
                <a:latin typeface="Arial" pitchFamily="34" charset="0"/>
              </a:rPr>
              <a:t>Vk</a:t>
            </a:r>
            <a:r>
              <a:rPr lang="en-US" altLang="zh-CN" sz="1600" b="1" dirty="0">
                <a:solidFill>
                  <a:srgbClr val="000000"/>
                </a:solidFill>
                <a:latin typeface="Arial" pitchFamily="34" charset="0"/>
              </a:rPr>
              <a:t> </a:t>
            </a:r>
            <a:r>
              <a:rPr lang="en-US" altLang="zh-CN" sz="1600" b="1" dirty="0">
                <a:solidFill>
                  <a:srgbClr val="000000"/>
                </a:solidFill>
                <a:latin typeface="Symbol" pitchFamily="18" charset="2"/>
              </a:rPr>
              <a:t></a:t>
            </a:r>
            <a:r>
              <a:rPr lang="en-US" altLang="zh-CN" sz="1600" b="1" dirty="0" err="1">
                <a:solidFill>
                  <a:srgbClr val="000000"/>
                </a:solidFill>
                <a:latin typeface="Arial" pitchFamily="34" charset="0"/>
              </a:rPr>
              <a:t>Reg</a:t>
            </a:r>
            <a:r>
              <a:rPr lang="en-US" altLang="zh-CN" sz="1600" b="1" dirty="0">
                <a:solidFill>
                  <a:srgbClr val="000000"/>
                </a:solidFill>
                <a:latin typeface="Arial" pitchFamily="34" charset="0"/>
              </a:rPr>
              <a:t>[</a:t>
            </a:r>
            <a:r>
              <a:rPr lang="en-US" altLang="zh-CN" sz="1600" b="1" dirty="0" err="1">
                <a:solidFill>
                  <a:srgbClr val="000000"/>
                </a:solidFill>
                <a:latin typeface="Arial" pitchFamily="34" charset="0"/>
              </a:rPr>
              <a:t>rt</a:t>
            </a:r>
            <a:r>
              <a:rPr lang="en-US" altLang="zh-CN" sz="1600" b="1" dirty="0">
                <a:solidFill>
                  <a:srgbClr val="000000"/>
                </a:solidFill>
                <a:latin typeface="Arial" pitchFamily="34" charset="0"/>
              </a:rPr>
              <a:t>]; RS[r].Qk</a:t>
            </a:r>
            <a:r>
              <a:rPr lang="en-US" altLang="zh-CN" sz="1600" b="1" dirty="0">
                <a:solidFill>
                  <a:srgbClr val="000000"/>
                </a:solidFill>
                <a:latin typeface="Symbol" pitchFamily="18" charset="2"/>
              </a:rPr>
              <a:t></a:t>
            </a:r>
            <a:r>
              <a:rPr lang="en-US" altLang="zh-CN" sz="1600" b="1" dirty="0">
                <a:solidFill>
                  <a:srgbClr val="000000"/>
                </a:solidFill>
                <a:latin typeface="Arial" pitchFamily="34" charset="0"/>
              </a:rPr>
              <a:t>0 }</a:t>
            </a:r>
          </a:p>
        </p:txBody>
      </p:sp>
      <p:sp>
        <p:nvSpPr>
          <p:cNvPr id="109573" name="Text Box 4"/>
          <p:cNvSpPr txBox="1">
            <a:spLocks noChangeArrowheads="1"/>
          </p:cNvSpPr>
          <p:nvPr/>
        </p:nvSpPr>
        <p:spPr bwMode="auto">
          <a:xfrm>
            <a:off x="5470525" y="978376"/>
            <a:ext cx="3600450" cy="955675"/>
          </a:xfrm>
          <a:prstGeom prst="rect">
            <a:avLst/>
          </a:prstGeom>
          <a:noFill/>
          <a:ln w="12600" cap="sq">
            <a:solidFill>
              <a:srgbClr val="000000"/>
            </a:solidFill>
            <a:miter lim="800000"/>
            <a:headEnd/>
            <a:tailEnd/>
          </a:ln>
        </p:spPr>
        <p:txBody>
          <a:bodyPr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dirty="0" err="1">
                <a:solidFill>
                  <a:srgbClr val="FF0000"/>
                </a:solidFill>
                <a:latin typeface="Arial" pitchFamily="34" charset="0"/>
              </a:rPr>
              <a:t>rs</a:t>
            </a:r>
            <a:r>
              <a:rPr lang="en-US" altLang="zh-CN" sz="1400" b="1" dirty="0">
                <a:solidFill>
                  <a:srgbClr val="FF0000"/>
                </a:solidFill>
                <a:latin typeface="Arial" pitchFamily="34" charset="0"/>
              </a:rPr>
              <a:t>, </a:t>
            </a:r>
            <a:r>
              <a:rPr lang="en-US" altLang="zh-CN" sz="1400" b="1" dirty="0" err="1">
                <a:solidFill>
                  <a:srgbClr val="FF0000"/>
                </a:solidFill>
                <a:latin typeface="Arial" pitchFamily="34" charset="0"/>
              </a:rPr>
              <a:t>rt</a:t>
            </a:r>
            <a:r>
              <a:rPr lang="en-US" altLang="zh-CN" sz="1400" b="1" dirty="0">
                <a:solidFill>
                  <a:srgbClr val="FF0000"/>
                </a:solidFill>
                <a:latin typeface="Arial" pitchFamily="34" charset="0"/>
              </a:rPr>
              <a:t> : </a:t>
            </a:r>
            <a:r>
              <a:rPr lang="zh-CN" altLang="zh-CN" sz="1400" b="1" dirty="0">
                <a:solidFill>
                  <a:srgbClr val="000000"/>
                </a:solidFill>
                <a:latin typeface="Arial" pitchFamily="34" charset="0"/>
              </a:rPr>
              <a:t>源寄存器名；</a:t>
            </a:r>
            <a:r>
              <a:rPr lang="en-US" altLang="zh-CN" sz="1400" b="1" dirty="0" err="1">
                <a:solidFill>
                  <a:srgbClr val="FF0000"/>
                </a:solidFill>
                <a:latin typeface="Arial" pitchFamily="34" charset="0"/>
              </a:rPr>
              <a:t>rd</a:t>
            </a:r>
            <a:r>
              <a:rPr lang="en-US" altLang="zh-CN" sz="1400" b="1" dirty="0">
                <a:solidFill>
                  <a:srgbClr val="FF0000"/>
                </a:solidFill>
                <a:latin typeface="Arial" pitchFamily="34" charset="0"/>
              </a:rPr>
              <a:t>:</a:t>
            </a:r>
            <a:r>
              <a:rPr lang="zh-CN" altLang="zh-CN" sz="1400" b="1" dirty="0">
                <a:solidFill>
                  <a:srgbClr val="000000"/>
                </a:solidFill>
                <a:latin typeface="Arial" pitchFamily="34" charset="0"/>
              </a:rPr>
              <a:t>目的寄存器名</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dirty="0">
                <a:solidFill>
                  <a:srgbClr val="FF0000"/>
                </a:solidFill>
                <a:latin typeface="Arial" pitchFamily="34" charset="0"/>
              </a:rPr>
              <a:t>RS: </a:t>
            </a:r>
            <a:r>
              <a:rPr lang="zh-CN" altLang="zh-CN" sz="1400" b="1" dirty="0">
                <a:solidFill>
                  <a:srgbClr val="000000"/>
                </a:solidFill>
                <a:latin typeface="Arial" pitchFamily="34" charset="0"/>
              </a:rPr>
              <a:t>保留站数据结构；</a:t>
            </a:r>
            <a:r>
              <a:rPr lang="en-US" altLang="zh-CN" sz="1400" b="1" dirty="0">
                <a:solidFill>
                  <a:srgbClr val="FF0000"/>
                </a:solidFill>
                <a:latin typeface="Arial" pitchFamily="34" charset="0"/>
              </a:rPr>
              <a:t>r:</a:t>
            </a:r>
            <a:r>
              <a:rPr lang="zh-CN" altLang="zh-CN" sz="1400" b="1" dirty="0">
                <a:solidFill>
                  <a:srgbClr val="000000"/>
                </a:solidFill>
                <a:latin typeface="Arial" pitchFamily="34" charset="0"/>
              </a:rPr>
              <a:t>保留站编号</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dirty="0" err="1">
                <a:solidFill>
                  <a:srgbClr val="FF0000"/>
                </a:solidFill>
                <a:latin typeface="Arial" pitchFamily="34" charset="0"/>
              </a:rPr>
              <a:t>RegisterStat</a:t>
            </a:r>
            <a:r>
              <a:rPr lang="zh-CN" altLang="zh-CN" sz="1400" b="1" dirty="0">
                <a:solidFill>
                  <a:srgbClr val="FF0000"/>
                </a:solidFill>
                <a:latin typeface="Arial" pitchFamily="34" charset="0"/>
              </a:rPr>
              <a:t>：</a:t>
            </a:r>
            <a:r>
              <a:rPr lang="zh-CN" altLang="zh-CN" sz="1400" b="1" dirty="0">
                <a:solidFill>
                  <a:srgbClr val="000000"/>
                </a:solidFill>
                <a:latin typeface="Arial" pitchFamily="34" charset="0"/>
              </a:rPr>
              <a:t>寄存器</a:t>
            </a:r>
            <a:r>
              <a:rPr lang="zh-CN" altLang="en-US" sz="1400" b="1" dirty="0">
                <a:solidFill>
                  <a:srgbClr val="000000"/>
                </a:solidFill>
                <a:latin typeface="Arial" pitchFamily="34" charset="0"/>
              </a:rPr>
              <a:t>结果</a:t>
            </a:r>
            <a:r>
              <a:rPr lang="zh-CN" altLang="zh-CN" sz="1400" b="1" dirty="0">
                <a:solidFill>
                  <a:srgbClr val="000000"/>
                </a:solidFill>
                <a:latin typeface="Arial" pitchFamily="34" charset="0"/>
              </a:rPr>
              <a:t>状态表</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dirty="0" err="1">
                <a:solidFill>
                  <a:srgbClr val="FF0000"/>
                </a:solidFill>
                <a:latin typeface="Arial" pitchFamily="34" charset="0"/>
              </a:rPr>
              <a:t>Reg</a:t>
            </a:r>
            <a:r>
              <a:rPr lang="zh-CN" altLang="zh-CN" sz="1400" b="1" dirty="0">
                <a:solidFill>
                  <a:srgbClr val="FF0000"/>
                </a:solidFill>
                <a:latin typeface="Arial" pitchFamily="34" charset="0"/>
              </a:rPr>
              <a:t>：</a:t>
            </a:r>
            <a:r>
              <a:rPr lang="zh-CN" altLang="zh-CN" sz="1400" b="1" dirty="0">
                <a:solidFill>
                  <a:srgbClr val="000000"/>
                </a:solidFill>
                <a:latin typeface="Arial" pitchFamily="34" charset="0"/>
              </a:rPr>
              <a:t> 寄存器</a:t>
            </a:r>
            <a:r>
              <a:rPr lang="zh-CN" altLang="en-US" sz="1400" b="1" dirty="0">
                <a:solidFill>
                  <a:srgbClr val="000000"/>
                </a:solidFill>
                <a:latin typeface="Arial" pitchFamily="34" charset="0"/>
              </a:rPr>
              <a:t>组</a:t>
            </a:r>
            <a:endParaRPr lang="zh-CN" altLang="zh-CN" sz="1400" b="1" dirty="0">
              <a:solidFill>
                <a:srgbClr val="000000"/>
              </a:solidFill>
              <a:latin typeface="Arial" pitchFamily="34" charset="0"/>
            </a:endParaRPr>
          </a:p>
        </p:txBody>
      </p:sp>
      <p:sp>
        <p:nvSpPr>
          <p:cNvPr id="109574" name="Text Box 5"/>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A895A07-1E4C-44CE-AC31-08CC98958DE8}"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09575" name="Text Box 6"/>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09576" name="Text Box 7"/>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D50F4F6-C852-42D5-AA5B-786DEC2B7EF7}"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76</a:t>
            </a:fld>
            <a:endParaRPr lang="zh-CN" altLang="zh-CN" sz="1200">
              <a:solidFill>
                <a:srgbClr val="898989"/>
              </a:solidFill>
            </a:endParaRPr>
          </a:p>
        </p:txBody>
      </p:sp>
      <p:pic>
        <p:nvPicPr>
          <p:cNvPr id="109577" name="图片 1"/>
          <p:cNvPicPr>
            <a:picLocks noChangeAspect="1"/>
          </p:cNvPicPr>
          <p:nvPr/>
        </p:nvPicPr>
        <p:blipFill>
          <a:blip r:embed="rId3"/>
          <a:srcRect/>
          <a:stretch>
            <a:fillRect/>
          </a:stretch>
        </p:blipFill>
        <p:spPr bwMode="auto">
          <a:xfrm>
            <a:off x="5364163" y="3325813"/>
            <a:ext cx="3786187" cy="2263775"/>
          </a:xfrm>
          <a:prstGeom prst="rect">
            <a:avLst/>
          </a:prstGeom>
          <a:noFill/>
          <a:ln w="9525">
            <a:noFill/>
            <a:miter lim="800000"/>
            <a:headEnd/>
            <a:tailEnd/>
          </a:ln>
        </p:spPr>
      </p:pic>
      <p:sp>
        <p:nvSpPr>
          <p:cNvPr id="109578" name="椭圆 2"/>
          <p:cNvSpPr>
            <a:spLocks noChangeArrowheads="1"/>
          </p:cNvSpPr>
          <p:nvPr/>
        </p:nvSpPr>
        <p:spPr bwMode="auto">
          <a:xfrm>
            <a:off x="3635375" y="1550988"/>
            <a:ext cx="936625" cy="287337"/>
          </a:xfrm>
          <a:prstGeom prst="ellipse">
            <a:avLst/>
          </a:prstGeom>
          <a:solidFill>
            <a:schemeClr val="bg1"/>
          </a:solidFill>
          <a:ln w="9525" algn="ctr">
            <a:solidFill>
              <a:srgbClr val="FF0000"/>
            </a:solidFill>
            <a:round/>
            <a:headEnd/>
            <a:tailEnd/>
          </a:ln>
        </p:spPr>
        <p:txBody>
          <a:bodyPr/>
          <a:lstStyle/>
          <a:p>
            <a:pPr>
              <a:buClr>
                <a:srgbClr val="000000"/>
              </a:buClr>
              <a:buSzPct val="100000"/>
              <a:buFont typeface="Times New Roman" pitchFamily="18" charset="0"/>
              <a:buNone/>
            </a:pPr>
            <a:r>
              <a:rPr lang="en-US" altLang="zh-CN" sz="800">
                <a:solidFill>
                  <a:schemeClr val="tx1"/>
                </a:solidFill>
              </a:rPr>
              <a:t>1</a:t>
            </a:r>
            <a:r>
              <a:rPr lang="en-US" altLang="zh-CN" sz="800" baseline="30000">
                <a:solidFill>
                  <a:schemeClr val="tx1"/>
                </a:solidFill>
              </a:rPr>
              <a:t>st</a:t>
            </a:r>
            <a:r>
              <a:rPr lang="en-US" altLang="zh-CN" sz="800">
                <a:solidFill>
                  <a:schemeClr val="tx1"/>
                </a:solidFill>
              </a:rPr>
              <a:t> </a:t>
            </a:r>
            <a:r>
              <a:rPr lang="zh-CN" altLang="en-US" sz="800">
                <a:solidFill>
                  <a:schemeClr val="tx1"/>
                </a:solidFill>
              </a:rPr>
              <a:t>操作数</a:t>
            </a:r>
          </a:p>
        </p:txBody>
      </p:sp>
      <p:cxnSp>
        <p:nvCxnSpPr>
          <p:cNvPr id="109579" name="直接箭头连接符 4"/>
          <p:cNvCxnSpPr>
            <a:cxnSpLocks noChangeShapeType="1"/>
            <a:stCxn id="109578" idx="2"/>
          </p:cNvCxnSpPr>
          <p:nvPr/>
        </p:nvCxnSpPr>
        <p:spPr bwMode="auto">
          <a:xfrm rot="10800000" flipV="1">
            <a:off x="2843213" y="1694657"/>
            <a:ext cx="792162" cy="304006"/>
          </a:xfrm>
          <a:prstGeom prst="straightConnector1">
            <a:avLst/>
          </a:prstGeom>
          <a:noFill/>
          <a:ln w="9525" algn="ctr">
            <a:solidFill>
              <a:srgbClr val="FF0000"/>
            </a:solidFill>
            <a:round/>
            <a:headEnd/>
            <a:tailEnd type="triangle" w="med" len="med"/>
          </a:ln>
        </p:spPr>
      </p:cxnSp>
      <p:sp>
        <p:nvSpPr>
          <p:cNvPr id="109580" name="椭圆 12"/>
          <p:cNvSpPr>
            <a:spLocks noChangeArrowheads="1"/>
          </p:cNvSpPr>
          <p:nvPr/>
        </p:nvSpPr>
        <p:spPr bwMode="auto">
          <a:xfrm>
            <a:off x="212725" y="2276475"/>
            <a:ext cx="946150" cy="288925"/>
          </a:xfrm>
          <a:prstGeom prst="ellipse">
            <a:avLst/>
          </a:prstGeom>
          <a:solidFill>
            <a:schemeClr val="bg1"/>
          </a:solidFill>
          <a:ln w="9525" algn="ctr">
            <a:solidFill>
              <a:srgbClr val="FF0000"/>
            </a:solidFill>
            <a:round/>
            <a:headEnd/>
            <a:tailEnd/>
          </a:ln>
        </p:spPr>
        <p:txBody>
          <a:bodyPr/>
          <a:lstStyle/>
          <a:p>
            <a:pPr>
              <a:buClr>
                <a:srgbClr val="000000"/>
              </a:buClr>
              <a:buSzPct val="100000"/>
              <a:buFont typeface="Times New Roman" pitchFamily="18" charset="0"/>
              <a:buNone/>
            </a:pPr>
            <a:r>
              <a:rPr lang="en-US" altLang="zh-CN" sz="800">
                <a:solidFill>
                  <a:schemeClr val="tx1"/>
                </a:solidFill>
              </a:rPr>
              <a:t>2</a:t>
            </a:r>
            <a:r>
              <a:rPr lang="en-US" altLang="zh-CN" sz="800" baseline="30000">
                <a:solidFill>
                  <a:schemeClr val="tx1"/>
                </a:solidFill>
              </a:rPr>
              <a:t>nd</a:t>
            </a:r>
            <a:r>
              <a:rPr lang="en-US" altLang="zh-CN" sz="800">
                <a:solidFill>
                  <a:schemeClr val="tx1"/>
                </a:solidFill>
              </a:rPr>
              <a:t> </a:t>
            </a:r>
            <a:r>
              <a:rPr lang="zh-CN" altLang="en-US" sz="800">
                <a:solidFill>
                  <a:schemeClr val="tx1"/>
                </a:solidFill>
              </a:rPr>
              <a:t>操作数</a:t>
            </a:r>
          </a:p>
        </p:txBody>
      </p:sp>
      <p:cxnSp>
        <p:nvCxnSpPr>
          <p:cNvPr id="109581" name="直接箭头连接符 9"/>
          <p:cNvCxnSpPr>
            <a:cxnSpLocks noChangeShapeType="1"/>
          </p:cNvCxnSpPr>
          <p:nvPr/>
        </p:nvCxnSpPr>
        <p:spPr bwMode="auto">
          <a:xfrm>
            <a:off x="1158875" y="2420938"/>
            <a:ext cx="1612900" cy="144462"/>
          </a:xfrm>
          <a:prstGeom prst="straightConnector1">
            <a:avLst/>
          </a:prstGeom>
          <a:noFill/>
          <a:ln w="9525" algn="ctr">
            <a:solidFill>
              <a:srgbClr val="FF0000"/>
            </a:solidFill>
            <a:round/>
            <a:headEnd/>
            <a:tailEnd type="triangle" w="med" len="med"/>
          </a:ln>
        </p:spPr>
      </p:cxnSp>
      <p:sp>
        <p:nvSpPr>
          <p:cNvPr id="109582" name="椭圆 20"/>
          <p:cNvSpPr>
            <a:spLocks noChangeArrowheads="1"/>
          </p:cNvSpPr>
          <p:nvPr/>
        </p:nvSpPr>
        <p:spPr bwMode="auto">
          <a:xfrm>
            <a:off x="3627438" y="3873500"/>
            <a:ext cx="1016000" cy="287338"/>
          </a:xfrm>
          <a:prstGeom prst="ellipse">
            <a:avLst/>
          </a:prstGeom>
          <a:solidFill>
            <a:schemeClr val="bg1"/>
          </a:solidFill>
          <a:ln w="9525" algn="ctr">
            <a:solidFill>
              <a:srgbClr val="FF0000"/>
            </a:solidFill>
            <a:round/>
            <a:headEnd/>
            <a:tailEnd/>
          </a:ln>
        </p:spPr>
        <p:txBody>
          <a:bodyPr/>
          <a:lstStyle/>
          <a:p>
            <a:pPr>
              <a:buClr>
                <a:srgbClr val="000000"/>
              </a:buClr>
              <a:buSzPct val="100000"/>
              <a:buFont typeface="Times New Roman" pitchFamily="18" charset="0"/>
              <a:buNone/>
            </a:pPr>
            <a:r>
              <a:rPr lang="zh-CN" altLang="en-US" sz="800">
                <a:solidFill>
                  <a:schemeClr val="tx1"/>
                </a:solidFill>
              </a:rPr>
              <a:t>基址寄存器</a:t>
            </a:r>
          </a:p>
        </p:txBody>
      </p:sp>
      <p:cxnSp>
        <p:nvCxnSpPr>
          <p:cNvPr id="109583" name="直接箭头连接符 14"/>
          <p:cNvCxnSpPr>
            <a:cxnSpLocks noChangeShapeType="1"/>
            <a:stCxn id="109582" idx="2"/>
          </p:cNvCxnSpPr>
          <p:nvPr/>
        </p:nvCxnSpPr>
        <p:spPr bwMode="auto">
          <a:xfrm flipH="1">
            <a:off x="2771775" y="4017963"/>
            <a:ext cx="855663" cy="203200"/>
          </a:xfrm>
          <a:prstGeom prst="straightConnector1">
            <a:avLst/>
          </a:prstGeom>
          <a:noFill/>
          <a:ln w="9525" algn="ctr">
            <a:solidFill>
              <a:srgbClr val="FF0000"/>
            </a:solidFill>
            <a:round/>
            <a:headEnd/>
            <a:tailEnd type="triangle" w="med" len="med"/>
          </a:ln>
        </p:spPr>
      </p:cxnSp>
      <p:sp>
        <p:nvSpPr>
          <p:cNvPr id="109584" name="椭圆 23"/>
          <p:cNvSpPr>
            <a:spLocks noChangeArrowheads="1"/>
          </p:cNvSpPr>
          <p:nvPr/>
        </p:nvSpPr>
        <p:spPr bwMode="auto">
          <a:xfrm>
            <a:off x="3786188" y="5560108"/>
            <a:ext cx="1073150" cy="360362"/>
          </a:xfrm>
          <a:prstGeom prst="ellipse">
            <a:avLst/>
          </a:prstGeom>
          <a:solidFill>
            <a:schemeClr val="bg1"/>
          </a:solidFill>
          <a:ln w="9525" algn="ctr">
            <a:solidFill>
              <a:srgbClr val="FF0000"/>
            </a:solidFill>
            <a:round/>
            <a:headEnd/>
            <a:tailEnd/>
          </a:ln>
        </p:spPr>
        <p:txBody>
          <a:bodyPr/>
          <a:lstStyle/>
          <a:p>
            <a:pPr>
              <a:buClr>
                <a:srgbClr val="000000"/>
              </a:buClr>
              <a:buSzPct val="100000"/>
              <a:buFont typeface="Times New Roman" pitchFamily="18" charset="0"/>
              <a:buNone/>
            </a:pPr>
            <a:r>
              <a:rPr lang="zh-CN" altLang="en-US" sz="800">
                <a:solidFill>
                  <a:schemeClr val="tx1"/>
                </a:solidFill>
              </a:rPr>
              <a:t>需写入的</a:t>
            </a:r>
            <a:endParaRPr lang="en-US" altLang="zh-CN" sz="800">
              <a:solidFill>
                <a:schemeClr val="tx1"/>
              </a:solidFill>
            </a:endParaRPr>
          </a:p>
          <a:p>
            <a:pPr>
              <a:buClr>
                <a:srgbClr val="000000"/>
              </a:buClr>
              <a:buSzPct val="100000"/>
              <a:buFont typeface="Times New Roman" pitchFamily="18" charset="0"/>
              <a:buNone/>
            </a:pPr>
            <a:r>
              <a:rPr lang="zh-CN" altLang="en-US" sz="800">
                <a:solidFill>
                  <a:schemeClr val="tx1"/>
                </a:solidFill>
              </a:rPr>
              <a:t>数据寄存器</a:t>
            </a:r>
          </a:p>
        </p:txBody>
      </p:sp>
      <p:cxnSp>
        <p:nvCxnSpPr>
          <p:cNvPr id="109585" name="直接箭头连接符 24"/>
          <p:cNvCxnSpPr>
            <a:cxnSpLocks noChangeShapeType="1"/>
            <a:stCxn id="109584" idx="2"/>
          </p:cNvCxnSpPr>
          <p:nvPr/>
        </p:nvCxnSpPr>
        <p:spPr bwMode="auto">
          <a:xfrm flipH="1">
            <a:off x="2754313" y="5741083"/>
            <a:ext cx="1031875" cy="239712"/>
          </a:xfrm>
          <a:prstGeom prst="straightConnector1">
            <a:avLst/>
          </a:prstGeom>
          <a:noFill/>
          <a:ln w="9525" algn="ctr">
            <a:solidFill>
              <a:srgbClr val="FF0000"/>
            </a:solidFill>
            <a:round/>
            <a:headEnd/>
            <a:tailEnd type="triangle" w="med" len="med"/>
          </a:ln>
        </p:spPr>
      </p:cxnSp>
      <p:sp>
        <p:nvSpPr>
          <p:cNvPr id="2" name="标题 1"/>
          <p:cNvSpPr>
            <a:spLocks noGrp="1"/>
          </p:cNvSpPr>
          <p:nvPr>
            <p:ph type="title"/>
          </p:nvPr>
        </p:nvSpPr>
        <p:spPr/>
        <p:txBody>
          <a:bodyPr/>
          <a:lstStyle/>
          <a:p>
            <a:r>
              <a:rPr lang="en-US" altLang="zh-CN" smtClean="0"/>
              <a:t>Tomasulo </a:t>
            </a:r>
            <a:r>
              <a:rPr lang="zh-CN" altLang="zh-CN" smtClean="0"/>
              <a:t>算法流水线控制</a:t>
            </a:r>
            <a:endParaRPr lang="zh-CN" altLang="en-US" dirty="0"/>
          </a:p>
        </p:txBody>
      </p:sp>
    </p:spTree>
    <p:extLst>
      <p:ext uri="{BB962C8B-B14F-4D97-AF65-F5344CB8AC3E}">
        <p14:creationId xmlns:p14="http://schemas.microsoft.com/office/powerpoint/2010/main" val="260041205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ext Box 1"/>
          <p:cNvSpPr txBox="1">
            <a:spLocks noChangeArrowheads="1"/>
          </p:cNvSpPr>
          <p:nvPr/>
        </p:nvSpPr>
        <p:spPr bwMode="auto">
          <a:xfrm>
            <a:off x="426244" y="1082675"/>
            <a:ext cx="8291512" cy="5273675"/>
          </a:xfrm>
          <a:prstGeom prst="rect">
            <a:avLst/>
          </a:prstGeom>
          <a:noFill/>
          <a:ln w="9525">
            <a:noFill/>
            <a:round/>
            <a:headEnd/>
            <a:tailEnd/>
          </a:ln>
        </p:spPr>
        <p:txBody>
          <a:bodyPr/>
          <a:lstStyle/>
          <a:p>
            <a:pPr eaLnBrk="1" hangingPunct="1">
              <a:spcBef>
                <a:spcPts val="3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000" b="1" dirty="0">
                <a:solidFill>
                  <a:srgbClr val="000000"/>
                </a:solidFill>
              </a:rPr>
              <a:t>2</a:t>
            </a:r>
            <a:r>
              <a:rPr lang="zh-CN" altLang="zh-CN" sz="2000" b="1" dirty="0">
                <a:solidFill>
                  <a:srgbClr val="000000"/>
                </a:solidFill>
              </a:rPr>
              <a:t>、</a:t>
            </a:r>
            <a:r>
              <a:rPr lang="en-US" altLang="zh-CN" sz="2000" b="1" dirty="0">
                <a:solidFill>
                  <a:srgbClr val="000000"/>
                </a:solidFill>
              </a:rPr>
              <a:t>Execute</a:t>
            </a:r>
          </a:p>
          <a:p>
            <a:pPr eaLnBrk="1" hangingPunct="1">
              <a:spcBef>
                <a:spcPts val="3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000" b="1" dirty="0">
                <a:solidFill>
                  <a:srgbClr val="000000"/>
                </a:solidFill>
              </a:rPr>
              <a:t>   FP Operation</a:t>
            </a:r>
          </a:p>
          <a:p>
            <a:pPr eaLnBrk="1" hangingPunct="1">
              <a:spcBef>
                <a:spcPts val="3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000" b="1" dirty="0">
                <a:solidFill>
                  <a:srgbClr val="000000"/>
                </a:solidFill>
              </a:rPr>
              <a:t>       </a:t>
            </a:r>
            <a:r>
              <a:rPr lang="en-US" altLang="zh-CN" sz="2000" b="1" dirty="0">
                <a:solidFill>
                  <a:srgbClr val="0070C0"/>
                </a:solidFill>
              </a:rPr>
              <a:t>wait until: (RS[r].</a:t>
            </a:r>
            <a:r>
              <a:rPr lang="en-US" altLang="zh-CN" sz="2000" b="1" dirty="0" err="1">
                <a:solidFill>
                  <a:srgbClr val="0070C0"/>
                </a:solidFill>
              </a:rPr>
              <a:t>Qj</a:t>
            </a:r>
            <a:r>
              <a:rPr lang="en-US" altLang="zh-CN" sz="2000" b="1" dirty="0">
                <a:solidFill>
                  <a:srgbClr val="0070C0"/>
                </a:solidFill>
              </a:rPr>
              <a:t>=0) and (RS[r].</a:t>
            </a:r>
            <a:r>
              <a:rPr lang="en-US" altLang="zh-CN" sz="2000" b="1" dirty="0" err="1">
                <a:solidFill>
                  <a:srgbClr val="0070C0"/>
                </a:solidFill>
              </a:rPr>
              <a:t>Qk</a:t>
            </a:r>
            <a:r>
              <a:rPr lang="en-US" altLang="zh-CN" sz="2000" b="1" dirty="0">
                <a:solidFill>
                  <a:srgbClr val="0070C0"/>
                </a:solidFill>
              </a:rPr>
              <a:t>=0)</a:t>
            </a:r>
          </a:p>
          <a:p>
            <a:pPr eaLnBrk="1" hangingPunct="1">
              <a:spcBef>
                <a:spcPts val="3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000" b="1" dirty="0">
                <a:solidFill>
                  <a:srgbClr val="000000"/>
                </a:solidFill>
              </a:rPr>
              <a:t>       Action or bookkeeping: </a:t>
            </a:r>
          </a:p>
          <a:p>
            <a:pPr eaLnBrk="1" hangingPunct="1">
              <a:spcBef>
                <a:spcPts val="3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000" b="1" dirty="0">
                <a:solidFill>
                  <a:srgbClr val="000000"/>
                </a:solidFill>
              </a:rPr>
              <a:t>           computer result: Operands </a:t>
            </a:r>
            <a:r>
              <a:rPr lang="en-US" altLang="zh-CN" sz="2000" b="1" dirty="0" smtClean="0">
                <a:solidFill>
                  <a:srgbClr val="000000"/>
                </a:solidFill>
              </a:rPr>
              <a:t> are </a:t>
            </a:r>
            <a:r>
              <a:rPr lang="en-US" altLang="zh-CN" sz="2000" b="1" dirty="0">
                <a:solidFill>
                  <a:srgbClr val="000000"/>
                </a:solidFill>
              </a:rPr>
              <a:t>in </a:t>
            </a:r>
            <a:r>
              <a:rPr lang="en-US" altLang="zh-CN" sz="2000" b="1" dirty="0" err="1">
                <a:solidFill>
                  <a:srgbClr val="000000"/>
                </a:solidFill>
              </a:rPr>
              <a:t>Vj</a:t>
            </a:r>
            <a:r>
              <a:rPr lang="en-US" altLang="zh-CN" sz="2000" b="1" dirty="0">
                <a:solidFill>
                  <a:srgbClr val="000000"/>
                </a:solidFill>
              </a:rPr>
              <a:t> and </a:t>
            </a:r>
            <a:r>
              <a:rPr lang="en-US" altLang="zh-CN" sz="2000" b="1" dirty="0" err="1">
                <a:solidFill>
                  <a:srgbClr val="000000"/>
                </a:solidFill>
              </a:rPr>
              <a:t>Vk</a:t>
            </a:r>
            <a:endParaRPr lang="en-US" altLang="zh-CN" sz="2000" b="1" dirty="0">
              <a:solidFill>
                <a:srgbClr val="000000"/>
              </a:solidFill>
            </a:endParaRPr>
          </a:p>
          <a:p>
            <a:pPr eaLnBrk="1" hangingPunct="1">
              <a:spcBef>
                <a:spcPts val="3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000" b="1" dirty="0">
                <a:solidFill>
                  <a:srgbClr val="000000"/>
                </a:solidFill>
              </a:rPr>
              <a:t>   Load-store step1</a:t>
            </a:r>
          </a:p>
          <a:p>
            <a:pPr eaLnBrk="1" hangingPunct="1">
              <a:spcBef>
                <a:spcPts val="3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000" b="1" dirty="0">
                <a:solidFill>
                  <a:srgbClr val="000000"/>
                </a:solidFill>
              </a:rPr>
              <a:t>       </a:t>
            </a:r>
            <a:r>
              <a:rPr lang="en-US" altLang="zh-CN" sz="2000" b="1" dirty="0">
                <a:solidFill>
                  <a:srgbClr val="0070C0"/>
                </a:solidFill>
              </a:rPr>
              <a:t>wait until: RS[r].</a:t>
            </a:r>
            <a:r>
              <a:rPr lang="en-US" altLang="zh-CN" sz="2000" b="1" dirty="0" err="1">
                <a:solidFill>
                  <a:srgbClr val="0070C0"/>
                </a:solidFill>
              </a:rPr>
              <a:t>Qj</a:t>
            </a:r>
            <a:r>
              <a:rPr lang="en-US" altLang="zh-CN" sz="2000" b="1" dirty="0">
                <a:solidFill>
                  <a:srgbClr val="0070C0"/>
                </a:solidFill>
              </a:rPr>
              <a:t> =0 &amp; r is head of load-store queue</a:t>
            </a:r>
          </a:p>
          <a:p>
            <a:pPr eaLnBrk="1" hangingPunct="1">
              <a:spcBef>
                <a:spcPts val="3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000" b="1" dirty="0">
                <a:solidFill>
                  <a:srgbClr val="000000"/>
                </a:solidFill>
              </a:rPr>
              <a:t>        Action or bookkeeping:</a:t>
            </a:r>
          </a:p>
          <a:p>
            <a:pPr eaLnBrk="1" hangingPunct="1">
              <a:spcBef>
                <a:spcPts val="3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000" b="1" dirty="0">
                <a:solidFill>
                  <a:srgbClr val="000000"/>
                </a:solidFill>
              </a:rPr>
              <a:t>            RS[r].A </a:t>
            </a:r>
            <a:r>
              <a:rPr lang="en-US" altLang="zh-CN" sz="2000" b="1" dirty="0">
                <a:solidFill>
                  <a:srgbClr val="000000"/>
                </a:solidFill>
                <a:latin typeface="Symbol" pitchFamily="18" charset="2"/>
              </a:rPr>
              <a:t></a:t>
            </a:r>
            <a:r>
              <a:rPr lang="en-US" altLang="zh-CN" sz="2000" b="1" dirty="0">
                <a:solidFill>
                  <a:srgbClr val="000000"/>
                </a:solidFill>
              </a:rPr>
              <a:t> RS[r].</a:t>
            </a:r>
            <a:r>
              <a:rPr lang="en-US" altLang="zh-CN" sz="2000" b="1" dirty="0" err="1">
                <a:solidFill>
                  <a:srgbClr val="000000"/>
                </a:solidFill>
              </a:rPr>
              <a:t>Vj</a:t>
            </a:r>
            <a:r>
              <a:rPr lang="en-US" altLang="zh-CN" sz="2000" b="1" dirty="0">
                <a:solidFill>
                  <a:srgbClr val="000000"/>
                </a:solidFill>
              </a:rPr>
              <a:t> + RS[r].A;</a:t>
            </a:r>
          </a:p>
          <a:p>
            <a:pPr eaLnBrk="1" hangingPunct="1">
              <a:spcBef>
                <a:spcPts val="3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000" b="1" dirty="0">
                <a:solidFill>
                  <a:srgbClr val="000000"/>
                </a:solidFill>
              </a:rPr>
              <a:t>  Load   step2</a:t>
            </a:r>
          </a:p>
          <a:p>
            <a:pPr eaLnBrk="1" hangingPunct="1">
              <a:spcBef>
                <a:spcPts val="3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000" b="1" dirty="0">
                <a:solidFill>
                  <a:srgbClr val="0070C0"/>
                </a:solidFill>
              </a:rPr>
              <a:t>       wait until: Load Step1 complete</a:t>
            </a:r>
          </a:p>
          <a:p>
            <a:pPr eaLnBrk="1" hangingPunct="1">
              <a:spcBef>
                <a:spcPts val="3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000" b="1" dirty="0">
                <a:solidFill>
                  <a:srgbClr val="000000"/>
                </a:solidFill>
              </a:rPr>
              <a:t>       Action or bookkeeping:  </a:t>
            </a:r>
          </a:p>
          <a:p>
            <a:pPr eaLnBrk="1" hangingPunct="1">
              <a:spcBef>
                <a:spcPts val="3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000" b="1" dirty="0">
                <a:solidFill>
                  <a:srgbClr val="000000"/>
                </a:solidFill>
              </a:rPr>
              <a:t>              Read from Mem[RS[r].A]</a:t>
            </a:r>
          </a:p>
        </p:txBody>
      </p:sp>
      <p:sp>
        <p:nvSpPr>
          <p:cNvPr id="110596"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E8CC384-C37A-45E1-B77B-97D803D0556E}"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10597"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10598"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72BBC99-98D4-4B59-B081-6C217536970F}"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77</a:t>
            </a:fld>
            <a:endParaRPr lang="zh-CN" altLang="zh-CN" sz="1200">
              <a:solidFill>
                <a:srgbClr val="898989"/>
              </a:solidFill>
            </a:endParaRPr>
          </a:p>
        </p:txBody>
      </p:sp>
      <p:pic>
        <p:nvPicPr>
          <p:cNvPr id="110599" name="图片 6"/>
          <p:cNvPicPr>
            <a:picLocks noChangeAspect="1"/>
          </p:cNvPicPr>
          <p:nvPr/>
        </p:nvPicPr>
        <p:blipFill>
          <a:blip r:embed="rId3"/>
          <a:srcRect/>
          <a:stretch>
            <a:fillRect/>
          </a:stretch>
        </p:blipFill>
        <p:spPr bwMode="auto">
          <a:xfrm>
            <a:off x="4834400" y="3827577"/>
            <a:ext cx="3786187" cy="2263775"/>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zh-CN" dirty="0" smtClean="0"/>
              <a:t>注意：</a:t>
            </a:r>
            <a:r>
              <a:rPr lang="en-US" altLang="zh-CN" dirty="0" smtClean="0"/>
              <a:t>Load</a:t>
            </a:r>
            <a:r>
              <a:rPr lang="zh-CN" altLang="zh-CN" dirty="0" smtClean="0"/>
              <a:t>操作在</a:t>
            </a:r>
            <a:r>
              <a:rPr lang="en-US" altLang="zh-CN" dirty="0" smtClean="0"/>
              <a:t>EXE</a:t>
            </a:r>
            <a:r>
              <a:rPr lang="zh-CN" altLang="zh-CN" dirty="0" smtClean="0"/>
              <a:t>阶段分两步</a:t>
            </a:r>
            <a:endParaRPr lang="zh-CN" altLang="en-US" dirty="0"/>
          </a:p>
        </p:txBody>
      </p:sp>
    </p:spTree>
    <p:extLst>
      <p:ext uri="{BB962C8B-B14F-4D97-AF65-F5344CB8AC3E}">
        <p14:creationId xmlns:p14="http://schemas.microsoft.com/office/powerpoint/2010/main" val="353414257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22" name="图片 5"/>
          <p:cNvPicPr>
            <a:picLocks noChangeAspect="1"/>
          </p:cNvPicPr>
          <p:nvPr/>
        </p:nvPicPr>
        <p:blipFill>
          <a:blip r:embed="rId3"/>
          <a:srcRect/>
          <a:stretch>
            <a:fillRect/>
          </a:stretch>
        </p:blipFill>
        <p:spPr bwMode="auto">
          <a:xfrm>
            <a:off x="5357812" y="3808268"/>
            <a:ext cx="3786188" cy="2262188"/>
          </a:xfrm>
          <a:prstGeom prst="rect">
            <a:avLst/>
          </a:prstGeom>
          <a:noFill/>
          <a:ln w="9525">
            <a:noFill/>
            <a:miter lim="800000"/>
            <a:headEnd/>
            <a:tailEnd/>
          </a:ln>
        </p:spPr>
      </p:pic>
      <p:sp>
        <p:nvSpPr>
          <p:cNvPr id="111618" name="Text Box 1"/>
          <p:cNvSpPr txBox="1">
            <a:spLocks noChangeArrowheads="1"/>
          </p:cNvSpPr>
          <p:nvPr/>
        </p:nvSpPr>
        <p:spPr bwMode="auto">
          <a:xfrm>
            <a:off x="236422" y="1070119"/>
            <a:ext cx="8350250" cy="5937250"/>
          </a:xfrm>
          <a:prstGeom prst="rect">
            <a:avLst/>
          </a:prstGeom>
          <a:noFill/>
          <a:ln w="9525">
            <a:noFill/>
            <a:round/>
            <a:headEnd/>
            <a:tailEnd/>
          </a:ln>
        </p:spPr>
        <p:txBody>
          <a:bodyPr/>
          <a:lstStyle/>
          <a:p>
            <a:pPr marL="228600" indent="-227013" eaLnBrk="1" hangingPunct="1">
              <a:spcBef>
                <a:spcPts val="3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rPr>
              <a:t>3</a:t>
            </a:r>
            <a:r>
              <a:rPr lang="zh-CN" altLang="zh-CN" sz="2000" b="1" dirty="0">
                <a:solidFill>
                  <a:srgbClr val="000000"/>
                </a:solidFill>
              </a:rPr>
              <a:t>、</a:t>
            </a:r>
            <a:r>
              <a:rPr lang="en-US" altLang="zh-CN" sz="2000" b="1" dirty="0">
                <a:solidFill>
                  <a:srgbClr val="000000"/>
                </a:solidFill>
              </a:rPr>
              <a:t>Write result</a:t>
            </a:r>
          </a:p>
          <a:p>
            <a:pPr marL="228600" indent="-227013" eaLnBrk="1" hangingPunct="1">
              <a:spcBef>
                <a:spcPts val="3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rPr>
              <a:t>    FP Operation or Load</a:t>
            </a:r>
          </a:p>
          <a:p>
            <a:pPr marL="228600" indent="-227013" eaLnBrk="1" hangingPunct="1">
              <a:spcBef>
                <a:spcPts val="3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dirty="0">
                <a:solidFill>
                  <a:srgbClr val="0070C0"/>
                </a:solidFill>
              </a:rPr>
              <a:t>        Wait until: Execution complete at r  &amp; CDB available</a:t>
            </a:r>
          </a:p>
          <a:p>
            <a:pPr marL="228600" indent="-227013" eaLnBrk="1" hangingPunct="1">
              <a:spcBef>
                <a:spcPts val="3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rPr>
              <a:t>        Action or bookkeeping</a:t>
            </a:r>
          </a:p>
          <a:p>
            <a:pPr marL="228600" indent="-227013" eaLnBrk="1" hangingPunct="1">
              <a:lnSpc>
                <a:spcPct val="90000"/>
              </a:lnSpc>
              <a:spcBef>
                <a:spcPts val="10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000" b="1" dirty="0">
                <a:solidFill>
                  <a:srgbClr val="000000"/>
                </a:solidFill>
              </a:rPr>
              <a:t>           </a:t>
            </a:r>
            <a:r>
              <a:rPr lang="zh-CN" altLang="zh-CN" sz="2000" b="1" dirty="0">
                <a:solidFill>
                  <a:srgbClr val="000000"/>
                </a:solidFill>
                <a:latin typeface="Symbol" pitchFamily="18" charset="2"/>
              </a:rPr>
              <a:t></a:t>
            </a:r>
            <a:r>
              <a:rPr lang="en-US" altLang="zh-CN" sz="2000" b="1" dirty="0">
                <a:solidFill>
                  <a:srgbClr val="000000"/>
                </a:solidFill>
              </a:rPr>
              <a:t>x (if (</a:t>
            </a:r>
            <a:r>
              <a:rPr lang="en-US" altLang="zh-CN" sz="2000" b="1" dirty="0" err="1">
                <a:solidFill>
                  <a:srgbClr val="000000"/>
                </a:solidFill>
              </a:rPr>
              <a:t>RegisterStat</a:t>
            </a:r>
            <a:r>
              <a:rPr lang="en-US" altLang="zh-CN" sz="2000" b="1" dirty="0">
                <a:solidFill>
                  <a:srgbClr val="000000"/>
                </a:solidFill>
              </a:rPr>
              <a:t>[x].Qi=r) {</a:t>
            </a:r>
            <a:r>
              <a:rPr lang="en-US" altLang="zh-CN" sz="2000" b="1" dirty="0" err="1">
                <a:solidFill>
                  <a:srgbClr val="000000"/>
                </a:solidFill>
              </a:rPr>
              <a:t>Regs</a:t>
            </a:r>
            <a:r>
              <a:rPr lang="en-US" altLang="zh-CN" sz="2000" b="1" dirty="0">
                <a:solidFill>
                  <a:srgbClr val="000000"/>
                </a:solidFill>
              </a:rPr>
              <a:t>[x] </a:t>
            </a:r>
            <a:r>
              <a:rPr lang="en-US" altLang="zh-CN" sz="2000" b="1" dirty="0">
                <a:solidFill>
                  <a:srgbClr val="000000"/>
                </a:solidFill>
                <a:latin typeface="Symbol" pitchFamily="18" charset="2"/>
              </a:rPr>
              <a:t></a:t>
            </a:r>
            <a:r>
              <a:rPr lang="en-US" altLang="zh-CN" sz="2000" b="1" dirty="0">
                <a:solidFill>
                  <a:srgbClr val="000000"/>
                </a:solidFill>
              </a:rPr>
              <a:t> result; </a:t>
            </a:r>
            <a:r>
              <a:rPr lang="en-US" altLang="zh-CN" sz="2000" b="1" dirty="0" err="1">
                <a:solidFill>
                  <a:srgbClr val="000000"/>
                </a:solidFill>
              </a:rPr>
              <a:t>RegisterStat</a:t>
            </a:r>
            <a:r>
              <a:rPr lang="en-US" altLang="zh-CN" sz="2000" b="1" dirty="0">
                <a:solidFill>
                  <a:srgbClr val="000000"/>
                </a:solidFill>
              </a:rPr>
              <a:t>[x].Qi </a:t>
            </a:r>
            <a:r>
              <a:rPr lang="en-US" altLang="zh-CN" sz="2000" b="1" dirty="0">
                <a:solidFill>
                  <a:srgbClr val="000000"/>
                </a:solidFill>
                <a:latin typeface="Symbol" pitchFamily="18" charset="2"/>
              </a:rPr>
              <a:t></a:t>
            </a:r>
            <a:r>
              <a:rPr lang="en-US" altLang="zh-CN" sz="2000" b="1" dirty="0">
                <a:solidFill>
                  <a:srgbClr val="000000"/>
                </a:solidFill>
              </a:rPr>
              <a:t> 0})</a:t>
            </a:r>
          </a:p>
          <a:p>
            <a:pPr marL="228600" indent="-227013" eaLnBrk="1" hangingPunct="1">
              <a:lnSpc>
                <a:spcPct val="90000"/>
              </a:lnSpc>
              <a:spcBef>
                <a:spcPts val="10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000" b="1" dirty="0">
                <a:solidFill>
                  <a:srgbClr val="000000"/>
                </a:solidFill>
              </a:rPr>
              <a:t>           </a:t>
            </a:r>
            <a:r>
              <a:rPr lang="zh-CN" altLang="zh-CN" sz="2000" b="1" dirty="0">
                <a:solidFill>
                  <a:srgbClr val="000000"/>
                </a:solidFill>
                <a:latin typeface="Symbol" pitchFamily="18" charset="2"/>
              </a:rPr>
              <a:t></a:t>
            </a:r>
            <a:r>
              <a:rPr lang="zh-CN" altLang="zh-CN" sz="2000" b="1" dirty="0">
                <a:solidFill>
                  <a:srgbClr val="000000"/>
                </a:solidFill>
              </a:rPr>
              <a:t> </a:t>
            </a:r>
            <a:r>
              <a:rPr lang="en-US" altLang="zh-CN" sz="2000" b="1" dirty="0">
                <a:solidFill>
                  <a:srgbClr val="000000"/>
                </a:solidFill>
              </a:rPr>
              <a:t>x (if(RS[x].</a:t>
            </a:r>
            <a:r>
              <a:rPr lang="en-US" altLang="zh-CN" sz="2000" b="1" dirty="0" err="1">
                <a:solidFill>
                  <a:srgbClr val="000000"/>
                </a:solidFill>
              </a:rPr>
              <a:t>Qj</a:t>
            </a:r>
            <a:r>
              <a:rPr lang="en-US" altLang="zh-CN" sz="2000" b="1" dirty="0">
                <a:solidFill>
                  <a:srgbClr val="000000"/>
                </a:solidFill>
              </a:rPr>
              <a:t> =r) {RS[x].</a:t>
            </a:r>
            <a:r>
              <a:rPr lang="en-US" altLang="zh-CN" sz="2000" b="1" dirty="0" err="1">
                <a:solidFill>
                  <a:srgbClr val="000000"/>
                </a:solidFill>
              </a:rPr>
              <a:t>Vj</a:t>
            </a:r>
            <a:r>
              <a:rPr lang="en-US" altLang="zh-CN" sz="2000" b="1" dirty="0">
                <a:solidFill>
                  <a:srgbClr val="000000"/>
                </a:solidFill>
              </a:rPr>
              <a:t> </a:t>
            </a:r>
            <a:r>
              <a:rPr lang="en-US" altLang="zh-CN" sz="2000" b="1" dirty="0">
                <a:solidFill>
                  <a:srgbClr val="000000"/>
                </a:solidFill>
                <a:latin typeface="Symbol" pitchFamily="18" charset="2"/>
              </a:rPr>
              <a:t></a:t>
            </a:r>
            <a:r>
              <a:rPr lang="en-US" altLang="zh-CN" sz="2000" b="1" dirty="0">
                <a:solidFill>
                  <a:srgbClr val="000000"/>
                </a:solidFill>
              </a:rPr>
              <a:t>result; RS[x].</a:t>
            </a:r>
            <a:r>
              <a:rPr lang="en-US" altLang="zh-CN" sz="2000" b="1" dirty="0" err="1">
                <a:solidFill>
                  <a:srgbClr val="000000"/>
                </a:solidFill>
              </a:rPr>
              <a:t>Qj</a:t>
            </a:r>
            <a:r>
              <a:rPr lang="en-US" altLang="zh-CN" sz="2000" b="1" dirty="0">
                <a:solidFill>
                  <a:srgbClr val="000000"/>
                </a:solidFill>
              </a:rPr>
              <a:t> </a:t>
            </a:r>
            <a:r>
              <a:rPr lang="en-US" altLang="zh-CN" sz="2000" b="1" dirty="0">
                <a:solidFill>
                  <a:srgbClr val="000000"/>
                </a:solidFill>
                <a:latin typeface="Symbol" pitchFamily="18" charset="2"/>
              </a:rPr>
              <a:t></a:t>
            </a:r>
            <a:r>
              <a:rPr lang="en-US" altLang="zh-CN" sz="2000" b="1" dirty="0">
                <a:solidFill>
                  <a:srgbClr val="000000"/>
                </a:solidFill>
              </a:rPr>
              <a:t>0});</a:t>
            </a:r>
          </a:p>
          <a:p>
            <a:pPr marL="228600" indent="-227013" eaLnBrk="1" hangingPunct="1">
              <a:lnSpc>
                <a:spcPct val="90000"/>
              </a:lnSpc>
              <a:spcBef>
                <a:spcPts val="10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rPr>
              <a:t>           </a:t>
            </a:r>
            <a:r>
              <a:rPr lang="en-US" altLang="zh-CN" sz="2000" b="1" dirty="0">
                <a:solidFill>
                  <a:srgbClr val="000000"/>
                </a:solidFill>
                <a:latin typeface="Symbol" pitchFamily="18" charset="2"/>
              </a:rPr>
              <a:t></a:t>
            </a:r>
            <a:r>
              <a:rPr lang="en-US" altLang="zh-CN" sz="2000" b="1" dirty="0">
                <a:solidFill>
                  <a:srgbClr val="000000"/>
                </a:solidFill>
              </a:rPr>
              <a:t> x (if(RS[x].</a:t>
            </a:r>
            <a:r>
              <a:rPr lang="en-US" altLang="zh-CN" sz="2000" b="1" dirty="0" err="1">
                <a:solidFill>
                  <a:srgbClr val="000000"/>
                </a:solidFill>
              </a:rPr>
              <a:t>Qk</a:t>
            </a:r>
            <a:r>
              <a:rPr lang="en-US" altLang="zh-CN" sz="2000" b="1" dirty="0">
                <a:solidFill>
                  <a:srgbClr val="000000"/>
                </a:solidFill>
              </a:rPr>
              <a:t> =r) {RS[x].</a:t>
            </a:r>
            <a:r>
              <a:rPr lang="en-US" altLang="zh-CN" sz="2000" b="1" dirty="0" err="1">
                <a:solidFill>
                  <a:srgbClr val="000000"/>
                </a:solidFill>
              </a:rPr>
              <a:t>Vk</a:t>
            </a:r>
            <a:r>
              <a:rPr lang="en-US" altLang="zh-CN" sz="2000" b="1" dirty="0">
                <a:solidFill>
                  <a:srgbClr val="000000"/>
                </a:solidFill>
              </a:rPr>
              <a:t> </a:t>
            </a:r>
            <a:r>
              <a:rPr lang="en-US" altLang="zh-CN" sz="2000" b="1" dirty="0">
                <a:solidFill>
                  <a:srgbClr val="000000"/>
                </a:solidFill>
                <a:latin typeface="Symbol" pitchFamily="18" charset="2"/>
              </a:rPr>
              <a:t></a:t>
            </a:r>
            <a:r>
              <a:rPr lang="en-US" altLang="zh-CN" sz="2000" b="1" dirty="0">
                <a:solidFill>
                  <a:srgbClr val="000000"/>
                </a:solidFill>
              </a:rPr>
              <a:t>result; RS[x].</a:t>
            </a:r>
            <a:r>
              <a:rPr lang="en-US" altLang="zh-CN" sz="2000" b="1" dirty="0" err="1">
                <a:solidFill>
                  <a:srgbClr val="000000"/>
                </a:solidFill>
              </a:rPr>
              <a:t>Qk</a:t>
            </a:r>
            <a:r>
              <a:rPr lang="en-US" altLang="zh-CN" sz="2000" b="1" dirty="0">
                <a:solidFill>
                  <a:srgbClr val="000000"/>
                </a:solidFill>
              </a:rPr>
              <a:t> </a:t>
            </a:r>
            <a:r>
              <a:rPr lang="en-US" altLang="zh-CN" sz="2000" b="1" dirty="0">
                <a:solidFill>
                  <a:srgbClr val="000000"/>
                </a:solidFill>
                <a:latin typeface="Symbol" pitchFamily="18" charset="2"/>
              </a:rPr>
              <a:t></a:t>
            </a:r>
            <a:r>
              <a:rPr lang="en-US" altLang="zh-CN" sz="2000" b="1" dirty="0">
                <a:solidFill>
                  <a:srgbClr val="000000"/>
                </a:solidFill>
              </a:rPr>
              <a:t>0});</a:t>
            </a:r>
          </a:p>
          <a:p>
            <a:pPr marL="228600" indent="-227013" eaLnBrk="1" hangingPunct="1">
              <a:lnSpc>
                <a:spcPct val="90000"/>
              </a:lnSpc>
              <a:spcBef>
                <a:spcPts val="10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rPr>
              <a:t>          RS[r].Busy  </a:t>
            </a:r>
            <a:r>
              <a:rPr lang="en-US" altLang="zh-CN" sz="2000" b="1" dirty="0">
                <a:solidFill>
                  <a:srgbClr val="000000"/>
                </a:solidFill>
                <a:latin typeface="Symbol" pitchFamily="18" charset="2"/>
              </a:rPr>
              <a:t></a:t>
            </a:r>
            <a:r>
              <a:rPr lang="en-US" altLang="zh-CN" sz="2000" b="1" dirty="0">
                <a:solidFill>
                  <a:srgbClr val="000000"/>
                </a:solidFill>
              </a:rPr>
              <a:t> no;</a:t>
            </a:r>
          </a:p>
          <a:p>
            <a:pPr marL="228600" indent="-227013" eaLnBrk="1" hangingPunct="1">
              <a:lnSpc>
                <a:spcPct val="90000"/>
              </a:lnSpc>
              <a:spcBef>
                <a:spcPts val="10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rPr>
              <a:t>    Store  </a:t>
            </a:r>
          </a:p>
          <a:p>
            <a:pPr marL="228600" indent="-227013" eaLnBrk="1" hangingPunct="1">
              <a:lnSpc>
                <a:spcPct val="90000"/>
              </a:lnSpc>
              <a:spcBef>
                <a:spcPts val="10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rPr>
              <a:t>        wait until: </a:t>
            </a:r>
            <a:endParaRPr lang="en-US" altLang="zh-CN" sz="2000" b="1" dirty="0" smtClean="0">
              <a:solidFill>
                <a:srgbClr val="000000"/>
              </a:solidFill>
            </a:endParaRPr>
          </a:p>
          <a:p>
            <a:pPr marL="228600" indent="-227013" eaLnBrk="1" hangingPunct="1">
              <a:lnSpc>
                <a:spcPct val="90000"/>
              </a:lnSpc>
              <a:spcBef>
                <a:spcPts val="10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rPr>
              <a:t> </a:t>
            </a:r>
            <a:r>
              <a:rPr lang="en-US" altLang="zh-CN" sz="2000" b="1" dirty="0" smtClean="0">
                <a:solidFill>
                  <a:srgbClr val="000000"/>
                </a:solidFill>
              </a:rPr>
              <a:t>              </a:t>
            </a:r>
            <a:r>
              <a:rPr lang="en-US" altLang="zh-CN" sz="2000" b="1" dirty="0" smtClean="0">
                <a:solidFill>
                  <a:srgbClr val="0070C0"/>
                </a:solidFill>
              </a:rPr>
              <a:t>Execution </a:t>
            </a:r>
            <a:r>
              <a:rPr lang="en-US" altLang="zh-CN" sz="2000" b="1" dirty="0">
                <a:solidFill>
                  <a:srgbClr val="0070C0"/>
                </a:solidFill>
              </a:rPr>
              <a:t>complete </a:t>
            </a:r>
            <a:r>
              <a:rPr lang="en-US" altLang="zh-CN" sz="2000" b="1" dirty="0" smtClean="0">
                <a:solidFill>
                  <a:srgbClr val="0070C0"/>
                </a:solidFill>
              </a:rPr>
              <a:t>at r &amp; RS[r].</a:t>
            </a:r>
            <a:r>
              <a:rPr lang="en-US" altLang="zh-CN" sz="2000" b="1" dirty="0" err="1" smtClean="0">
                <a:solidFill>
                  <a:srgbClr val="0070C0"/>
                </a:solidFill>
              </a:rPr>
              <a:t>Qk</a:t>
            </a:r>
            <a:r>
              <a:rPr lang="en-US" altLang="zh-CN" sz="2000" b="1" dirty="0" smtClean="0">
                <a:solidFill>
                  <a:srgbClr val="0070C0"/>
                </a:solidFill>
              </a:rPr>
              <a:t> = 0</a:t>
            </a:r>
          </a:p>
          <a:p>
            <a:pPr marL="228600" indent="-227013" eaLnBrk="1" hangingPunct="1">
              <a:lnSpc>
                <a:spcPct val="90000"/>
              </a:lnSpc>
              <a:spcBef>
                <a:spcPts val="10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dirty="0" smtClean="0">
                <a:solidFill>
                  <a:srgbClr val="000000"/>
                </a:solidFill>
              </a:rPr>
              <a:t>        </a:t>
            </a:r>
            <a:r>
              <a:rPr lang="en-US" altLang="zh-CN" sz="2000" b="1" dirty="0">
                <a:solidFill>
                  <a:srgbClr val="000000"/>
                </a:solidFill>
              </a:rPr>
              <a:t>Action or bookkeeping</a:t>
            </a:r>
          </a:p>
          <a:p>
            <a:pPr marL="228600" indent="-227013" eaLnBrk="1" hangingPunct="1">
              <a:lnSpc>
                <a:spcPct val="90000"/>
              </a:lnSpc>
              <a:spcBef>
                <a:spcPts val="10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rPr>
              <a:t>             Mem[RS[r].A] </a:t>
            </a:r>
            <a:r>
              <a:rPr lang="en-US" altLang="zh-CN" sz="2000" b="1" dirty="0">
                <a:solidFill>
                  <a:srgbClr val="000000"/>
                </a:solidFill>
                <a:latin typeface="Symbol" pitchFamily="18" charset="2"/>
              </a:rPr>
              <a:t></a:t>
            </a:r>
            <a:r>
              <a:rPr lang="en-US" altLang="zh-CN" sz="2000" b="1" dirty="0">
                <a:solidFill>
                  <a:srgbClr val="000000"/>
                </a:solidFill>
              </a:rPr>
              <a:t> RS[r].</a:t>
            </a:r>
            <a:r>
              <a:rPr lang="en-US" altLang="zh-CN" sz="2000" b="1" dirty="0" err="1">
                <a:solidFill>
                  <a:srgbClr val="000000"/>
                </a:solidFill>
              </a:rPr>
              <a:t>Vk</a:t>
            </a:r>
            <a:r>
              <a:rPr lang="en-US" altLang="zh-CN" sz="2000" b="1" dirty="0">
                <a:solidFill>
                  <a:srgbClr val="000000"/>
                </a:solidFill>
              </a:rPr>
              <a:t>;</a:t>
            </a:r>
          </a:p>
          <a:p>
            <a:pPr marL="228600" indent="-227013" eaLnBrk="1" hangingPunct="1">
              <a:lnSpc>
                <a:spcPct val="90000"/>
              </a:lnSpc>
              <a:spcBef>
                <a:spcPts val="10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rPr>
              <a:t>             RS[r].Busy  </a:t>
            </a:r>
            <a:r>
              <a:rPr lang="en-US" altLang="zh-CN" sz="2000" b="1" dirty="0">
                <a:solidFill>
                  <a:srgbClr val="000000"/>
                </a:solidFill>
                <a:latin typeface="Symbol" pitchFamily="18" charset="2"/>
              </a:rPr>
              <a:t></a:t>
            </a:r>
            <a:r>
              <a:rPr lang="en-US" altLang="zh-CN" sz="2000" b="1" dirty="0">
                <a:solidFill>
                  <a:srgbClr val="000000"/>
                </a:solidFill>
              </a:rPr>
              <a:t> no;</a:t>
            </a:r>
          </a:p>
          <a:p>
            <a:pPr marL="228600" indent="-227013" eaLnBrk="1" hangingPunct="1">
              <a:lnSpc>
                <a:spcPct val="90000"/>
              </a:lnSpc>
              <a:spcBef>
                <a:spcPts val="10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2000" b="1" dirty="0">
              <a:solidFill>
                <a:srgbClr val="000000"/>
              </a:solidFill>
            </a:endParaRPr>
          </a:p>
        </p:txBody>
      </p:sp>
      <p:sp>
        <p:nvSpPr>
          <p:cNvPr id="111619" name="Text Box 2"/>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4F2DADBE-7DA6-443B-AFDB-BE08A58A0D83}"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11620" name="Text Box 3"/>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11621" name="Text Box 4"/>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18C1E4A-EEAB-474C-B4D0-CEDB1DA44D1A}"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78</a:t>
            </a:fld>
            <a:endParaRPr lang="zh-CN" altLang="zh-CN" sz="1200">
              <a:solidFill>
                <a:srgbClr val="898989"/>
              </a:solidFill>
            </a:endParaRPr>
          </a:p>
        </p:txBody>
      </p:sp>
      <p:sp>
        <p:nvSpPr>
          <p:cNvPr id="2" name="标题 1"/>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63906766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674" name="Object 2"/>
          <p:cNvGraphicFramePr>
            <a:graphicFrameLocks noChangeAspect="1"/>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37955" r:id="rId4" imgW="9666000" imgH="6607440" progId="">
                  <p:embed/>
                </p:oleObj>
              </mc:Choice>
              <mc:Fallback>
                <p:oleObj r:id="rId4" imgW="9666000" imgH="660744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28676"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C28197C-988B-4CE0-9E3B-2A262A19E064}"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8677"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8678"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E83D8EA-429A-4F99-A1A8-C07E6DDD882E}"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79</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Tomasulo Example</a:t>
            </a:r>
            <a:endParaRPr lang="zh-CN" altLang="en-US" dirty="0"/>
          </a:p>
        </p:txBody>
      </p:sp>
    </p:spTree>
    <p:extLst>
      <p:ext uri="{BB962C8B-B14F-4D97-AF65-F5344CB8AC3E}">
        <p14:creationId xmlns:p14="http://schemas.microsoft.com/office/powerpoint/2010/main" val="2988148391"/>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53A5AAE-1348-4356-A5A9-8185DDE15853}"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65539"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65540"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EAD1895-9171-442B-9DFB-654FC1E23825}"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8</a:t>
            </a:fld>
            <a:endParaRPr lang="zh-CN" altLang="zh-CN" sz="1200">
              <a:solidFill>
                <a:srgbClr val="898989"/>
              </a:solidFill>
            </a:endParaRPr>
          </a:p>
        </p:txBody>
      </p:sp>
      <p:sp>
        <p:nvSpPr>
          <p:cNvPr id="65541" name="标题 1"/>
          <p:cNvSpPr>
            <a:spLocks noGrp="1"/>
          </p:cNvSpPr>
          <p:nvPr>
            <p:ph type="title"/>
          </p:nvPr>
        </p:nvSpPr>
        <p:spPr/>
        <p:txBody>
          <a:bodyPr/>
          <a:lstStyle/>
          <a:p>
            <a:r>
              <a:rPr lang="zh-CN" altLang="zh-CN" smtClean="0"/>
              <a:t>本章遵循的指令延时</a:t>
            </a:r>
            <a:endParaRPr lang="zh-CN" altLang="en-US" smtClean="0"/>
          </a:p>
        </p:txBody>
      </p:sp>
      <p:sp>
        <p:nvSpPr>
          <p:cNvPr id="65542" name="内容占位符 2"/>
          <p:cNvSpPr>
            <a:spLocks noGrp="1"/>
          </p:cNvSpPr>
          <p:nvPr>
            <p:ph idx="1"/>
          </p:nvPr>
        </p:nvSpPr>
        <p:spPr>
          <a:xfrm>
            <a:off x="457200" y="5802594"/>
            <a:ext cx="8229600" cy="507671"/>
          </a:xfrm>
        </p:spPr>
        <p:txBody>
          <a:bodyPr>
            <a:normAutofit fontScale="92500" lnSpcReduction="10000"/>
          </a:bodyPr>
          <a:lstStyle/>
          <a:p>
            <a:r>
              <a:rPr lang="en-US" altLang="zh-CN" dirty="0" smtClean="0"/>
              <a:t>  (</a:t>
            </a:r>
            <a:r>
              <a:rPr lang="zh-CN" altLang="zh-CN" dirty="0" smtClean="0"/>
              <a:t>当使用结果的指令为</a:t>
            </a:r>
            <a:r>
              <a:rPr lang="en-US" altLang="zh-CN" dirty="0" smtClean="0"/>
              <a:t>BRANCH</a:t>
            </a:r>
            <a:r>
              <a:rPr lang="zh-CN" altLang="zh-CN" dirty="0" smtClean="0"/>
              <a:t>指令时除外</a:t>
            </a:r>
            <a:r>
              <a:rPr lang="en-US" altLang="zh-CN" dirty="0" smtClean="0"/>
              <a:t>)</a:t>
            </a:r>
          </a:p>
          <a:p>
            <a:endParaRPr lang="zh-CN" altLang="en-US" dirty="0" smtClean="0"/>
          </a:p>
        </p:txBody>
      </p:sp>
      <p:graphicFrame>
        <p:nvGraphicFramePr>
          <p:cNvPr id="5" name="表格 4"/>
          <p:cNvGraphicFramePr>
            <a:graphicFrameLocks noGrp="1"/>
          </p:cNvGraphicFramePr>
          <p:nvPr>
            <p:extLst>
              <p:ext uri="{D42A27DB-BD31-4B8C-83A1-F6EECF244321}">
                <p14:modId xmlns:p14="http://schemas.microsoft.com/office/powerpoint/2010/main" val="3170583501"/>
              </p:ext>
            </p:extLst>
          </p:nvPr>
        </p:nvGraphicFramePr>
        <p:xfrm>
          <a:off x="539750" y="1397226"/>
          <a:ext cx="7975600" cy="3671886"/>
        </p:xfrm>
        <a:graphic>
          <a:graphicData uri="http://schemas.openxmlformats.org/drawingml/2006/table">
            <a:tbl>
              <a:tblPr firstRow="1" bandRow="1">
                <a:tableStyleId>{5C22544A-7EE6-4342-B048-85BDC9FD1C3A}</a:tableStyleId>
              </a:tblPr>
              <a:tblGrid>
                <a:gridCol w="2952254">
                  <a:extLst>
                    <a:ext uri="{9D8B030D-6E8A-4147-A177-3AD203B41FA5}">
                      <a16:colId xmlns:a16="http://schemas.microsoft.com/office/drawing/2014/main" val="20000"/>
                    </a:ext>
                  </a:extLst>
                </a:gridCol>
                <a:gridCol w="3168274">
                  <a:extLst>
                    <a:ext uri="{9D8B030D-6E8A-4147-A177-3AD203B41FA5}">
                      <a16:colId xmlns:a16="http://schemas.microsoft.com/office/drawing/2014/main" val="20001"/>
                    </a:ext>
                  </a:extLst>
                </a:gridCol>
                <a:gridCol w="1855072">
                  <a:extLst>
                    <a:ext uri="{9D8B030D-6E8A-4147-A177-3AD203B41FA5}">
                      <a16:colId xmlns:a16="http://schemas.microsoft.com/office/drawing/2014/main" val="20002"/>
                    </a:ext>
                  </a:extLst>
                </a:gridCol>
              </a:tblGrid>
              <a:tr h="611981">
                <a:tc>
                  <a:txBody>
                    <a:bodyPr/>
                    <a:lstStyle/>
                    <a:p>
                      <a:pPr algn="ctr"/>
                      <a:r>
                        <a:rPr lang="zh-CN" altLang="zh-CN" sz="2800" dirty="0" smtClean="0"/>
                        <a:t>产生结果的指令 </a:t>
                      </a:r>
                      <a:endParaRPr lang="zh-CN" altLang="en-US" sz="2800" dirty="0"/>
                    </a:p>
                  </a:txBody>
                  <a:tcPr marL="91438" marR="91438" marT="45714" marB="45714"/>
                </a:tc>
                <a:tc>
                  <a:txBody>
                    <a:bodyPr/>
                    <a:lstStyle/>
                    <a:p>
                      <a:pPr algn="ctr"/>
                      <a:r>
                        <a:rPr lang="zh-CN" altLang="zh-CN" sz="2800" dirty="0" smtClean="0"/>
                        <a:t>使用结果的指令</a:t>
                      </a:r>
                      <a:endParaRPr lang="zh-CN" altLang="en-US" sz="2800" dirty="0"/>
                    </a:p>
                  </a:txBody>
                  <a:tcPr marL="91438" marR="91438" marT="45714" marB="4571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2800" dirty="0" smtClean="0"/>
                        <a:t>所需延时</a:t>
                      </a:r>
                      <a:endParaRPr lang="zh-CN" altLang="en-US" sz="2800" dirty="0"/>
                    </a:p>
                  </a:txBody>
                  <a:tcPr marL="91438" marR="91438" marT="45714" marB="45714"/>
                </a:tc>
                <a:extLst>
                  <a:ext uri="{0D108BD9-81ED-4DB2-BD59-A6C34878D82A}">
                    <a16:rowId xmlns:a16="http://schemas.microsoft.com/office/drawing/2014/main" val="10000"/>
                  </a:ext>
                </a:extLst>
              </a:tr>
              <a:tr h="611981">
                <a:tc>
                  <a:txBody>
                    <a:bodyPr/>
                    <a:lstStyle/>
                    <a:p>
                      <a:pPr algn="ctr"/>
                      <a:r>
                        <a:rPr lang="en-US" altLang="zh-CN" sz="2800" dirty="0" smtClean="0"/>
                        <a:t>FP ALU op </a:t>
                      </a:r>
                      <a:endParaRPr lang="zh-CN" altLang="en-US" sz="2800" dirty="0"/>
                    </a:p>
                  </a:txBody>
                  <a:tcPr marL="91438" marR="91438" marT="45714" marB="45714"/>
                </a:tc>
                <a:tc>
                  <a:txBody>
                    <a:bodyPr/>
                    <a:lstStyle/>
                    <a:p>
                      <a:pPr algn="ctr"/>
                      <a:r>
                        <a:rPr lang="en-US" altLang="zh-CN" sz="2800" dirty="0" smtClean="0"/>
                        <a:t>Another FP ALU op </a:t>
                      </a:r>
                      <a:endParaRPr lang="zh-CN" altLang="en-US" sz="2800" dirty="0"/>
                    </a:p>
                  </a:txBody>
                  <a:tcPr marL="91438" marR="91438" marT="45714" marB="45714"/>
                </a:tc>
                <a:tc>
                  <a:txBody>
                    <a:bodyPr/>
                    <a:lstStyle/>
                    <a:p>
                      <a:pPr algn="ctr"/>
                      <a:r>
                        <a:rPr lang="en-US" altLang="zh-CN" sz="2800" dirty="0" smtClean="0"/>
                        <a:t>3</a:t>
                      </a:r>
                      <a:endParaRPr lang="zh-CN" altLang="en-US" sz="2800" dirty="0"/>
                    </a:p>
                  </a:txBody>
                  <a:tcPr marL="91438" marR="91438" marT="45714" marB="45714"/>
                </a:tc>
                <a:extLst>
                  <a:ext uri="{0D108BD9-81ED-4DB2-BD59-A6C34878D82A}">
                    <a16:rowId xmlns:a16="http://schemas.microsoft.com/office/drawing/2014/main" val="10001"/>
                  </a:ext>
                </a:extLst>
              </a:tr>
              <a:tr h="611981">
                <a:tc>
                  <a:txBody>
                    <a:bodyPr/>
                    <a:lstStyle/>
                    <a:p>
                      <a:pPr algn="ctr"/>
                      <a:r>
                        <a:rPr lang="en-US" altLang="zh-CN" sz="2800" dirty="0" smtClean="0"/>
                        <a:t>FP ALU op </a:t>
                      </a:r>
                      <a:endParaRPr lang="zh-CN" altLang="en-US" sz="2800" dirty="0"/>
                    </a:p>
                  </a:txBody>
                  <a:tcPr marL="91438" marR="91438" marT="45714" marB="45714"/>
                </a:tc>
                <a:tc>
                  <a:txBody>
                    <a:bodyPr/>
                    <a:lstStyle/>
                    <a:p>
                      <a:pPr algn="ctr"/>
                      <a:r>
                        <a:rPr lang="en-US" altLang="zh-CN" sz="2800" dirty="0" smtClean="0"/>
                        <a:t>Store double </a:t>
                      </a:r>
                      <a:endParaRPr lang="zh-CN" altLang="en-US" sz="2800" dirty="0"/>
                    </a:p>
                  </a:txBody>
                  <a:tcPr marL="91438" marR="91438" marT="45714" marB="45714"/>
                </a:tc>
                <a:tc>
                  <a:txBody>
                    <a:bodyPr/>
                    <a:lstStyle/>
                    <a:p>
                      <a:pPr algn="ctr"/>
                      <a:r>
                        <a:rPr lang="en-US" altLang="zh-CN" sz="2800" dirty="0" smtClean="0"/>
                        <a:t>2</a:t>
                      </a:r>
                      <a:endParaRPr lang="zh-CN" altLang="en-US" sz="2800" dirty="0"/>
                    </a:p>
                  </a:txBody>
                  <a:tcPr marL="91438" marR="91438" marT="45714" marB="45714"/>
                </a:tc>
                <a:extLst>
                  <a:ext uri="{0D108BD9-81ED-4DB2-BD59-A6C34878D82A}">
                    <a16:rowId xmlns:a16="http://schemas.microsoft.com/office/drawing/2014/main" val="10002"/>
                  </a:ext>
                </a:extLst>
              </a:tr>
              <a:tr h="611981">
                <a:tc>
                  <a:txBody>
                    <a:bodyPr/>
                    <a:lstStyle/>
                    <a:p>
                      <a:pPr algn="ctr"/>
                      <a:r>
                        <a:rPr lang="en-US" altLang="zh-CN" sz="2800" dirty="0" smtClean="0"/>
                        <a:t>Load double</a:t>
                      </a:r>
                      <a:endParaRPr lang="zh-CN" altLang="en-US" sz="2800" dirty="0"/>
                    </a:p>
                  </a:txBody>
                  <a:tcPr marL="91438" marR="91438" marT="45714" marB="45714"/>
                </a:tc>
                <a:tc>
                  <a:txBody>
                    <a:bodyPr/>
                    <a:lstStyle/>
                    <a:p>
                      <a:pPr algn="ctr"/>
                      <a:r>
                        <a:rPr lang="en-US" altLang="zh-CN" sz="2800" dirty="0" smtClean="0"/>
                        <a:t>FP ALU op </a:t>
                      </a:r>
                      <a:endParaRPr lang="zh-CN" altLang="en-US" sz="2800" dirty="0"/>
                    </a:p>
                  </a:txBody>
                  <a:tcPr marL="91438" marR="91438" marT="45714" marB="45714"/>
                </a:tc>
                <a:tc>
                  <a:txBody>
                    <a:bodyPr/>
                    <a:lstStyle/>
                    <a:p>
                      <a:pPr algn="ctr"/>
                      <a:r>
                        <a:rPr lang="en-US" altLang="zh-CN" sz="2800" dirty="0" smtClean="0"/>
                        <a:t>1</a:t>
                      </a:r>
                      <a:endParaRPr lang="zh-CN" altLang="en-US" sz="2800" dirty="0"/>
                    </a:p>
                  </a:txBody>
                  <a:tcPr marL="91438" marR="91438" marT="45714" marB="45714"/>
                </a:tc>
                <a:extLst>
                  <a:ext uri="{0D108BD9-81ED-4DB2-BD59-A6C34878D82A}">
                    <a16:rowId xmlns:a16="http://schemas.microsoft.com/office/drawing/2014/main" val="10003"/>
                  </a:ext>
                </a:extLst>
              </a:tr>
              <a:tr h="611981">
                <a:tc>
                  <a:txBody>
                    <a:bodyPr/>
                    <a:lstStyle/>
                    <a:p>
                      <a:pPr algn="ctr"/>
                      <a:r>
                        <a:rPr lang="en-US" altLang="zh-CN" sz="2800" dirty="0" smtClean="0"/>
                        <a:t>Load double </a:t>
                      </a:r>
                      <a:endParaRPr lang="zh-CN" altLang="en-US" sz="2800" dirty="0"/>
                    </a:p>
                  </a:txBody>
                  <a:tcPr marL="91438" marR="91438" marT="45714" marB="45714"/>
                </a:tc>
                <a:tc>
                  <a:txBody>
                    <a:bodyPr/>
                    <a:lstStyle/>
                    <a:p>
                      <a:pPr algn="ctr"/>
                      <a:r>
                        <a:rPr lang="en-US" altLang="zh-CN" sz="2800" dirty="0" smtClean="0"/>
                        <a:t>Store double </a:t>
                      </a:r>
                      <a:endParaRPr lang="zh-CN" altLang="en-US" sz="2800" dirty="0"/>
                    </a:p>
                  </a:txBody>
                  <a:tcPr marL="91438" marR="91438" marT="45714" marB="45714"/>
                </a:tc>
                <a:tc>
                  <a:txBody>
                    <a:bodyPr/>
                    <a:lstStyle/>
                    <a:p>
                      <a:pPr algn="ctr"/>
                      <a:r>
                        <a:rPr lang="en-US" altLang="zh-CN" sz="2800" dirty="0" smtClean="0"/>
                        <a:t>0</a:t>
                      </a:r>
                      <a:endParaRPr lang="zh-CN" altLang="en-US" sz="2800" dirty="0"/>
                    </a:p>
                  </a:txBody>
                  <a:tcPr marL="91438" marR="91438" marT="45714" marB="45714"/>
                </a:tc>
                <a:extLst>
                  <a:ext uri="{0D108BD9-81ED-4DB2-BD59-A6C34878D82A}">
                    <a16:rowId xmlns:a16="http://schemas.microsoft.com/office/drawing/2014/main" val="10004"/>
                  </a:ext>
                </a:extLst>
              </a:tr>
              <a:tr h="611981">
                <a:tc>
                  <a:txBody>
                    <a:bodyPr/>
                    <a:lstStyle/>
                    <a:p>
                      <a:pPr algn="ctr"/>
                      <a:r>
                        <a:rPr lang="en-US" altLang="zh-CN" sz="2800" dirty="0" smtClean="0"/>
                        <a:t>Integer op </a:t>
                      </a:r>
                      <a:endParaRPr lang="zh-CN" altLang="en-US" sz="2800" dirty="0"/>
                    </a:p>
                  </a:txBody>
                  <a:tcPr marL="91438" marR="91438" marT="45714" marB="45714"/>
                </a:tc>
                <a:tc>
                  <a:txBody>
                    <a:bodyPr/>
                    <a:lstStyle/>
                    <a:p>
                      <a:pPr algn="ctr"/>
                      <a:r>
                        <a:rPr lang="en-US" altLang="zh-CN" sz="2800" dirty="0" smtClean="0"/>
                        <a:t>Integer op </a:t>
                      </a:r>
                      <a:endParaRPr lang="zh-CN" altLang="en-US" sz="2800" dirty="0"/>
                    </a:p>
                  </a:txBody>
                  <a:tcPr marL="91438" marR="91438" marT="45714" marB="45714"/>
                </a:tc>
                <a:tc>
                  <a:txBody>
                    <a:bodyPr/>
                    <a:lstStyle/>
                    <a:p>
                      <a:pPr algn="ctr"/>
                      <a:r>
                        <a:rPr lang="en-US" altLang="zh-CN" sz="2800" dirty="0" smtClean="0"/>
                        <a:t>0</a:t>
                      </a:r>
                      <a:endParaRPr lang="zh-CN" altLang="en-US" sz="2800" dirty="0"/>
                    </a:p>
                  </a:txBody>
                  <a:tcPr marL="91438" marR="91438" marT="45714" marB="45714"/>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773559487"/>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698" name="Object 2"/>
          <p:cNvGraphicFramePr>
            <a:graphicFrameLocks noChangeAspect="1"/>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38979" r:id="rId4" imgW="9666000" imgH="6607440" progId="">
                  <p:embed/>
                </p:oleObj>
              </mc:Choice>
              <mc:Fallback>
                <p:oleObj r:id="rId4" imgW="9666000" imgH="660744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29700" name="AutoShape 3"/>
          <p:cNvSpPr>
            <a:spLocks noChangeArrowheads="1"/>
          </p:cNvSpPr>
          <p:nvPr/>
        </p:nvSpPr>
        <p:spPr bwMode="auto">
          <a:xfrm>
            <a:off x="3124200" y="1371600"/>
            <a:ext cx="533400" cy="457200"/>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9701" name="AutoShape 4"/>
          <p:cNvSpPr>
            <a:spLocks noChangeArrowheads="1"/>
          </p:cNvSpPr>
          <p:nvPr/>
        </p:nvSpPr>
        <p:spPr bwMode="auto">
          <a:xfrm>
            <a:off x="6248400" y="1371600"/>
            <a:ext cx="1676400" cy="457200"/>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9702" name="AutoShape 5"/>
          <p:cNvSpPr>
            <a:spLocks noChangeArrowheads="1"/>
          </p:cNvSpPr>
          <p:nvPr/>
        </p:nvSpPr>
        <p:spPr bwMode="auto">
          <a:xfrm>
            <a:off x="4876800" y="5181600"/>
            <a:ext cx="762000" cy="457200"/>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9703" name="Text Box 6"/>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A9E785F-1320-45D7-BC5A-92FFCAB4F9BF}"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29704" name="Text Box 7"/>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9705" name="Text Box 8"/>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5853ED6-91D6-4012-9075-7964209C9C43}"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80</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Tomasulo Example Cycle 1</a:t>
            </a:r>
            <a:endParaRPr lang="zh-CN" altLang="en-US" dirty="0"/>
          </a:p>
        </p:txBody>
      </p:sp>
    </p:spTree>
    <p:extLst>
      <p:ext uri="{BB962C8B-B14F-4D97-AF65-F5344CB8AC3E}">
        <p14:creationId xmlns:p14="http://schemas.microsoft.com/office/powerpoint/2010/main" val="3781262056"/>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Object 1"/>
          <p:cNvGraphicFramePr>
            <a:graphicFrameLocks noChangeAspect="1"/>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40003" r:id="rId4" imgW="9666000" imgH="6607440" progId="">
                  <p:embed/>
                </p:oleObj>
              </mc:Choice>
              <mc:Fallback>
                <p:oleObj r:id="rId4" imgW="9666000" imgH="660744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30723" name="AutoShape 2"/>
          <p:cNvSpPr>
            <a:spLocks noChangeArrowheads="1"/>
          </p:cNvSpPr>
          <p:nvPr/>
        </p:nvSpPr>
        <p:spPr bwMode="auto">
          <a:xfrm>
            <a:off x="3124200" y="1676400"/>
            <a:ext cx="533400" cy="304800"/>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30724" name="AutoShape 3"/>
          <p:cNvSpPr>
            <a:spLocks noChangeArrowheads="1"/>
          </p:cNvSpPr>
          <p:nvPr/>
        </p:nvSpPr>
        <p:spPr bwMode="auto">
          <a:xfrm>
            <a:off x="6248400" y="1600200"/>
            <a:ext cx="1676400" cy="457200"/>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30725" name="AutoShape 4"/>
          <p:cNvSpPr>
            <a:spLocks noChangeArrowheads="1"/>
          </p:cNvSpPr>
          <p:nvPr/>
        </p:nvSpPr>
        <p:spPr bwMode="auto">
          <a:xfrm>
            <a:off x="3633788" y="5132388"/>
            <a:ext cx="762000" cy="457200"/>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83973" name="Rectangle 5"/>
          <p:cNvSpPr>
            <a:spLocks noChangeArrowheads="1"/>
          </p:cNvSpPr>
          <p:nvPr/>
        </p:nvSpPr>
        <p:spPr bwMode="auto">
          <a:xfrm>
            <a:off x="360363" y="5865813"/>
            <a:ext cx="8410575" cy="454025"/>
          </a:xfrm>
          <a:prstGeom prst="rect">
            <a:avLst/>
          </a:prstGeom>
          <a:no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5B9BD5"/>
                </a:solidFill>
                <a:latin typeface="Comic Sans MS" pitchFamily="66" charset="0"/>
              </a:rPr>
              <a:t>Note: Unlike 6600, can have multiple loads outstanding</a:t>
            </a:r>
          </a:p>
        </p:txBody>
      </p:sp>
      <p:sp>
        <p:nvSpPr>
          <p:cNvPr id="30728" name="Text Box 7"/>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E719F00-01D4-4FA6-88EB-63CB69B77620}"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30729" name="Text Box 8"/>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30730" name="Text Box 9"/>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EED7272-BD88-4EB9-81D8-C4F9779D0C19}"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81</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Tomasulo Example Cycle 2</a:t>
            </a:r>
            <a:endParaRPr lang="zh-CN" altLang="en-US" dirty="0"/>
          </a:p>
        </p:txBody>
      </p:sp>
    </p:spTree>
    <p:extLst>
      <p:ext uri="{BB962C8B-B14F-4D97-AF65-F5344CB8AC3E}">
        <p14:creationId xmlns:p14="http://schemas.microsoft.com/office/powerpoint/2010/main" val="6588248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additive="repl">
                                        <p:cTn id="6" dur="1" fill="hold">
                                          <p:stCondLst>
                                            <p:cond delay="0"/>
                                          </p:stCondLst>
                                        </p:cTn>
                                        <p:tgtEl>
                                          <p:spTgt spid="83973"/>
                                        </p:tgtEl>
                                        <p:attrNameLst>
                                          <p:attrName>style.visibility</p:attrName>
                                        </p:attrNameLst>
                                      </p:cBhvr>
                                      <p:to>
                                        <p:strVal val="visible"/>
                                      </p:to>
                                    </p:set>
                                    <p:anim calcmode="lin" valueType="num">
                                      <p:cBhvr>
                                        <p:cTn id="7" dur="500" fill="hold"/>
                                        <p:tgtEl>
                                          <p:spTgt spid="83973"/>
                                        </p:tgtEl>
                                        <p:attrNameLst>
                                          <p:attrName>ppt_x</p:attrName>
                                        </p:attrNameLst>
                                      </p:cBhvr>
                                      <p:tavLst>
                                        <p:tav tm="100000">
                                          <p:val>
                                            <p:strVal val="1+#ppt_w/2"/>
                                          </p:val>
                                        </p:tav>
                                        <p:tav tm="100000">
                                          <p:val>
                                            <p:strVal val="#ppt_x"/>
                                          </p:val>
                                        </p:tav>
                                      </p:tavLst>
                                    </p:anim>
                                    <p:anim calcmode="lin" valueType="num">
                                      <p:cBhvr>
                                        <p:cTn id="8" dur="500" fill="hold"/>
                                        <p:tgtEl>
                                          <p:spTgt spid="83973"/>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746" name="Object 1"/>
          <p:cNvGraphicFramePr>
            <a:graphicFrameLocks noChangeAspect="1"/>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41027" r:id="rId4" imgW="9666000" imgH="6607440" progId="">
                  <p:embed/>
                </p:oleObj>
              </mc:Choice>
              <mc:Fallback>
                <p:oleObj r:id="rId4" imgW="9666000" imgH="660744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31747" name="AutoShape 2"/>
          <p:cNvSpPr>
            <a:spLocks noChangeArrowheads="1"/>
          </p:cNvSpPr>
          <p:nvPr/>
        </p:nvSpPr>
        <p:spPr bwMode="auto">
          <a:xfrm>
            <a:off x="2438400" y="4038600"/>
            <a:ext cx="3962400" cy="457200"/>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31748" name="AutoShape 3"/>
          <p:cNvSpPr>
            <a:spLocks noChangeArrowheads="1"/>
          </p:cNvSpPr>
          <p:nvPr/>
        </p:nvSpPr>
        <p:spPr bwMode="auto">
          <a:xfrm>
            <a:off x="2965450" y="5132388"/>
            <a:ext cx="762000" cy="457200"/>
          </a:xfrm>
          <a:prstGeom prst="roundRect">
            <a:avLst>
              <a:gd name="adj" fmla="val 16667"/>
            </a:avLst>
          </a:prstGeom>
          <a:noFill/>
          <a:ln w="57240" cap="sq">
            <a:solidFill>
              <a:srgbClr val="0563C1"/>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84996" name="Rectangle 4"/>
          <p:cNvSpPr>
            <a:spLocks noChangeArrowheads="1"/>
          </p:cNvSpPr>
          <p:nvPr/>
        </p:nvSpPr>
        <p:spPr bwMode="auto">
          <a:xfrm>
            <a:off x="311150" y="5659438"/>
            <a:ext cx="8496300" cy="520700"/>
          </a:xfrm>
          <a:prstGeom prst="rect">
            <a:avLst/>
          </a:prstGeom>
          <a:noFill/>
          <a:ln w="9525">
            <a:noFill/>
            <a:round/>
            <a:headEnd/>
            <a:tailEnd/>
          </a:ln>
        </p:spPr>
        <p:txBody>
          <a:bodyPr lIns="90360" tIns="44280" rIns="90360" bIns="44280"/>
          <a:lstStyle/>
          <a:p>
            <a:pPr marL="284163" indent="-284163" eaLnBrk="1" hangingPunct="1">
              <a:lnSpc>
                <a:spcPct val="90000"/>
              </a:lnSpc>
              <a:spcBef>
                <a:spcPts val="900"/>
              </a:spcBef>
              <a:buClr>
                <a:srgbClr val="5B9BD5"/>
              </a:buClr>
              <a:buSzPct val="100000"/>
              <a:buFont typeface="Comic Sans MS" pitchFamily="66" charset="0"/>
              <a:buChar char="•"/>
              <a:tabLst>
                <a:tab pos="284163" algn="l"/>
                <a:tab pos="1198563" algn="l"/>
                <a:tab pos="2112963" algn="l"/>
                <a:tab pos="3027363" algn="l"/>
                <a:tab pos="3941763" algn="l"/>
                <a:tab pos="4856163" algn="l"/>
                <a:tab pos="5770563" algn="l"/>
                <a:tab pos="6684963" algn="l"/>
                <a:tab pos="7599363" algn="l"/>
                <a:tab pos="8513763" algn="l"/>
                <a:tab pos="9428163" algn="l"/>
                <a:tab pos="10342563" algn="l"/>
              </a:tabLst>
            </a:pPr>
            <a:r>
              <a:rPr lang="en-US" altLang="zh-CN" sz="2400" b="1">
                <a:solidFill>
                  <a:srgbClr val="5B9BD5"/>
                </a:solidFill>
                <a:latin typeface="Comic Sans MS" pitchFamily="66" charset="0"/>
              </a:rPr>
              <a:t>Note: registers names are removed (“renamed”) in Reservation Stations; MULT issued vs. scoreboard</a:t>
            </a:r>
          </a:p>
          <a:p>
            <a:pPr marL="284163" indent="-284163" eaLnBrk="1" hangingPunct="1">
              <a:lnSpc>
                <a:spcPct val="90000"/>
              </a:lnSpc>
              <a:spcBef>
                <a:spcPts val="900"/>
              </a:spcBef>
              <a:buClr>
                <a:srgbClr val="5B9BD5"/>
              </a:buClr>
              <a:buSzPct val="100000"/>
              <a:buFont typeface="Comic Sans MS" pitchFamily="66" charset="0"/>
              <a:buChar char="•"/>
              <a:tabLst>
                <a:tab pos="284163" algn="l"/>
                <a:tab pos="1198563" algn="l"/>
                <a:tab pos="2112963" algn="l"/>
                <a:tab pos="3027363" algn="l"/>
                <a:tab pos="3941763" algn="l"/>
                <a:tab pos="4856163" algn="l"/>
                <a:tab pos="5770563" algn="l"/>
                <a:tab pos="6684963" algn="l"/>
                <a:tab pos="7599363" algn="l"/>
                <a:tab pos="8513763" algn="l"/>
                <a:tab pos="9428163" algn="l"/>
                <a:tab pos="10342563" algn="l"/>
              </a:tabLst>
            </a:pPr>
            <a:r>
              <a:rPr lang="en-US" altLang="zh-CN" sz="2400" b="1">
                <a:solidFill>
                  <a:srgbClr val="5B9BD5"/>
                </a:solidFill>
                <a:latin typeface="Comic Sans MS" pitchFamily="66" charset="0"/>
              </a:rPr>
              <a:t>Load1 completing; what is waiting for Load1? </a:t>
            </a:r>
          </a:p>
        </p:txBody>
      </p:sp>
      <p:sp>
        <p:nvSpPr>
          <p:cNvPr id="31751" name="Text Box 6"/>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1013C9A-0D27-49DB-AC91-89EF12985F6A}"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31752" name="Text Box 7"/>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31753" name="Text Box 8"/>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CDE1A59-1732-4A35-9FC0-FD06125266E8}"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82</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Tomasulo Example Cycle 3</a:t>
            </a:r>
            <a:endParaRPr lang="zh-CN" altLang="en-US" dirty="0"/>
          </a:p>
        </p:txBody>
      </p:sp>
    </p:spTree>
    <p:extLst>
      <p:ext uri="{BB962C8B-B14F-4D97-AF65-F5344CB8AC3E}">
        <p14:creationId xmlns:p14="http://schemas.microsoft.com/office/powerpoint/2010/main" val="19451745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additive="repl">
                                        <p:cTn id="6" dur="1" fill="hold">
                                          <p:stCondLst>
                                            <p:cond delay="0"/>
                                          </p:stCondLst>
                                        </p:cTn>
                                        <p:tgtEl>
                                          <p:spTgt spid="84996"/>
                                        </p:tgtEl>
                                        <p:attrNameLst>
                                          <p:attrName>style.visibility</p:attrName>
                                        </p:attrNameLst>
                                      </p:cBhvr>
                                      <p:to>
                                        <p:strVal val="visible"/>
                                      </p:to>
                                    </p:set>
                                    <p:anim calcmode="lin" valueType="num">
                                      <p:cBhvr>
                                        <p:cTn id="7" dur="500" fill="hold"/>
                                        <p:tgtEl>
                                          <p:spTgt spid="84996"/>
                                        </p:tgtEl>
                                        <p:attrNameLst>
                                          <p:attrName>ppt_x</p:attrName>
                                        </p:attrNameLst>
                                      </p:cBhvr>
                                      <p:tavLst>
                                        <p:tav tm="100000">
                                          <p:val>
                                            <p:strVal val="1+#ppt_w/2"/>
                                          </p:val>
                                        </p:tav>
                                        <p:tav tm="100000">
                                          <p:val>
                                            <p:strVal val="#ppt_x"/>
                                          </p:val>
                                        </p:tav>
                                      </p:tavLst>
                                    </p:anim>
                                    <p:anim calcmode="lin" valueType="num">
                                      <p:cBhvr>
                                        <p:cTn id="8" dur="500" fill="hold"/>
                                        <p:tgtEl>
                                          <p:spTgt spid="84996"/>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770" name="Object 1"/>
          <p:cNvGraphicFramePr>
            <a:graphicFrameLocks noChangeAspect="1"/>
          </p:cNvGraphicFramePr>
          <p:nvPr/>
        </p:nvGraphicFramePr>
        <p:xfrm>
          <a:off x="304800" y="1093788"/>
          <a:ext cx="8774113" cy="4995862"/>
        </p:xfrm>
        <a:graphic>
          <a:graphicData uri="http://schemas.openxmlformats.org/presentationml/2006/ole">
            <mc:AlternateContent xmlns:mc="http://schemas.openxmlformats.org/markup-compatibility/2006">
              <mc:Choice xmlns:v="urn:schemas-microsoft-com:vml" Requires="v">
                <p:oleObj spid="_x0000_s42051" r:id="rId4" imgW="9666000" imgH="6607440" progId="">
                  <p:embed/>
                </p:oleObj>
              </mc:Choice>
              <mc:Fallback>
                <p:oleObj r:id="rId4" imgW="9666000" imgH="660744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093788"/>
                        <a:ext cx="8774113" cy="4995862"/>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86018" name="Rectangle 2"/>
          <p:cNvSpPr>
            <a:spLocks noChangeArrowheads="1"/>
          </p:cNvSpPr>
          <p:nvPr/>
        </p:nvSpPr>
        <p:spPr bwMode="auto">
          <a:xfrm>
            <a:off x="304800" y="5943600"/>
            <a:ext cx="8496300" cy="520700"/>
          </a:xfrm>
          <a:prstGeom prst="rect">
            <a:avLst/>
          </a:prstGeom>
          <a:noFill/>
          <a:ln w="9525">
            <a:noFill/>
            <a:round/>
            <a:headEnd/>
            <a:tailEnd/>
          </a:ln>
        </p:spPr>
        <p:txBody>
          <a:bodyPr lIns="90360" tIns="44280" rIns="90360" bIns="44280"/>
          <a:lstStyle/>
          <a:p>
            <a:pPr marL="284163" indent="-284163" eaLnBrk="1" hangingPunct="1">
              <a:lnSpc>
                <a:spcPct val="90000"/>
              </a:lnSpc>
              <a:spcBef>
                <a:spcPts val="900"/>
              </a:spcBef>
              <a:buClr>
                <a:srgbClr val="5B9BD5"/>
              </a:buClr>
              <a:buSzPct val="100000"/>
              <a:buFont typeface="Comic Sans MS" pitchFamily="66" charset="0"/>
              <a:buChar char="•"/>
              <a:tabLst>
                <a:tab pos="284163" algn="l"/>
                <a:tab pos="1198563" algn="l"/>
                <a:tab pos="2112963" algn="l"/>
                <a:tab pos="3027363" algn="l"/>
                <a:tab pos="3941763" algn="l"/>
                <a:tab pos="4856163" algn="l"/>
                <a:tab pos="5770563" algn="l"/>
                <a:tab pos="6684963" algn="l"/>
                <a:tab pos="7599363" algn="l"/>
                <a:tab pos="8513763" algn="l"/>
                <a:tab pos="9428163" algn="l"/>
                <a:tab pos="10342563" algn="l"/>
              </a:tabLst>
            </a:pPr>
            <a:r>
              <a:rPr lang="en-US" altLang="zh-CN" sz="2400" b="1">
                <a:solidFill>
                  <a:srgbClr val="5B9BD5"/>
                </a:solidFill>
                <a:latin typeface="Comic Sans MS" pitchFamily="66" charset="0"/>
              </a:rPr>
              <a:t>Load2 completing; what is waiting for Load1? </a:t>
            </a:r>
          </a:p>
        </p:txBody>
      </p:sp>
      <p:sp>
        <p:nvSpPr>
          <p:cNvPr id="32773" name="Text Box 4"/>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45FEF309-3959-417A-8507-648726B24AB4}"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32774" name="Text Box 5"/>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32775" name="Text Box 6"/>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537A655A-5E74-4FFB-961E-DCF84FBCD877}"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83</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Tomasulo Example Cycle 4</a:t>
            </a:r>
            <a:endParaRPr lang="zh-CN" altLang="en-US" dirty="0"/>
          </a:p>
        </p:txBody>
      </p:sp>
    </p:spTree>
    <p:extLst>
      <p:ext uri="{BB962C8B-B14F-4D97-AF65-F5344CB8AC3E}">
        <p14:creationId xmlns:p14="http://schemas.microsoft.com/office/powerpoint/2010/main" val="37969153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additive="repl">
                                        <p:cTn id="6" dur="1" fill="hold">
                                          <p:stCondLst>
                                            <p:cond delay="0"/>
                                          </p:stCondLst>
                                        </p:cTn>
                                        <p:tgtEl>
                                          <p:spTgt spid="86018"/>
                                        </p:tgtEl>
                                        <p:attrNameLst>
                                          <p:attrName>style.visibility</p:attrName>
                                        </p:attrNameLst>
                                      </p:cBhvr>
                                      <p:to>
                                        <p:strVal val="visible"/>
                                      </p:to>
                                    </p:set>
                                    <p:anim calcmode="lin" valueType="num">
                                      <p:cBhvr>
                                        <p:cTn id="7" dur="500" fill="hold"/>
                                        <p:tgtEl>
                                          <p:spTgt spid="86018"/>
                                        </p:tgtEl>
                                        <p:attrNameLst>
                                          <p:attrName>ppt_x</p:attrName>
                                        </p:attrNameLst>
                                      </p:cBhvr>
                                      <p:tavLst>
                                        <p:tav tm="100000">
                                          <p:val>
                                            <p:strVal val="1+#ppt_w/2"/>
                                          </p:val>
                                        </p:tav>
                                        <p:tav tm="100000">
                                          <p:val>
                                            <p:strVal val="#ppt_x"/>
                                          </p:val>
                                        </p:tav>
                                      </p:tavLst>
                                    </p:anim>
                                    <p:anim calcmode="lin" valueType="num">
                                      <p:cBhvr>
                                        <p:cTn id="8" dur="500" fill="hold"/>
                                        <p:tgtEl>
                                          <p:spTgt spid="86018"/>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794" name="Object 1"/>
          <p:cNvGraphicFramePr>
            <a:graphicFrameLocks noChangeAspect="1"/>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43075" r:id="rId4" imgW="9666000" imgH="6607440" progId="">
                  <p:embed/>
                </p:oleObj>
              </mc:Choice>
              <mc:Fallback>
                <p:oleObj r:id="rId4" imgW="9666000" imgH="660744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33796"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A964E692-6562-4C6C-81EB-5DD12A394895}"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33797"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33798"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9E11420-C007-4D76-86C5-5C9D276410B6}"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84</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Tomasulo Example Cycle 5</a:t>
            </a:r>
            <a:endParaRPr lang="zh-CN" altLang="en-US" dirty="0"/>
          </a:p>
        </p:txBody>
      </p:sp>
    </p:spTree>
    <p:extLst>
      <p:ext uri="{BB962C8B-B14F-4D97-AF65-F5344CB8AC3E}">
        <p14:creationId xmlns:p14="http://schemas.microsoft.com/office/powerpoint/2010/main" val="118510547"/>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818" name="Object 1"/>
          <p:cNvGraphicFramePr>
            <a:graphicFrameLocks noChangeAspect="1"/>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44099" r:id="rId4" imgW="9666000" imgH="6607440" progId="">
                  <p:embed/>
                </p:oleObj>
              </mc:Choice>
              <mc:Fallback>
                <p:oleObj r:id="rId4" imgW="9666000" imgH="660744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88066" name="Rectangle 2"/>
          <p:cNvSpPr>
            <a:spLocks noChangeArrowheads="1"/>
          </p:cNvSpPr>
          <p:nvPr/>
        </p:nvSpPr>
        <p:spPr bwMode="auto">
          <a:xfrm>
            <a:off x="304800" y="5943600"/>
            <a:ext cx="8496300" cy="520700"/>
          </a:xfrm>
          <a:prstGeom prst="rect">
            <a:avLst/>
          </a:prstGeom>
          <a:noFill/>
          <a:ln w="9525">
            <a:noFill/>
            <a:round/>
            <a:headEnd/>
            <a:tailEnd/>
          </a:ln>
        </p:spPr>
        <p:txBody>
          <a:bodyPr lIns="90360" tIns="44280" rIns="90360" bIns="44280"/>
          <a:lstStyle/>
          <a:p>
            <a:pPr marL="284163" indent="-284163" eaLnBrk="1" hangingPunct="1">
              <a:lnSpc>
                <a:spcPct val="90000"/>
              </a:lnSpc>
              <a:spcBef>
                <a:spcPts val="900"/>
              </a:spcBef>
              <a:buClr>
                <a:srgbClr val="5B9BD5"/>
              </a:buClr>
              <a:buSzPct val="100000"/>
              <a:buFont typeface="Comic Sans MS" pitchFamily="66" charset="0"/>
              <a:buChar char="•"/>
              <a:tabLst>
                <a:tab pos="284163" algn="l"/>
                <a:tab pos="1198563" algn="l"/>
                <a:tab pos="2112963" algn="l"/>
                <a:tab pos="3027363" algn="l"/>
                <a:tab pos="3941763" algn="l"/>
                <a:tab pos="4856163" algn="l"/>
                <a:tab pos="5770563" algn="l"/>
                <a:tab pos="6684963" algn="l"/>
                <a:tab pos="7599363" algn="l"/>
                <a:tab pos="8513763" algn="l"/>
                <a:tab pos="9428163" algn="l"/>
                <a:tab pos="10342563" algn="l"/>
              </a:tabLst>
            </a:pPr>
            <a:r>
              <a:rPr lang="en-US" altLang="zh-CN" sz="2400" b="1">
                <a:solidFill>
                  <a:srgbClr val="5B9BD5"/>
                </a:solidFill>
                <a:latin typeface="Comic Sans MS" pitchFamily="66" charset="0"/>
              </a:rPr>
              <a:t>Issue ADDD here vs. scoreboard? </a:t>
            </a:r>
          </a:p>
        </p:txBody>
      </p:sp>
      <p:sp>
        <p:nvSpPr>
          <p:cNvPr id="34821" name="Text Box 4"/>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942810C-09E5-422B-81B5-64A3952B0673}"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34822" name="Text Box 5"/>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34823" name="Text Box 6"/>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57660BE4-7B3D-4380-90BF-17A1EAF0AC25}"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85</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Tomasulo Example Cycle 6</a:t>
            </a:r>
            <a:endParaRPr lang="zh-CN" altLang="en-US" dirty="0"/>
          </a:p>
        </p:txBody>
      </p:sp>
    </p:spTree>
    <p:extLst>
      <p:ext uri="{BB962C8B-B14F-4D97-AF65-F5344CB8AC3E}">
        <p14:creationId xmlns:p14="http://schemas.microsoft.com/office/powerpoint/2010/main" val="406054391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additive="repl">
                                        <p:cTn id="6" dur="1" fill="hold">
                                          <p:stCondLst>
                                            <p:cond delay="0"/>
                                          </p:stCondLst>
                                        </p:cTn>
                                        <p:tgtEl>
                                          <p:spTgt spid="88066"/>
                                        </p:tgtEl>
                                        <p:attrNameLst>
                                          <p:attrName>style.visibility</p:attrName>
                                        </p:attrNameLst>
                                      </p:cBhvr>
                                      <p:to>
                                        <p:strVal val="visible"/>
                                      </p:to>
                                    </p:set>
                                    <p:anim calcmode="lin" valueType="num">
                                      <p:cBhvr>
                                        <p:cTn id="7" dur="500" fill="hold"/>
                                        <p:tgtEl>
                                          <p:spTgt spid="88066"/>
                                        </p:tgtEl>
                                        <p:attrNameLst>
                                          <p:attrName>ppt_x</p:attrName>
                                        </p:attrNameLst>
                                      </p:cBhvr>
                                      <p:tavLst>
                                        <p:tav tm="100000">
                                          <p:val>
                                            <p:strVal val="1+#ppt_w/2"/>
                                          </p:val>
                                        </p:tav>
                                        <p:tav tm="100000">
                                          <p:val>
                                            <p:strVal val="#ppt_x"/>
                                          </p:val>
                                        </p:tav>
                                      </p:tavLst>
                                    </p:anim>
                                    <p:anim calcmode="lin" valueType="num">
                                      <p:cBhvr>
                                        <p:cTn id="8" dur="500" fill="hold"/>
                                        <p:tgtEl>
                                          <p:spTgt spid="88066"/>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842" name="Object 1"/>
          <p:cNvGraphicFramePr>
            <a:graphicFrameLocks noChangeAspect="1"/>
          </p:cNvGraphicFramePr>
          <p:nvPr>
            <p:extLst>
              <p:ext uri="{D42A27DB-BD31-4B8C-83A1-F6EECF244321}">
                <p14:modId xmlns:p14="http://schemas.microsoft.com/office/powerpoint/2010/main" val="3745133945"/>
              </p:ext>
            </p:extLst>
          </p:nvPr>
        </p:nvGraphicFramePr>
        <p:xfrm>
          <a:off x="187787" y="947737"/>
          <a:ext cx="8774113" cy="4995863"/>
        </p:xfrm>
        <a:graphic>
          <a:graphicData uri="http://schemas.openxmlformats.org/presentationml/2006/ole">
            <mc:AlternateContent xmlns:mc="http://schemas.openxmlformats.org/markup-compatibility/2006">
              <mc:Choice xmlns:v="urn:schemas-microsoft-com:vml" Requires="v">
                <p:oleObj spid="_x0000_s45123" r:id="rId4" imgW="9666000" imgH="6607440" progId="">
                  <p:embed/>
                </p:oleObj>
              </mc:Choice>
              <mc:Fallback>
                <p:oleObj r:id="rId4" imgW="9666000" imgH="660744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787" y="947737"/>
                        <a:ext cx="8774113" cy="4995863"/>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89090" name="Rectangle 2"/>
          <p:cNvSpPr>
            <a:spLocks noChangeArrowheads="1"/>
          </p:cNvSpPr>
          <p:nvPr/>
        </p:nvSpPr>
        <p:spPr bwMode="auto">
          <a:xfrm>
            <a:off x="304800" y="5943600"/>
            <a:ext cx="8496300" cy="520700"/>
          </a:xfrm>
          <a:prstGeom prst="rect">
            <a:avLst/>
          </a:prstGeom>
          <a:noFill/>
          <a:ln w="9525">
            <a:noFill/>
            <a:round/>
            <a:headEnd/>
            <a:tailEnd/>
          </a:ln>
        </p:spPr>
        <p:txBody>
          <a:bodyPr lIns="90360" tIns="44280" rIns="90360" bIns="44280"/>
          <a:lstStyle/>
          <a:p>
            <a:pPr marL="284163" indent="-284163" eaLnBrk="1" hangingPunct="1">
              <a:lnSpc>
                <a:spcPct val="90000"/>
              </a:lnSpc>
              <a:spcBef>
                <a:spcPts val="900"/>
              </a:spcBef>
              <a:buClr>
                <a:srgbClr val="5B9BD5"/>
              </a:buClr>
              <a:buSzPct val="100000"/>
              <a:buFont typeface="Comic Sans MS" pitchFamily="66" charset="0"/>
              <a:buChar char="•"/>
              <a:tabLst>
                <a:tab pos="284163" algn="l"/>
                <a:tab pos="1198563" algn="l"/>
                <a:tab pos="2112963" algn="l"/>
                <a:tab pos="3027363" algn="l"/>
                <a:tab pos="3941763" algn="l"/>
                <a:tab pos="4856163" algn="l"/>
                <a:tab pos="5770563" algn="l"/>
                <a:tab pos="6684963" algn="l"/>
                <a:tab pos="7599363" algn="l"/>
                <a:tab pos="8513763" algn="l"/>
                <a:tab pos="9428163" algn="l"/>
                <a:tab pos="10342563" algn="l"/>
              </a:tabLst>
            </a:pPr>
            <a:r>
              <a:rPr lang="en-US" altLang="zh-CN" sz="2400" b="1">
                <a:solidFill>
                  <a:srgbClr val="5B9BD5"/>
                </a:solidFill>
                <a:latin typeface="Comic Sans MS" pitchFamily="66" charset="0"/>
              </a:rPr>
              <a:t>Add1 completing; what is waiting for it? </a:t>
            </a:r>
          </a:p>
        </p:txBody>
      </p:sp>
      <p:sp>
        <p:nvSpPr>
          <p:cNvPr id="35844" name="Text Box 3"/>
          <p:cNvSpPr txBox="1">
            <a:spLocks noChangeArrowheads="1"/>
          </p:cNvSpPr>
          <p:nvPr/>
        </p:nvSpPr>
        <p:spPr bwMode="auto">
          <a:xfrm>
            <a:off x="900113" y="122238"/>
            <a:ext cx="7305675" cy="830262"/>
          </a:xfrm>
          <a:prstGeom prst="rect">
            <a:avLst/>
          </a:prstGeom>
          <a:noFill/>
          <a:ln w="9525">
            <a:noFill/>
            <a:round/>
            <a:headEnd/>
            <a:tailEnd/>
          </a:ln>
        </p:spPr>
        <p:txBody>
          <a:bodyPr anchor="ctr"/>
          <a:lstStyle/>
          <a:p>
            <a:pPr eaLnBrk="1" hangingPunct="1">
              <a:lnSpc>
                <a:spcPct val="90000"/>
              </a:lnSpc>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3600" b="1" dirty="0">
              <a:solidFill>
                <a:srgbClr val="FF0000"/>
              </a:solidFill>
              <a:latin typeface="Calibri Light" pitchFamily="34" charset="0"/>
            </a:endParaRPr>
          </a:p>
        </p:txBody>
      </p:sp>
      <p:sp>
        <p:nvSpPr>
          <p:cNvPr id="35845" name="Text Box 4"/>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C17D91A-48E2-4611-A09E-83C0BC1948C6}"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35846" name="Text Box 5"/>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35847" name="Text Box 6"/>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3BCB0DC-DA4E-4AD0-97DA-71B30DC710D8}"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86</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Tomasulo Example Cycle 7</a:t>
            </a:r>
            <a:endParaRPr lang="zh-CN" altLang="en-US" dirty="0"/>
          </a:p>
        </p:txBody>
      </p:sp>
    </p:spTree>
    <p:extLst>
      <p:ext uri="{BB962C8B-B14F-4D97-AF65-F5344CB8AC3E}">
        <p14:creationId xmlns:p14="http://schemas.microsoft.com/office/powerpoint/2010/main" val="202118415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additive="repl">
                                        <p:cTn id="6" dur="1" fill="hold">
                                          <p:stCondLst>
                                            <p:cond delay="0"/>
                                          </p:stCondLst>
                                        </p:cTn>
                                        <p:tgtEl>
                                          <p:spTgt spid="89090"/>
                                        </p:tgtEl>
                                        <p:attrNameLst>
                                          <p:attrName>style.visibility</p:attrName>
                                        </p:attrNameLst>
                                      </p:cBhvr>
                                      <p:to>
                                        <p:strVal val="visible"/>
                                      </p:to>
                                    </p:set>
                                    <p:anim calcmode="lin" valueType="num">
                                      <p:cBhvr>
                                        <p:cTn id="7" dur="500" fill="hold"/>
                                        <p:tgtEl>
                                          <p:spTgt spid="89090"/>
                                        </p:tgtEl>
                                        <p:attrNameLst>
                                          <p:attrName>ppt_x</p:attrName>
                                        </p:attrNameLst>
                                      </p:cBhvr>
                                      <p:tavLst>
                                        <p:tav tm="100000">
                                          <p:val>
                                            <p:strVal val="1+#ppt_w/2"/>
                                          </p:val>
                                        </p:tav>
                                        <p:tav tm="100000">
                                          <p:val>
                                            <p:strVal val="#ppt_x"/>
                                          </p:val>
                                        </p:tav>
                                      </p:tavLst>
                                    </p:anim>
                                    <p:anim calcmode="lin" valueType="num">
                                      <p:cBhvr>
                                        <p:cTn id="8" dur="500" fill="hold"/>
                                        <p:tgtEl>
                                          <p:spTgt spid="89090"/>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66" name="Object 1"/>
          <p:cNvGraphicFramePr>
            <a:graphicFrameLocks noChangeAspect="1"/>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46147" r:id="rId4" imgW="9666000" imgH="6607440" progId="">
                  <p:embed/>
                </p:oleObj>
              </mc:Choice>
              <mc:Fallback>
                <p:oleObj r:id="rId4" imgW="9666000" imgH="660744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36868"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667FA0C-F44C-444F-A4E6-A86BC288516D}"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36869"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36870"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E7C9F538-188D-44C2-B025-0F22E77E5657}"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87</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Tomasulo Example Cycle 8</a:t>
            </a:r>
            <a:endParaRPr lang="zh-CN" altLang="en-US" dirty="0"/>
          </a:p>
        </p:txBody>
      </p:sp>
    </p:spTree>
    <p:extLst>
      <p:ext uri="{BB962C8B-B14F-4D97-AF65-F5344CB8AC3E}">
        <p14:creationId xmlns:p14="http://schemas.microsoft.com/office/powerpoint/2010/main" val="2919854551"/>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890" name="Object 1"/>
          <p:cNvGraphicFramePr>
            <a:graphicFrameLocks noChangeAspect="1"/>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47171" r:id="rId4" imgW="9666000" imgH="6607440" progId="">
                  <p:embed/>
                </p:oleObj>
              </mc:Choice>
              <mc:Fallback>
                <p:oleObj r:id="rId4" imgW="9666000" imgH="660744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37892"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9F042ED-9B0A-4C90-9712-93A7CB455B58}"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37893"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37894"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EF787332-D149-4262-8374-B5F30A2491D7}"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88</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Tomasulo Example Cycle 9</a:t>
            </a:r>
            <a:endParaRPr lang="zh-CN" altLang="en-US" dirty="0"/>
          </a:p>
        </p:txBody>
      </p:sp>
    </p:spTree>
    <p:extLst>
      <p:ext uri="{BB962C8B-B14F-4D97-AF65-F5344CB8AC3E}">
        <p14:creationId xmlns:p14="http://schemas.microsoft.com/office/powerpoint/2010/main" val="63829604"/>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914" name="Object 1"/>
          <p:cNvGraphicFramePr>
            <a:graphicFrameLocks noChangeAspect="1"/>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48195" r:id="rId4" imgW="9666000" imgH="6607440" progId="">
                  <p:embed/>
                </p:oleObj>
              </mc:Choice>
              <mc:Fallback>
                <p:oleObj r:id="rId4" imgW="9666000" imgH="660744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92162" name="Rectangle 2"/>
          <p:cNvSpPr>
            <a:spLocks noChangeArrowheads="1"/>
          </p:cNvSpPr>
          <p:nvPr/>
        </p:nvSpPr>
        <p:spPr bwMode="auto">
          <a:xfrm>
            <a:off x="304800" y="5943600"/>
            <a:ext cx="8496300" cy="520700"/>
          </a:xfrm>
          <a:prstGeom prst="rect">
            <a:avLst/>
          </a:prstGeom>
          <a:noFill/>
          <a:ln w="9525">
            <a:noFill/>
            <a:round/>
            <a:headEnd/>
            <a:tailEnd/>
          </a:ln>
        </p:spPr>
        <p:txBody>
          <a:bodyPr lIns="90360" tIns="44280" rIns="90360" bIns="44280"/>
          <a:lstStyle/>
          <a:p>
            <a:pPr marL="284163" indent="-284163" eaLnBrk="1" hangingPunct="1">
              <a:lnSpc>
                <a:spcPct val="90000"/>
              </a:lnSpc>
              <a:spcBef>
                <a:spcPts val="900"/>
              </a:spcBef>
              <a:buClr>
                <a:srgbClr val="5B9BD5"/>
              </a:buClr>
              <a:buSzPct val="100000"/>
              <a:buFont typeface="Comic Sans MS" pitchFamily="66" charset="0"/>
              <a:buChar char="•"/>
              <a:tabLst>
                <a:tab pos="284163" algn="l"/>
                <a:tab pos="1198563" algn="l"/>
                <a:tab pos="2112963" algn="l"/>
                <a:tab pos="3027363" algn="l"/>
                <a:tab pos="3941763" algn="l"/>
                <a:tab pos="4856163" algn="l"/>
                <a:tab pos="5770563" algn="l"/>
                <a:tab pos="6684963" algn="l"/>
                <a:tab pos="7599363" algn="l"/>
                <a:tab pos="8513763" algn="l"/>
                <a:tab pos="9428163" algn="l"/>
                <a:tab pos="10342563" algn="l"/>
              </a:tabLst>
            </a:pPr>
            <a:r>
              <a:rPr lang="en-US" altLang="zh-CN" sz="2400" b="1">
                <a:solidFill>
                  <a:srgbClr val="5B9BD5"/>
                </a:solidFill>
                <a:latin typeface="Comic Sans MS" pitchFamily="66" charset="0"/>
              </a:rPr>
              <a:t>Add2 completing; what is waiting for it? </a:t>
            </a:r>
          </a:p>
        </p:txBody>
      </p:sp>
      <p:sp>
        <p:nvSpPr>
          <p:cNvPr id="38917" name="Text Box 4"/>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DF8CECE-A472-425F-986B-F30815A6E65C}"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38918" name="Text Box 5"/>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38919" name="Text Box 6"/>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D2DBDE50-3F25-474D-9A46-E4360390F816}"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89</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Tomasulo Example Cycle 10</a:t>
            </a:r>
            <a:endParaRPr lang="zh-CN" altLang="en-US" dirty="0"/>
          </a:p>
        </p:txBody>
      </p:sp>
    </p:spTree>
    <p:extLst>
      <p:ext uri="{BB962C8B-B14F-4D97-AF65-F5344CB8AC3E}">
        <p14:creationId xmlns:p14="http://schemas.microsoft.com/office/powerpoint/2010/main" val="117171991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additive="repl">
                                        <p:cTn id="6" dur="1" fill="hold">
                                          <p:stCondLst>
                                            <p:cond delay="0"/>
                                          </p:stCondLst>
                                        </p:cTn>
                                        <p:tgtEl>
                                          <p:spTgt spid="92162"/>
                                        </p:tgtEl>
                                        <p:attrNameLst>
                                          <p:attrName>style.visibility</p:attrName>
                                        </p:attrNameLst>
                                      </p:cBhvr>
                                      <p:to>
                                        <p:strVal val="visible"/>
                                      </p:to>
                                    </p:set>
                                    <p:anim calcmode="lin" valueType="num">
                                      <p:cBhvr>
                                        <p:cTn id="7" dur="500" fill="hold"/>
                                        <p:tgtEl>
                                          <p:spTgt spid="92162"/>
                                        </p:tgtEl>
                                        <p:attrNameLst>
                                          <p:attrName>ppt_x</p:attrName>
                                        </p:attrNameLst>
                                      </p:cBhvr>
                                      <p:tavLst>
                                        <p:tav tm="100000">
                                          <p:val>
                                            <p:strVal val="1+#ppt_w/2"/>
                                          </p:val>
                                        </p:tav>
                                        <p:tav tm="100000">
                                          <p:val>
                                            <p:strVal val="#ppt_x"/>
                                          </p:val>
                                        </p:tav>
                                      </p:tavLst>
                                    </p:anim>
                                    <p:anim calcmode="lin" valueType="num">
                                      <p:cBhvr>
                                        <p:cTn id="8" dur="500" fill="hold"/>
                                        <p:tgtEl>
                                          <p:spTgt spid="92162"/>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525B5E9-63C9-4E41-BAB4-67378DC07FFC}"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66564"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2EC0BCA-162D-4E7B-B560-6B26EA16623C}"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9</a:t>
            </a:fld>
            <a:endParaRPr lang="zh-CN" altLang="zh-CN" sz="1200">
              <a:solidFill>
                <a:srgbClr val="898989"/>
              </a:solidFill>
            </a:endParaRPr>
          </a:p>
        </p:txBody>
      </p:sp>
      <p:sp>
        <p:nvSpPr>
          <p:cNvPr id="66565" name="标题 2"/>
          <p:cNvSpPr>
            <a:spLocks noGrp="1"/>
          </p:cNvSpPr>
          <p:nvPr>
            <p:ph type="title"/>
          </p:nvPr>
        </p:nvSpPr>
        <p:spPr/>
        <p:txBody>
          <a:bodyPr/>
          <a:lstStyle/>
          <a:p>
            <a:r>
              <a:rPr lang="en-US" altLang="zh-CN" smtClean="0"/>
              <a:t>5.2 </a:t>
            </a:r>
            <a:r>
              <a:rPr lang="zh-CN" altLang="zh-CN" smtClean="0"/>
              <a:t>基本块内的指令级并行</a:t>
            </a:r>
            <a:endParaRPr lang="zh-CN" altLang="en-US" smtClean="0"/>
          </a:p>
        </p:txBody>
      </p:sp>
      <p:sp>
        <p:nvSpPr>
          <p:cNvPr id="4" name="内容占位符 3"/>
          <p:cNvSpPr>
            <a:spLocks noGrp="1"/>
          </p:cNvSpPr>
          <p:nvPr>
            <p:ph idx="1"/>
          </p:nvPr>
        </p:nvSpPr>
        <p:spPr/>
        <p:txBody>
          <a:bodyPr>
            <a:normAutofit fontScale="85000" lnSpcReduction="10000"/>
          </a:bodyPr>
          <a:lstStyle/>
          <a:p>
            <a:r>
              <a:rPr lang="zh-CN" altLang="zh-CN" smtClean="0"/>
              <a:t>基本块的定义：</a:t>
            </a:r>
          </a:p>
          <a:p>
            <a:pPr lvl="1"/>
            <a:r>
              <a:rPr lang="zh-CN" altLang="zh-CN" smtClean="0"/>
              <a:t>直线型代码，无分支；单入口；程序由分支语句连接基本块构成</a:t>
            </a:r>
          </a:p>
          <a:p>
            <a:r>
              <a:rPr lang="zh-CN" altLang="zh-CN" smtClean="0"/>
              <a:t>循环级并行</a:t>
            </a:r>
          </a:p>
          <a:p>
            <a:pPr lvl="1"/>
            <a:r>
              <a:rPr lang="en-US" altLang="zh-CN" smtClean="0"/>
              <a:t>   for (i = 1; i &lt;= 1000; i++)   x(i) = x(i) + s; </a:t>
            </a:r>
          </a:p>
          <a:p>
            <a:pPr lvl="1"/>
            <a:r>
              <a:rPr lang="zh-CN" altLang="zh-CN" smtClean="0"/>
              <a:t>计算</a:t>
            </a:r>
            <a:r>
              <a:rPr lang="en-US" altLang="zh-CN" smtClean="0"/>
              <a:t>x(i)</a:t>
            </a:r>
            <a:r>
              <a:rPr lang="zh-CN" altLang="zh-CN" smtClean="0"/>
              <a:t>时没有</a:t>
            </a:r>
            <a:r>
              <a:rPr lang="zh-CN" altLang="en-US" smtClean="0"/>
              <a:t>数据</a:t>
            </a:r>
            <a:r>
              <a:rPr lang="zh-CN" altLang="zh-CN" smtClean="0"/>
              <a:t>相关；可以并行产生1000个数据；</a:t>
            </a:r>
          </a:p>
          <a:p>
            <a:pPr lvl="1"/>
            <a:r>
              <a:rPr lang="zh-CN" altLang="zh-CN" smtClean="0"/>
              <a:t>问题：在生成代码时会有</a:t>
            </a:r>
            <a:r>
              <a:rPr lang="en-US" altLang="zh-CN" smtClean="0"/>
              <a:t>Branch</a:t>
            </a:r>
            <a:r>
              <a:rPr lang="zh-CN" altLang="zh-CN" smtClean="0"/>
              <a:t>指令－控制相关</a:t>
            </a:r>
          </a:p>
          <a:p>
            <a:pPr lvl="1"/>
            <a:r>
              <a:rPr lang="zh-CN" altLang="zh-CN" smtClean="0"/>
              <a:t>预测比较容易，但我们必须有预测方案</a:t>
            </a:r>
          </a:p>
          <a:p>
            <a:endParaRPr lang="en-US" altLang="zh-CN" smtClean="0"/>
          </a:p>
          <a:p>
            <a:pPr lvl="1"/>
            <a:r>
              <a:rPr lang="zh-CN" altLang="zh-CN" smtClean="0"/>
              <a:t>向量处理机模型</a:t>
            </a:r>
            <a:endParaRPr lang="en-US" altLang="zh-CN" smtClean="0"/>
          </a:p>
          <a:p>
            <a:pPr lvl="2"/>
            <a:r>
              <a:rPr lang="en-US" altLang="zh-CN" smtClean="0"/>
              <a:t>load vectors x and y (up to some machine dependent max)</a:t>
            </a:r>
          </a:p>
          <a:p>
            <a:pPr lvl="2"/>
            <a:r>
              <a:rPr lang="en-US" altLang="zh-CN" smtClean="0"/>
              <a:t>then do result-vec = xvec + yvec in a single instruction</a:t>
            </a:r>
          </a:p>
          <a:p>
            <a:endParaRPr lang="zh-CN" altLang="en-US" dirty="0"/>
          </a:p>
        </p:txBody>
      </p:sp>
    </p:spTree>
    <p:extLst>
      <p:ext uri="{BB962C8B-B14F-4D97-AF65-F5344CB8AC3E}">
        <p14:creationId xmlns:p14="http://schemas.microsoft.com/office/powerpoint/2010/main" val="251455260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938" name="Object 1"/>
          <p:cNvGraphicFramePr>
            <a:graphicFrameLocks noChangeAspect="1"/>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49219" r:id="rId4" imgW="9666000" imgH="6607440" progId="">
                  <p:embed/>
                </p:oleObj>
              </mc:Choice>
              <mc:Fallback>
                <p:oleObj r:id="rId4" imgW="9666000" imgH="660744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93186" name="Rectangle 2"/>
          <p:cNvSpPr>
            <a:spLocks noChangeArrowheads="1"/>
          </p:cNvSpPr>
          <p:nvPr/>
        </p:nvSpPr>
        <p:spPr bwMode="auto">
          <a:xfrm>
            <a:off x="212725" y="5781675"/>
            <a:ext cx="8496300" cy="520700"/>
          </a:xfrm>
          <a:prstGeom prst="rect">
            <a:avLst/>
          </a:prstGeom>
          <a:noFill/>
          <a:ln w="9525">
            <a:noFill/>
            <a:round/>
            <a:headEnd/>
            <a:tailEnd/>
          </a:ln>
        </p:spPr>
        <p:txBody>
          <a:bodyPr lIns="90360" tIns="44280" rIns="90360" bIns="44280"/>
          <a:lstStyle/>
          <a:p>
            <a:pPr marL="284163" indent="-284163" eaLnBrk="1" hangingPunct="1">
              <a:lnSpc>
                <a:spcPct val="90000"/>
              </a:lnSpc>
              <a:spcBef>
                <a:spcPts val="900"/>
              </a:spcBef>
              <a:buClr>
                <a:srgbClr val="5B9BD5"/>
              </a:buClr>
              <a:buSzPct val="100000"/>
              <a:buFont typeface="Comic Sans MS" pitchFamily="66" charset="0"/>
              <a:buChar char="•"/>
              <a:tabLst>
                <a:tab pos="284163" algn="l"/>
                <a:tab pos="1198563" algn="l"/>
                <a:tab pos="2112963" algn="l"/>
                <a:tab pos="3027363" algn="l"/>
                <a:tab pos="3941763" algn="l"/>
                <a:tab pos="4856163" algn="l"/>
                <a:tab pos="5770563" algn="l"/>
                <a:tab pos="6684963" algn="l"/>
                <a:tab pos="7599363" algn="l"/>
                <a:tab pos="8513763" algn="l"/>
                <a:tab pos="9428163" algn="l"/>
                <a:tab pos="10342563" algn="l"/>
              </a:tabLst>
            </a:pPr>
            <a:r>
              <a:rPr lang="en-US" altLang="zh-CN" sz="2400" b="1">
                <a:solidFill>
                  <a:srgbClr val="5B9BD5"/>
                </a:solidFill>
                <a:latin typeface="Comic Sans MS" pitchFamily="66" charset="0"/>
              </a:rPr>
              <a:t>Write result of ADDD here vs. scoreboard?</a:t>
            </a:r>
          </a:p>
          <a:p>
            <a:pPr marL="284163" indent="-284163" eaLnBrk="1" hangingPunct="1">
              <a:lnSpc>
                <a:spcPct val="90000"/>
              </a:lnSpc>
              <a:spcBef>
                <a:spcPts val="900"/>
              </a:spcBef>
              <a:buClr>
                <a:srgbClr val="5B9BD5"/>
              </a:buClr>
              <a:buSzPct val="100000"/>
              <a:buFont typeface="Comic Sans MS" pitchFamily="66" charset="0"/>
              <a:buChar char="•"/>
              <a:tabLst>
                <a:tab pos="284163" algn="l"/>
                <a:tab pos="1198563" algn="l"/>
                <a:tab pos="2112963" algn="l"/>
                <a:tab pos="3027363" algn="l"/>
                <a:tab pos="3941763" algn="l"/>
                <a:tab pos="4856163" algn="l"/>
                <a:tab pos="5770563" algn="l"/>
                <a:tab pos="6684963" algn="l"/>
                <a:tab pos="7599363" algn="l"/>
                <a:tab pos="8513763" algn="l"/>
                <a:tab pos="9428163" algn="l"/>
                <a:tab pos="10342563" algn="l"/>
              </a:tabLst>
            </a:pPr>
            <a:r>
              <a:rPr lang="en-US" altLang="zh-CN" sz="2400" b="1">
                <a:solidFill>
                  <a:srgbClr val="5B9BD5"/>
                </a:solidFill>
                <a:latin typeface="Comic Sans MS" pitchFamily="66" charset="0"/>
              </a:rPr>
              <a:t>All quick instructions complete in this cycle!</a:t>
            </a:r>
          </a:p>
        </p:txBody>
      </p:sp>
      <p:sp>
        <p:nvSpPr>
          <p:cNvPr id="39941" name="Text Box 4"/>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4779575-F4A7-4C34-AEA0-497D92A3F12F}"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39942" name="Text Box 5"/>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39943" name="Text Box 6"/>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8A84969-AB23-4894-A7D3-2C934FFB6828}"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90</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Tomasulo Example Cycle 11</a:t>
            </a:r>
            <a:endParaRPr lang="zh-CN" altLang="en-US" dirty="0"/>
          </a:p>
        </p:txBody>
      </p:sp>
    </p:spTree>
    <p:extLst>
      <p:ext uri="{BB962C8B-B14F-4D97-AF65-F5344CB8AC3E}">
        <p14:creationId xmlns:p14="http://schemas.microsoft.com/office/powerpoint/2010/main" val="18392766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additive="repl">
                                        <p:cTn id="6" dur="1" fill="hold">
                                          <p:stCondLst>
                                            <p:cond delay="0"/>
                                          </p:stCondLst>
                                        </p:cTn>
                                        <p:tgtEl>
                                          <p:spTgt spid="93186"/>
                                        </p:tgtEl>
                                        <p:attrNameLst>
                                          <p:attrName>style.visibility</p:attrName>
                                        </p:attrNameLst>
                                      </p:cBhvr>
                                      <p:to>
                                        <p:strVal val="visible"/>
                                      </p:to>
                                    </p:set>
                                    <p:anim calcmode="lin" valueType="num">
                                      <p:cBhvr>
                                        <p:cTn id="7" dur="500" fill="hold"/>
                                        <p:tgtEl>
                                          <p:spTgt spid="93186"/>
                                        </p:tgtEl>
                                        <p:attrNameLst>
                                          <p:attrName>ppt_x</p:attrName>
                                        </p:attrNameLst>
                                      </p:cBhvr>
                                      <p:tavLst>
                                        <p:tav tm="100000">
                                          <p:val>
                                            <p:strVal val="1+#ppt_w/2"/>
                                          </p:val>
                                        </p:tav>
                                        <p:tav tm="100000">
                                          <p:val>
                                            <p:strVal val="#ppt_x"/>
                                          </p:val>
                                        </p:tav>
                                      </p:tavLst>
                                    </p:anim>
                                    <p:anim calcmode="lin" valueType="num">
                                      <p:cBhvr>
                                        <p:cTn id="8" dur="500" fill="hold"/>
                                        <p:tgtEl>
                                          <p:spTgt spid="93186"/>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62" name="Object 1"/>
          <p:cNvGraphicFramePr>
            <a:graphicFrameLocks noChangeAspect="1"/>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50243" r:id="rId4" imgW="9666000" imgH="6607440" progId="">
                  <p:embed/>
                </p:oleObj>
              </mc:Choice>
              <mc:Fallback>
                <p:oleObj r:id="rId4" imgW="9666000" imgH="660744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40963" name="Rectangle 2"/>
          <p:cNvSpPr>
            <a:spLocks noChangeArrowheads="1"/>
          </p:cNvSpPr>
          <p:nvPr/>
        </p:nvSpPr>
        <p:spPr bwMode="auto">
          <a:xfrm>
            <a:off x="622300" y="93663"/>
            <a:ext cx="7162800" cy="68580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
        <p:nvSpPr>
          <p:cNvPr id="40965" name="Text Box 4"/>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36EECFB-9540-48F9-9527-E5979E753122}"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40966" name="Text Box 5"/>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40967" name="Text Box 6"/>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A9C025E-C751-4F8F-9AAB-0E8C4F1AD418}"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91</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Tomasulo Example Cycle 12</a:t>
            </a:r>
            <a:endParaRPr lang="zh-CN" altLang="en-US" dirty="0"/>
          </a:p>
        </p:txBody>
      </p:sp>
    </p:spTree>
    <p:extLst>
      <p:ext uri="{BB962C8B-B14F-4D97-AF65-F5344CB8AC3E}">
        <p14:creationId xmlns:p14="http://schemas.microsoft.com/office/powerpoint/2010/main" val="3271409553"/>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86" name="Object 1"/>
          <p:cNvGraphicFramePr>
            <a:graphicFrameLocks noChangeAspect="1"/>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51266" r:id="rId4" imgW="9666000" imgH="6607440" progId="">
                  <p:embed/>
                </p:oleObj>
              </mc:Choice>
              <mc:Fallback>
                <p:oleObj r:id="rId4" imgW="9666000" imgH="6607440" progId="">
                  <p:embed/>
                  <p:pic>
                    <p:nvPicPr>
                      <p:cNvPr id="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41988"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36E4753B-5468-4C0F-A8C1-96FDD87BF55E}"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41989"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41990"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456D7EE8-445A-4A43-9456-E495497B269D}"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92</a:t>
            </a:fld>
            <a:endParaRPr lang="zh-CN" altLang="zh-CN" sz="1200">
              <a:solidFill>
                <a:srgbClr val="898989"/>
              </a:solidFill>
            </a:endParaRPr>
          </a:p>
        </p:txBody>
      </p:sp>
      <p:sp>
        <p:nvSpPr>
          <p:cNvPr id="7" name="标题 6"/>
          <p:cNvSpPr>
            <a:spLocks noGrp="1"/>
          </p:cNvSpPr>
          <p:nvPr>
            <p:ph type="title"/>
          </p:nvPr>
        </p:nvSpPr>
        <p:spPr/>
        <p:txBody>
          <a:bodyPr/>
          <a:lstStyle/>
          <a:p>
            <a:r>
              <a:rPr lang="en-US" altLang="zh-CN" smtClean="0"/>
              <a:t>Tomasulo Example Cycle 13</a:t>
            </a:r>
            <a:endParaRPr lang="zh-CN" altLang="en-US" dirty="0"/>
          </a:p>
        </p:txBody>
      </p:sp>
    </p:spTree>
    <p:extLst>
      <p:ext uri="{BB962C8B-B14F-4D97-AF65-F5344CB8AC3E}">
        <p14:creationId xmlns:p14="http://schemas.microsoft.com/office/powerpoint/2010/main" val="3544659614"/>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010" name="Object 1"/>
          <p:cNvGraphicFramePr>
            <a:graphicFrameLocks noChangeAspect="1"/>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52291" r:id="rId4" imgW="9666000" imgH="6607440" progId="">
                  <p:embed/>
                </p:oleObj>
              </mc:Choice>
              <mc:Fallback>
                <p:oleObj r:id="rId4" imgW="9666000" imgH="660744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43012"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5A20E16-D5B1-40CC-B1BD-A61454B9BCC4}"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43013"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43014"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5C8046A3-D3EE-415A-B98E-56611957F621}"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93</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Tomasulo Example Cycle 14</a:t>
            </a:r>
            <a:endParaRPr lang="zh-CN" altLang="en-US" dirty="0"/>
          </a:p>
        </p:txBody>
      </p:sp>
    </p:spTree>
    <p:extLst>
      <p:ext uri="{BB962C8B-B14F-4D97-AF65-F5344CB8AC3E}">
        <p14:creationId xmlns:p14="http://schemas.microsoft.com/office/powerpoint/2010/main" val="3523519889"/>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034" name="Object 1"/>
          <p:cNvGraphicFramePr>
            <a:graphicFrameLocks noChangeAspect="1"/>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53314" r:id="rId4" imgW="9666000" imgH="6607440" progId="">
                  <p:embed/>
                </p:oleObj>
              </mc:Choice>
              <mc:Fallback>
                <p:oleObj r:id="rId4" imgW="9666000" imgH="6607440" progId="">
                  <p:embed/>
                  <p:pic>
                    <p:nvPicPr>
                      <p:cNvPr id="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44036"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0BEB751-A656-4EE9-BB44-4EF55ABBBC5A}"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44037"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44038"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69C619F-5DD3-4914-8CD6-8CEE6FC09F3E}"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94</a:t>
            </a:fld>
            <a:endParaRPr lang="zh-CN" altLang="zh-CN" sz="1200">
              <a:solidFill>
                <a:srgbClr val="898989"/>
              </a:solidFill>
            </a:endParaRPr>
          </a:p>
        </p:txBody>
      </p:sp>
      <p:sp>
        <p:nvSpPr>
          <p:cNvPr id="7" name="标题 6"/>
          <p:cNvSpPr>
            <a:spLocks noGrp="1"/>
          </p:cNvSpPr>
          <p:nvPr>
            <p:ph type="title"/>
          </p:nvPr>
        </p:nvSpPr>
        <p:spPr/>
        <p:txBody>
          <a:bodyPr/>
          <a:lstStyle/>
          <a:p>
            <a:r>
              <a:rPr lang="en-US" altLang="zh-CN" smtClean="0"/>
              <a:t>Tomasulo Example Cycle 15</a:t>
            </a:r>
            <a:endParaRPr lang="zh-CN" altLang="en-US" dirty="0"/>
          </a:p>
        </p:txBody>
      </p:sp>
    </p:spTree>
    <p:extLst>
      <p:ext uri="{BB962C8B-B14F-4D97-AF65-F5344CB8AC3E}">
        <p14:creationId xmlns:p14="http://schemas.microsoft.com/office/powerpoint/2010/main" val="1417490793"/>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058" name="Object 1"/>
          <p:cNvGraphicFramePr>
            <a:graphicFrameLocks noChangeAspect="1"/>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54339" r:id="rId4" imgW="9666000" imgH="6607440" progId="">
                  <p:embed/>
                </p:oleObj>
              </mc:Choice>
              <mc:Fallback>
                <p:oleObj r:id="rId4" imgW="9666000" imgH="660744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45060"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1AED495-A17B-49D3-9468-76C4B3794F0D}"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45061"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45062"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F8BCD2C-5E9E-4295-AF25-EE322FE8E651}"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95</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Tomasulo Example Cycle 16</a:t>
            </a:r>
            <a:endParaRPr lang="zh-CN" altLang="en-US" dirty="0"/>
          </a:p>
        </p:txBody>
      </p:sp>
    </p:spTree>
    <p:extLst>
      <p:ext uri="{BB962C8B-B14F-4D97-AF65-F5344CB8AC3E}">
        <p14:creationId xmlns:p14="http://schemas.microsoft.com/office/powerpoint/2010/main" val="348185145"/>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ext Box 1"/>
          <p:cNvSpPr txBox="1">
            <a:spLocks noChangeArrowheads="1"/>
          </p:cNvSpPr>
          <p:nvPr/>
        </p:nvSpPr>
        <p:spPr bwMode="auto">
          <a:xfrm>
            <a:off x="2152650" y="2667000"/>
            <a:ext cx="5132388" cy="819150"/>
          </a:xfrm>
          <a:prstGeom prst="rect">
            <a:avLst/>
          </a:prstGeom>
          <a:noFill/>
          <a:ln w="9525">
            <a:noFill/>
            <a:round/>
            <a:headEnd/>
            <a:tailEnd/>
          </a:ln>
        </p:spPr>
        <p:txBody>
          <a:bodyPr anchor="ctr"/>
          <a:lstStyle/>
          <a:p>
            <a:pP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500">
                <a:solidFill>
                  <a:srgbClr val="000000"/>
                </a:solidFill>
                <a:latin typeface="Calibri Light" pitchFamily="34" charset="0"/>
              </a:rPr>
              <a:t>Faster than light computation</a:t>
            </a:r>
            <a:br>
              <a:rPr lang="en-US" altLang="zh-CN" sz="2500">
                <a:solidFill>
                  <a:srgbClr val="000000"/>
                </a:solidFill>
                <a:latin typeface="Calibri Light" pitchFamily="34" charset="0"/>
              </a:rPr>
            </a:br>
            <a:r>
              <a:rPr lang="en-US" altLang="zh-CN" sz="2500">
                <a:solidFill>
                  <a:srgbClr val="000000"/>
                </a:solidFill>
                <a:latin typeface="Calibri Light" pitchFamily="34" charset="0"/>
              </a:rPr>
              <a:t>(skip a couple of cycles)</a:t>
            </a:r>
          </a:p>
        </p:txBody>
      </p:sp>
      <p:sp>
        <p:nvSpPr>
          <p:cNvPr id="112643" name="Text Box 2"/>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FCB7CBD-4CCD-4EA5-9B6D-F4751407B83B}"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112644" name="Text Box 3"/>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12645" name="Text Box 4"/>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7580A65-D533-463A-9C89-43FAD2D249BB}"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96</a:t>
            </a:fld>
            <a:endParaRPr lang="zh-CN" altLang="zh-CN" sz="1200">
              <a:solidFill>
                <a:srgbClr val="898989"/>
              </a:solidFill>
            </a:endParaRPr>
          </a:p>
        </p:txBody>
      </p:sp>
      <p:sp>
        <p:nvSpPr>
          <p:cNvPr id="3" name="标题 2"/>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408527533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082" name="Object 1"/>
          <p:cNvGraphicFramePr>
            <a:graphicFrameLocks noChangeAspect="1"/>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55363" r:id="rId4" imgW="9666000" imgH="6607440" progId="">
                  <p:embed/>
                </p:oleObj>
              </mc:Choice>
              <mc:Fallback>
                <p:oleObj r:id="rId4" imgW="9666000" imgH="660744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46084"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1C2453F-0E46-443E-926E-E567FDE347F6}"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46085"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46086"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9A89C53-9C09-4BB4-B8C9-DF63F779BEB5}"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97</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Tomasulo Example Cycle 55</a:t>
            </a:r>
            <a:endParaRPr lang="zh-CN" altLang="en-US" dirty="0"/>
          </a:p>
        </p:txBody>
      </p:sp>
    </p:spTree>
    <p:extLst>
      <p:ext uri="{BB962C8B-B14F-4D97-AF65-F5344CB8AC3E}">
        <p14:creationId xmlns:p14="http://schemas.microsoft.com/office/powerpoint/2010/main" val="2200025132"/>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106" name="Object 1"/>
          <p:cNvGraphicFramePr>
            <a:graphicFrameLocks noChangeAspect="1"/>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56387" r:id="rId4" imgW="9666000" imgH="6607440" progId="">
                  <p:embed/>
                </p:oleObj>
              </mc:Choice>
              <mc:Fallback>
                <p:oleObj r:id="rId4" imgW="9666000" imgH="660744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101378" name="Rectangle 2"/>
          <p:cNvSpPr>
            <a:spLocks noChangeArrowheads="1"/>
          </p:cNvSpPr>
          <p:nvPr/>
        </p:nvSpPr>
        <p:spPr bwMode="auto">
          <a:xfrm>
            <a:off x="304800" y="5791200"/>
            <a:ext cx="8496300" cy="520700"/>
          </a:xfrm>
          <a:prstGeom prst="rect">
            <a:avLst/>
          </a:prstGeom>
          <a:noFill/>
          <a:ln w="9525">
            <a:noFill/>
            <a:round/>
            <a:headEnd/>
            <a:tailEnd/>
          </a:ln>
        </p:spPr>
        <p:txBody>
          <a:bodyPr lIns="90360" tIns="44280" rIns="90360" bIns="44280"/>
          <a:lstStyle/>
          <a:p>
            <a:pPr marL="284163" indent="-284163" eaLnBrk="1" hangingPunct="1">
              <a:lnSpc>
                <a:spcPct val="90000"/>
              </a:lnSpc>
              <a:spcBef>
                <a:spcPts val="900"/>
              </a:spcBef>
              <a:buClr>
                <a:srgbClr val="5B9BD5"/>
              </a:buClr>
              <a:buSzPct val="100000"/>
              <a:buFont typeface="Comic Sans MS" pitchFamily="66" charset="0"/>
              <a:buChar char="•"/>
              <a:tabLst>
                <a:tab pos="284163" algn="l"/>
                <a:tab pos="1198563" algn="l"/>
                <a:tab pos="2112963" algn="l"/>
                <a:tab pos="3027363" algn="l"/>
                <a:tab pos="3941763" algn="l"/>
                <a:tab pos="4856163" algn="l"/>
                <a:tab pos="5770563" algn="l"/>
                <a:tab pos="6684963" algn="l"/>
                <a:tab pos="7599363" algn="l"/>
                <a:tab pos="8513763" algn="l"/>
                <a:tab pos="9428163" algn="l"/>
                <a:tab pos="10342563" algn="l"/>
              </a:tabLst>
            </a:pPr>
            <a:r>
              <a:rPr lang="en-US" altLang="zh-CN" sz="2400" b="1">
                <a:solidFill>
                  <a:srgbClr val="5B9BD5"/>
                </a:solidFill>
                <a:latin typeface="Comic Sans MS" pitchFamily="66" charset="0"/>
              </a:rPr>
              <a:t>Mult2 is completing; what is waiting for it? </a:t>
            </a:r>
          </a:p>
        </p:txBody>
      </p:sp>
      <p:sp>
        <p:nvSpPr>
          <p:cNvPr id="47109" name="Text Box 4"/>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F20DF41-7471-454C-BC0B-34B24AF18CEE}"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47110" name="Text Box 5"/>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47111" name="Text Box 6"/>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DC38A29D-8564-4864-9969-C077CF56EFB1}"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98</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Tomasulo Example Cycle 56</a:t>
            </a:r>
            <a:endParaRPr lang="zh-CN" altLang="en-US" dirty="0"/>
          </a:p>
        </p:txBody>
      </p:sp>
    </p:spTree>
    <p:extLst>
      <p:ext uri="{BB962C8B-B14F-4D97-AF65-F5344CB8AC3E}">
        <p14:creationId xmlns:p14="http://schemas.microsoft.com/office/powerpoint/2010/main" val="22963766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additive="repl">
                                        <p:cTn id="6" dur="1" fill="hold">
                                          <p:stCondLst>
                                            <p:cond delay="0"/>
                                          </p:stCondLst>
                                        </p:cTn>
                                        <p:tgtEl>
                                          <p:spTgt spid="101378"/>
                                        </p:tgtEl>
                                        <p:attrNameLst>
                                          <p:attrName>style.visibility</p:attrName>
                                        </p:attrNameLst>
                                      </p:cBhvr>
                                      <p:to>
                                        <p:strVal val="visible"/>
                                      </p:to>
                                    </p:set>
                                    <p:anim calcmode="lin" valueType="num">
                                      <p:cBhvr>
                                        <p:cTn id="7" dur="500" fill="hold"/>
                                        <p:tgtEl>
                                          <p:spTgt spid="101378"/>
                                        </p:tgtEl>
                                        <p:attrNameLst>
                                          <p:attrName>ppt_x</p:attrName>
                                        </p:attrNameLst>
                                      </p:cBhvr>
                                      <p:tavLst>
                                        <p:tav tm="100000">
                                          <p:val>
                                            <p:strVal val="1+#ppt_w/2"/>
                                          </p:val>
                                        </p:tav>
                                        <p:tav tm="100000">
                                          <p:val>
                                            <p:strVal val="#ppt_x"/>
                                          </p:val>
                                        </p:tav>
                                      </p:tavLst>
                                    </p:anim>
                                    <p:anim calcmode="lin" valueType="num">
                                      <p:cBhvr>
                                        <p:cTn id="8" dur="500" fill="hold"/>
                                        <p:tgtEl>
                                          <p:spTgt spid="101378"/>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130" name="Object 1"/>
          <p:cNvGraphicFramePr>
            <a:graphicFrameLocks noChangeAspect="1"/>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57411" r:id="rId4" imgW="9666000" imgH="6607440" progId="">
                  <p:embed/>
                </p:oleObj>
              </mc:Choice>
              <mc:Fallback>
                <p:oleObj r:id="rId4" imgW="9666000" imgH="660744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102402" name="Rectangle 2"/>
          <p:cNvSpPr>
            <a:spLocks noChangeArrowheads="1"/>
          </p:cNvSpPr>
          <p:nvPr/>
        </p:nvSpPr>
        <p:spPr bwMode="auto">
          <a:xfrm>
            <a:off x="228600" y="5715000"/>
            <a:ext cx="8496300" cy="520700"/>
          </a:xfrm>
          <a:prstGeom prst="rect">
            <a:avLst/>
          </a:prstGeom>
          <a:noFill/>
          <a:ln w="9525">
            <a:noFill/>
            <a:round/>
            <a:headEnd/>
            <a:tailEnd/>
          </a:ln>
        </p:spPr>
        <p:txBody>
          <a:bodyPr lIns="90360" tIns="44280" rIns="90360" bIns="44280"/>
          <a:lstStyle/>
          <a:p>
            <a:pPr marL="284163" indent="-284163" eaLnBrk="1" hangingPunct="1">
              <a:lnSpc>
                <a:spcPct val="90000"/>
              </a:lnSpc>
              <a:spcBef>
                <a:spcPts val="900"/>
              </a:spcBef>
              <a:buClr>
                <a:srgbClr val="5B9BD5"/>
              </a:buClr>
              <a:buSzPct val="100000"/>
              <a:buFont typeface="Comic Sans MS" pitchFamily="66" charset="0"/>
              <a:buChar char="•"/>
              <a:tabLst>
                <a:tab pos="284163" algn="l"/>
                <a:tab pos="1198563" algn="l"/>
                <a:tab pos="2112963" algn="l"/>
                <a:tab pos="3027363" algn="l"/>
                <a:tab pos="3941763" algn="l"/>
                <a:tab pos="4856163" algn="l"/>
                <a:tab pos="5770563" algn="l"/>
                <a:tab pos="6684963" algn="l"/>
                <a:tab pos="7599363" algn="l"/>
                <a:tab pos="8513763" algn="l"/>
                <a:tab pos="9428163" algn="l"/>
                <a:tab pos="10342563" algn="l"/>
              </a:tabLst>
            </a:pPr>
            <a:r>
              <a:rPr lang="en-US" altLang="zh-CN" sz="2400" b="1">
                <a:solidFill>
                  <a:srgbClr val="5B9BD5"/>
                </a:solidFill>
                <a:latin typeface="Comic Sans MS" pitchFamily="66" charset="0"/>
              </a:rPr>
              <a:t>Once again: In-order issue, out-of-order execution and completion.</a:t>
            </a:r>
          </a:p>
        </p:txBody>
      </p:sp>
      <p:sp>
        <p:nvSpPr>
          <p:cNvPr id="48132" name="AutoShape 3"/>
          <p:cNvSpPr>
            <a:spLocks noChangeArrowheads="1"/>
          </p:cNvSpPr>
          <p:nvPr/>
        </p:nvSpPr>
        <p:spPr bwMode="auto">
          <a:xfrm>
            <a:off x="3124200" y="1295400"/>
            <a:ext cx="457200" cy="1676400"/>
          </a:xfrm>
          <a:prstGeom prst="roundRect">
            <a:avLst>
              <a:gd name="adj" fmla="val 16667"/>
            </a:avLst>
          </a:prstGeom>
          <a:noFill/>
          <a:ln w="57240" cap="sq">
            <a:solidFill>
              <a:srgbClr val="0563C1"/>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48133" name="AutoShape 4"/>
          <p:cNvSpPr>
            <a:spLocks noChangeArrowheads="1"/>
          </p:cNvSpPr>
          <p:nvPr/>
        </p:nvSpPr>
        <p:spPr bwMode="auto">
          <a:xfrm>
            <a:off x="3124200" y="1295400"/>
            <a:ext cx="457200" cy="1676400"/>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48134" name="AutoShape 5"/>
          <p:cNvSpPr>
            <a:spLocks noChangeArrowheads="1"/>
          </p:cNvSpPr>
          <p:nvPr/>
        </p:nvSpPr>
        <p:spPr bwMode="auto">
          <a:xfrm>
            <a:off x="3810000" y="1905000"/>
            <a:ext cx="457200" cy="1066800"/>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48135" name="AutoShape 6"/>
          <p:cNvSpPr>
            <a:spLocks noChangeArrowheads="1"/>
          </p:cNvSpPr>
          <p:nvPr/>
        </p:nvSpPr>
        <p:spPr bwMode="auto">
          <a:xfrm>
            <a:off x="4419600" y="1295400"/>
            <a:ext cx="457200" cy="1676400"/>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48137" name="Text Box 8"/>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1C2FFFD-854E-4E6F-A312-ADAF644E2D0C}"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2020/4/1</a:t>
            </a:fld>
            <a:endParaRPr lang="zh-CN" altLang="zh-CN" sz="1200">
              <a:solidFill>
                <a:srgbClr val="898989"/>
              </a:solidFill>
            </a:endParaRPr>
          </a:p>
        </p:txBody>
      </p:sp>
      <p:sp>
        <p:nvSpPr>
          <p:cNvPr id="48138" name="Text Box 9"/>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48139" name="Text Box 10"/>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EED3032-3FCE-43F6-8C15-B1ADAC462327}"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99</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Tomasulo Example Cycle 57</a:t>
            </a:r>
            <a:endParaRPr lang="zh-CN" altLang="en-US" dirty="0"/>
          </a:p>
        </p:txBody>
      </p:sp>
    </p:spTree>
    <p:extLst>
      <p:ext uri="{BB962C8B-B14F-4D97-AF65-F5344CB8AC3E}">
        <p14:creationId xmlns:p14="http://schemas.microsoft.com/office/powerpoint/2010/main" val="32698568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additive="repl">
                                        <p:cTn id="6" dur="1" fill="hold">
                                          <p:stCondLst>
                                            <p:cond delay="0"/>
                                          </p:stCondLst>
                                        </p:cTn>
                                        <p:tgtEl>
                                          <p:spTgt spid="102402"/>
                                        </p:tgtEl>
                                        <p:attrNameLst>
                                          <p:attrName>style.visibility</p:attrName>
                                        </p:attrNameLst>
                                      </p:cBhvr>
                                      <p:to>
                                        <p:strVal val="visible"/>
                                      </p:to>
                                    </p:set>
                                    <p:anim calcmode="lin" valueType="num">
                                      <p:cBhvr>
                                        <p:cTn id="7" dur="500" fill="hold"/>
                                        <p:tgtEl>
                                          <p:spTgt spid="102402"/>
                                        </p:tgtEl>
                                        <p:attrNameLst>
                                          <p:attrName>ppt_x</p:attrName>
                                        </p:attrNameLst>
                                      </p:cBhvr>
                                      <p:tavLst>
                                        <p:tav tm="100000">
                                          <p:val>
                                            <p:strVal val="1+#ppt_w/2"/>
                                          </p:val>
                                        </p:tav>
                                        <p:tav tm="100000">
                                          <p:val>
                                            <p:strVal val="#ppt_x"/>
                                          </p:val>
                                        </p:tav>
                                      </p:tavLst>
                                    </p:anim>
                                    <p:anim calcmode="lin" valueType="num">
                                      <p:cBhvr>
                                        <p:cTn id="8" dur="500" fill="hold"/>
                                        <p:tgtEl>
                                          <p:spTgt spid="102402"/>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暗香扑面">
      <a:fillStyleLst>
        <a:solidFill>
          <a:schemeClr val="phClr"/>
        </a:solidFill>
        <a:gradFill rotWithShape="1">
          <a:gsLst>
            <a:gs pos="0">
              <a:schemeClr val="phClr">
                <a:tint val="98000"/>
                <a:satMod val="220000"/>
              </a:schemeClr>
            </a:gs>
            <a:gs pos="31000">
              <a:schemeClr val="phClr">
                <a:tint val="30000"/>
                <a:satMod val="150000"/>
              </a:schemeClr>
            </a:gs>
            <a:gs pos="91000">
              <a:schemeClr val="phClr">
                <a:tint val="96000"/>
              </a:schemeClr>
            </a:gs>
          </a:gsLst>
          <a:path path="circle">
            <a:fillToRect l="50000" t="150000" r="50000"/>
          </a:path>
        </a:gradFill>
        <a:blipFill>
          <a:blip xmlns:r="http://schemas.openxmlformats.org/officeDocument/2006/relationships" r:embed="rId1">
            <a:duotone>
              <a:schemeClr val="phClr">
                <a:shade val="28000"/>
                <a:satMod val="100000"/>
              </a:schemeClr>
              <a:schemeClr val="phClr">
                <a:tint val="100000"/>
                <a:satMod val="200000"/>
              </a:schemeClr>
            </a:duotone>
          </a:blip>
          <a:tile tx="0" ty="0" sx="80000" sy="80000" flip="none" algn="tl"/>
        </a:blip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glow rad="63500">
              <a:schemeClr val="phClr">
                <a:alpha val="45000"/>
                <a:satMod val="110000"/>
              </a:schemeClr>
            </a:glow>
          </a:effectLst>
        </a:effectStyle>
        <a:effectStyle>
          <a:effectLst>
            <a:outerShdw blurRad="34925" dist="31750" dir="5400000" algn="tl" rotWithShape="0">
              <a:srgbClr val="000000">
                <a:alpha val="50000"/>
              </a:srgbClr>
            </a:outerShdw>
          </a:effectLst>
          <a:scene3d>
            <a:camera prst="orthographicFront">
              <a:rot lat="0" lon="0" rev="0"/>
            </a:camera>
            <a:lightRig rig="flood" dir="t">
              <a:rot lat="0" lon="0" rev="5400000"/>
            </a:lightRig>
          </a:scene3d>
          <a:sp3d contourW="9525" prstMaterial="dkEdge">
            <a:bevelT w="12000" h="24150"/>
            <a:contourClr>
              <a:schemeClr val="phClr">
                <a:satMod val="110000"/>
              </a:schemeClr>
            </a:contourClr>
          </a:sp3d>
        </a:effectStyle>
        <a:effectStyle>
          <a:effectLst>
            <a:outerShdw blurRad="50800" dist="31750" dir="5400000" algn="tl" rotWithShape="0">
              <a:srgbClr val="000000">
                <a:alpha val="50000"/>
              </a:srgbClr>
            </a:outerShdw>
          </a:effectLst>
          <a:scene3d>
            <a:camera prst="orthographicFront">
              <a:rot lat="0" lon="0" rev="0"/>
            </a:camera>
            <a:lightRig rig="flood" dir="t">
              <a:rot lat="0" lon="0" rev="5400000"/>
            </a:lightRig>
          </a:scene3d>
          <a:sp3d contourW="18700" prstMaterial="dkEdge">
            <a:bevelT w="44450" h="80600"/>
            <a:contourClr>
              <a:schemeClr val="phClr">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6662</TotalTime>
  <Words>20928</Words>
  <Application>Microsoft Office PowerPoint</Application>
  <PresentationFormat>全屏显示(4:3)</PresentationFormat>
  <Paragraphs>9828</Paragraphs>
  <Slides>294</Slides>
  <Notes>211</Notes>
  <HiddenSlides>0</HiddenSlides>
  <MMClips>0</MMClips>
  <ScaleCrop>false</ScaleCrop>
  <HeadingPairs>
    <vt:vector size="8" baseType="variant">
      <vt:variant>
        <vt:lpstr>已用的字体</vt:lpstr>
      </vt:variant>
      <vt:variant>
        <vt:i4>20</vt:i4>
      </vt:variant>
      <vt:variant>
        <vt:lpstr>主题</vt:lpstr>
      </vt:variant>
      <vt:variant>
        <vt:i4>1</vt:i4>
      </vt:variant>
      <vt:variant>
        <vt:lpstr>嵌入 OLE 服务器</vt:lpstr>
      </vt:variant>
      <vt:variant>
        <vt:i4>0</vt:i4>
      </vt:variant>
      <vt:variant>
        <vt:lpstr>幻灯片标题</vt:lpstr>
      </vt:variant>
      <vt:variant>
        <vt:i4>294</vt:i4>
      </vt:variant>
    </vt:vector>
  </HeadingPairs>
  <TitlesOfParts>
    <vt:vector size="315" baseType="lpstr">
      <vt:lpstr>ACaslon-Italic</vt:lpstr>
      <vt:lpstr>ACaslon-Regular</vt:lpstr>
      <vt:lpstr>Marker Felt</vt:lpstr>
      <vt:lpstr>宋体</vt:lpstr>
      <vt:lpstr>微软雅黑</vt:lpstr>
      <vt:lpstr>新宋体</vt:lpstr>
      <vt:lpstr>等线</vt:lpstr>
      <vt:lpstr>黑体</vt:lpstr>
      <vt:lpstr>Arial</vt:lpstr>
      <vt:lpstr>Arial Black</vt:lpstr>
      <vt:lpstr>Arial Narrow</vt:lpstr>
      <vt:lpstr>Calibri</vt:lpstr>
      <vt:lpstr>Calibri Light</vt:lpstr>
      <vt:lpstr>Comic Sans MS</vt:lpstr>
      <vt:lpstr>Courier New</vt:lpstr>
      <vt:lpstr>Franklin Gothic Book</vt:lpstr>
      <vt:lpstr>Symbol</vt:lpstr>
      <vt:lpstr>Times New Roman</vt:lpstr>
      <vt:lpstr>Verdana</vt:lpstr>
      <vt:lpstr>Wingdings</vt:lpstr>
      <vt:lpstr>自定义设计方案</vt:lpstr>
      <vt:lpstr>计算机体系结构</vt:lpstr>
      <vt:lpstr>第5章 指令级并行</vt:lpstr>
      <vt:lpstr>系统结构的Flynn分类 (1966)</vt:lpstr>
      <vt:lpstr>Levels of Parallelism</vt:lpstr>
      <vt:lpstr>Review: 基本流水线</vt:lpstr>
      <vt:lpstr>5.1 指令级并行的基本概念及挑战</vt:lpstr>
      <vt:lpstr>采用的基本技术</vt:lpstr>
      <vt:lpstr>本章遵循的指令延时</vt:lpstr>
      <vt:lpstr>5.2 基本块内的指令级并行</vt:lpstr>
      <vt:lpstr>简单循环及其对应的汇编程序</vt:lpstr>
      <vt:lpstr>FP 循环中的相关</vt:lpstr>
      <vt:lpstr>FP 循环中的Stalls</vt:lpstr>
      <vt:lpstr>FP 循环中的最少Stalls数</vt:lpstr>
      <vt:lpstr>循环展开4次(straightforward way)</vt:lpstr>
      <vt:lpstr>Stalls数最小的循环展开</vt:lpstr>
      <vt:lpstr>循环展开示例小结</vt:lpstr>
      <vt:lpstr>-Review </vt:lpstr>
      <vt:lpstr>从编译器角度看代码移动（1/4)</vt:lpstr>
      <vt:lpstr>下列程序哪里有数据相关?</vt:lpstr>
      <vt:lpstr>从编译器角度看代码移动(2/4)</vt:lpstr>
      <vt:lpstr>下列是否有名相关?</vt:lpstr>
      <vt:lpstr>下列是否存在名相关?</vt:lpstr>
      <vt:lpstr>从编译器角度看代码移动（3/4)</vt:lpstr>
      <vt:lpstr>从编译器角度看代码移动（4/4)</vt:lpstr>
      <vt:lpstr>下列程序段的控制相关</vt:lpstr>
      <vt:lpstr>循环间相关（1/4）</vt:lpstr>
      <vt:lpstr>无回路的循环间相关（2/4)-</vt:lpstr>
      <vt:lpstr>循环间相关（3/4）-循环变换</vt:lpstr>
      <vt:lpstr>循环间相关（4/4）-Dependence Distance</vt:lpstr>
      <vt:lpstr>5.3 硬件方案: 指令级并行 </vt:lpstr>
      <vt:lpstr>硬件方案之一: 记分牌</vt:lpstr>
      <vt:lpstr>记分牌技术要点(1/2)</vt:lpstr>
      <vt:lpstr>记分牌技术要点(2/2)</vt:lpstr>
      <vt:lpstr>带有记分牌控制的DLX</vt:lpstr>
      <vt:lpstr>记分牌控制的四阶段(1/2)</vt:lpstr>
      <vt:lpstr>记分牌控制的四阶段（2/2）</vt:lpstr>
      <vt:lpstr>记分牌的结构</vt:lpstr>
      <vt:lpstr>记分牌流水线控制</vt:lpstr>
      <vt:lpstr>Scoreboard Example</vt:lpstr>
      <vt:lpstr>Scoreboard Example: Cycle 1</vt:lpstr>
      <vt:lpstr>Scoreboard Example: Cycle 2</vt:lpstr>
      <vt:lpstr>Scoreboard Example: Cycle 3</vt:lpstr>
      <vt:lpstr>Scoreboard Example: Cycle 4</vt:lpstr>
      <vt:lpstr>Scoreboard Example: Cycle 5</vt:lpstr>
      <vt:lpstr>Scoreboard Example: Cycle 6</vt:lpstr>
      <vt:lpstr>Scoreboard Example: Cycle 7</vt:lpstr>
      <vt:lpstr>Scoreboard Example: Cycle 8a (First half of clock cycle)</vt:lpstr>
      <vt:lpstr>Scoreboard Example: Cycle 8b (Second half of clock cycle)</vt:lpstr>
      <vt:lpstr>Scoreboard Example: Cycle 9</vt:lpstr>
      <vt:lpstr>Scoreboard Example: Cycle 10</vt:lpstr>
      <vt:lpstr>Scoreboard Example: Cycle 11</vt:lpstr>
      <vt:lpstr>Scoreboard Example: Cycle 12</vt:lpstr>
      <vt:lpstr>Scoreboard Example: Cycle 13</vt:lpstr>
      <vt:lpstr>Scoreboard Example: Cycle 14</vt:lpstr>
      <vt:lpstr>Scoreboard Example: Cycle 15</vt:lpstr>
      <vt:lpstr>Scoreboard Example: Cycle 16</vt:lpstr>
      <vt:lpstr>Scoreboard Example: Cycle 17</vt:lpstr>
      <vt:lpstr>Scoreboard Example: Cycle 18</vt:lpstr>
      <vt:lpstr>Scoreboard Example: Cycle 19</vt:lpstr>
      <vt:lpstr>Scoreboard Example: Cycle 20</vt:lpstr>
      <vt:lpstr>Scoreboard Example: Cycle 21</vt:lpstr>
      <vt:lpstr>Scoreboard Example: Cycle 22</vt:lpstr>
      <vt:lpstr>PowerPoint 演示文稿</vt:lpstr>
      <vt:lpstr>Scoreboard Example: Cycle 61</vt:lpstr>
      <vt:lpstr>Scoreboard Example: Cycle 62</vt:lpstr>
      <vt:lpstr>Review: Scoreboard Example: Cycle 62</vt:lpstr>
      <vt:lpstr>为什么顺序发射?</vt:lpstr>
      <vt:lpstr>Review </vt:lpstr>
      <vt:lpstr>CDC 6600 Scoreboard</vt:lpstr>
      <vt:lpstr>动态调度方案之二：Tomasulo Algorithm</vt:lpstr>
      <vt:lpstr>Tomasulo Algorithm vs. Scoreboard</vt:lpstr>
      <vt:lpstr>Tomasulo Organization</vt:lpstr>
      <vt:lpstr>Tomasulo Organization (cont.) </vt:lpstr>
      <vt:lpstr>Reservation Station 结构</vt:lpstr>
      <vt:lpstr>Tomasulo 算法的三阶段</vt:lpstr>
      <vt:lpstr>Tomasulo 算法流水线控制</vt:lpstr>
      <vt:lpstr>注意：Load操作在EXE阶段分两步</vt:lpstr>
      <vt:lpstr>PowerPoint 演示文稿</vt:lpstr>
      <vt:lpstr>Tomasulo Example</vt:lpstr>
      <vt:lpstr>Tomasulo Example Cycle 1</vt:lpstr>
      <vt:lpstr>Tomasulo Example Cycle 2</vt:lpstr>
      <vt:lpstr>Tomasulo Example Cycle 3</vt:lpstr>
      <vt:lpstr>Tomasulo Example Cycle 4</vt:lpstr>
      <vt:lpstr>Tomasulo Example Cycle 5</vt:lpstr>
      <vt:lpstr>Tomasulo Example Cycle 6</vt:lpstr>
      <vt:lpstr>Tomasulo Example Cycle 7</vt:lpstr>
      <vt:lpstr>Tomasulo Example Cycle 8</vt:lpstr>
      <vt:lpstr>Tomasulo Example Cycle 9</vt:lpstr>
      <vt:lpstr>Tomasulo Example Cycle 10</vt:lpstr>
      <vt:lpstr>Tomasulo Example Cycle 11</vt:lpstr>
      <vt:lpstr>Tomasulo Example Cycle 12</vt:lpstr>
      <vt:lpstr>Tomasulo Example Cycle 13</vt:lpstr>
      <vt:lpstr>Tomasulo Example Cycle 14</vt:lpstr>
      <vt:lpstr>Tomasulo Example Cycle 15</vt:lpstr>
      <vt:lpstr>Tomasulo Example Cycle 16</vt:lpstr>
      <vt:lpstr>PowerPoint 演示文稿</vt:lpstr>
      <vt:lpstr>Tomasulo Example Cycle 55</vt:lpstr>
      <vt:lpstr>Tomasulo Example Cycle 56</vt:lpstr>
      <vt:lpstr>Tomasulo Example Cycle 57</vt:lpstr>
      <vt:lpstr>Compare to Scoreboard Cycle 62</vt:lpstr>
      <vt:lpstr>Tomasulo v. Scoreboard  (IBM 360/91 v. CDC 6600)</vt:lpstr>
      <vt:lpstr>-Tomasulo 算法的特点</vt:lpstr>
      <vt:lpstr>-Tomasulo 缺陷</vt:lpstr>
      <vt:lpstr>Recap：Tomasulo 算法流水线控制</vt:lpstr>
      <vt:lpstr>注意：Load操作在EXE阶段分两步</vt:lpstr>
      <vt:lpstr>PowerPoint 演示文稿</vt:lpstr>
      <vt:lpstr>Tomasulo Loop Example</vt:lpstr>
      <vt:lpstr>Loop Example</vt:lpstr>
      <vt:lpstr>Loop Example Cycle 1</vt:lpstr>
      <vt:lpstr>Loop Example Cycle 2</vt:lpstr>
      <vt:lpstr>Loop Example Cycle 3</vt:lpstr>
      <vt:lpstr>What does this mean physically?</vt:lpstr>
      <vt:lpstr>Loop Example Cycle 4</vt:lpstr>
      <vt:lpstr>Loop Example Cycle 5</vt:lpstr>
      <vt:lpstr>Loop Example Cycle 6</vt:lpstr>
      <vt:lpstr>Loop Example Cycle 7</vt:lpstr>
      <vt:lpstr>Loop Example Cycle 8</vt:lpstr>
      <vt:lpstr>What does this mean physically?</vt:lpstr>
      <vt:lpstr>Loop Example Cycle 9</vt:lpstr>
      <vt:lpstr>Loop Example Cycle 10</vt:lpstr>
      <vt:lpstr>Loop Example Cycle 11</vt:lpstr>
      <vt:lpstr>Loop Example Cycle 12</vt:lpstr>
      <vt:lpstr>Loop Example Cycle 13</vt:lpstr>
      <vt:lpstr>Loop Example Cycle 14</vt:lpstr>
      <vt:lpstr>Loop Example Cycle 15</vt:lpstr>
      <vt:lpstr>Loop Example Cycle 16</vt:lpstr>
      <vt:lpstr>Loop Example Cycle 17</vt:lpstr>
      <vt:lpstr>Loop Example Cycle 18</vt:lpstr>
      <vt:lpstr>Loop Example Cycle 19</vt:lpstr>
      <vt:lpstr>Loop Example Cycle 20</vt:lpstr>
      <vt:lpstr>Loop Example Cycle 21</vt:lpstr>
      <vt:lpstr>Loop Example Cycle 22</vt:lpstr>
      <vt:lpstr>Loop Example Cycle 23</vt:lpstr>
      <vt:lpstr>Loop Example Cycle 24</vt:lpstr>
      <vt:lpstr>Loop Example Cycle 25</vt:lpstr>
      <vt:lpstr>04/17-review</vt:lpstr>
      <vt:lpstr>04/17-review</vt:lpstr>
      <vt:lpstr>04/17- review：Tomasulo算法实现循环覆盖执行？</vt:lpstr>
      <vt:lpstr>？</vt:lpstr>
      <vt:lpstr>关于异常处理???</vt:lpstr>
      <vt:lpstr>进行循环重叠执行需要尽快解决分支问题!</vt:lpstr>
      <vt:lpstr>控制相关的动态解决技术</vt:lpstr>
      <vt:lpstr>分支对性能的影响</vt:lpstr>
      <vt:lpstr>条件转移指令对流水线性能的影响</vt:lpstr>
      <vt:lpstr>分支预测</vt:lpstr>
      <vt:lpstr>Instruction Fetch Unit</vt:lpstr>
      <vt:lpstr>预测器的基本结构及输入输出</vt:lpstr>
      <vt:lpstr>Dynamic Branch Prediction</vt:lpstr>
      <vt:lpstr>1-bit BHT</vt:lpstr>
      <vt:lpstr>2-bit BHT</vt:lpstr>
      <vt:lpstr>PowerPoint 演示文稿</vt:lpstr>
      <vt:lpstr>PowerPoint 演示文稿</vt:lpstr>
      <vt:lpstr>BHT Accuracy</vt:lpstr>
      <vt:lpstr>Correlating Branch Predicator </vt:lpstr>
      <vt:lpstr>Correlating Branches</vt:lpstr>
      <vt:lpstr>两级预测器基本工作原理</vt:lpstr>
      <vt:lpstr>PowerPoint 演示文稿</vt:lpstr>
      <vt:lpstr>Correlating Branches</vt:lpstr>
      <vt:lpstr>PowerPoint 演示文稿</vt:lpstr>
      <vt:lpstr>Correlating Branches</vt:lpstr>
      <vt:lpstr>Gshare predictor</vt:lpstr>
      <vt:lpstr>PowerPoint 演示文稿</vt:lpstr>
      <vt:lpstr>Accuracy of Different Schemes</vt:lpstr>
      <vt:lpstr>Branch Prediction</vt:lpstr>
      <vt:lpstr>竞赛预测器</vt:lpstr>
      <vt:lpstr>Alpha 21264</vt:lpstr>
      <vt:lpstr>选择器状态转移图</vt:lpstr>
      <vt:lpstr>Branch Prediction Performance</vt:lpstr>
      <vt:lpstr>04/22-review</vt:lpstr>
      <vt:lpstr>Simple dynamic prediction: Branch Target Buffer (BTB)</vt:lpstr>
      <vt:lpstr>PowerPoint 演示文稿</vt:lpstr>
      <vt:lpstr>PowerPoint 演示文稿</vt:lpstr>
      <vt:lpstr>Instruction Fetch Unit</vt:lpstr>
      <vt:lpstr>预测器的基本结构及输入输出</vt:lpstr>
      <vt:lpstr>硬件支持推断执行以及精确中断</vt:lpstr>
      <vt:lpstr>支持推断执行的 Tomasulo 算法的四阶段</vt:lpstr>
      <vt:lpstr>Issue</vt:lpstr>
      <vt:lpstr>Execute</vt:lpstr>
      <vt:lpstr>Write result &amp; Commit</vt:lpstr>
      <vt:lpstr>例如：</vt:lpstr>
      <vt:lpstr>Tomasulo With Reorder Buffer-Cycle 0</vt:lpstr>
      <vt:lpstr>Tomasulo With Reorder Buffer-Cycle 1</vt:lpstr>
      <vt:lpstr>Tomasulo With Reorder Buffer-Cycle 2</vt:lpstr>
      <vt:lpstr>Tomasulo With Reorder Buffer-Cycle 3</vt:lpstr>
      <vt:lpstr>Tomasulo With Reorder Buffer-Cycle 4</vt:lpstr>
      <vt:lpstr>Tomasulo With Reorder Buffer-Cycle 5</vt:lpstr>
      <vt:lpstr>Tomasulo With Reorder Buffer-Cycle 6</vt:lpstr>
      <vt:lpstr>Tomasulo With Reorder Buffer-Cycle 7</vt:lpstr>
      <vt:lpstr>Tomasulo With Reorder Buffer-Cycle 8</vt:lpstr>
      <vt:lpstr>Tomasulo With Reorder Buffer-Cycle 9</vt:lpstr>
      <vt:lpstr>Tomasulo With Reorder Buffer-Cycle 10</vt:lpstr>
      <vt:lpstr>Tomasulo With Reorder Buffer-Cycle 11</vt:lpstr>
      <vt:lpstr>Tomasulo With Reorder Buffer-Cycle 12</vt:lpstr>
      <vt:lpstr>Tomasulo With Reorder Buffer-Cycle 13</vt:lpstr>
      <vt:lpstr>Tomasulo With Reorder Buffer-Cycle 14</vt:lpstr>
      <vt:lpstr>Tomasulo With Reorder Buffer-Cycle 15</vt:lpstr>
      <vt:lpstr>Tomasulo With Reorder Buffer-Cycle 16</vt:lpstr>
      <vt:lpstr>Tomasulo With Reorder Buffer-Cycle 17</vt:lpstr>
      <vt:lpstr>Tomasulo With Reorder Buffer-Cycle 18</vt:lpstr>
      <vt:lpstr>PowerPoint 演示文稿</vt:lpstr>
      <vt:lpstr>Tomasulo With Reorder Buffer-Cycle 55</vt:lpstr>
      <vt:lpstr>Tomasulo With Reorder Buffer-Cycle 56</vt:lpstr>
      <vt:lpstr>Tomasulo With Reorder Buffer-Cycle 57</vt:lpstr>
      <vt:lpstr>Tomasulo With Reorder Buffer-Cycle 58</vt:lpstr>
      <vt:lpstr>Tomasulo With Reorder Buffer-Summary</vt:lpstr>
      <vt:lpstr>PowerPoint 演示文稿</vt:lpstr>
      <vt:lpstr>使用ROB保持机器的精确状态</vt:lpstr>
      <vt:lpstr>Memory Disambiguation :  处理对存储器引用的数据相关</vt:lpstr>
      <vt:lpstr>Memory Disambiguation                                   </vt:lpstr>
      <vt:lpstr>04/24-Tomasulo小结    #1/3</vt:lpstr>
      <vt:lpstr>04/24-Tomasulo小结     #2/3</vt:lpstr>
      <vt:lpstr>04/24-Tomasulo小结     #3/3</vt:lpstr>
      <vt:lpstr>Memory Disambiguation                                   </vt:lpstr>
      <vt:lpstr>Load Ordering. Store Ordering</vt:lpstr>
      <vt:lpstr>Store 操作</vt:lpstr>
      <vt:lpstr>Load 操作</vt:lpstr>
      <vt:lpstr>Partial Ordering （MIPS R10000）</vt:lpstr>
      <vt:lpstr>PowerPoint 演示文稿</vt:lpstr>
      <vt:lpstr>Speculative Memory Disambiguation</vt:lpstr>
      <vt:lpstr>Memory Disambiguation:</vt:lpstr>
      <vt:lpstr>如何使CPI &lt; 1 ?  (1/2)</vt:lpstr>
      <vt:lpstr>如何使 CPI &lt; 1？ (2/2)</vt:lpstr>
      <vt:lpstr>Machine Parallelism</vt:lpstr>
      <vt:lpstr>简单的超标量流水线</vt:lpstr>
      <vt:lpstr>具有多种执行部件（流水化）</vt:lpstr>
      <vt:lpstr>PowerPoint 演示文稿</vt:lpstr>
      <vt:lpstr>超标量流水线中的分支预测</vt:lpstr>
      <vt:lpstr>用于多发射处理器的五种主要方法</vt:lpstr>
      <vt:lpstr>Superscalar DLX</vt:lpstr>
      <vt:lpstr>Review: 具有最小stalls数的循环展开优化</vt:lpstr>
      <vt:lpstr>采用Superscalar技术的循环展开</vt:lpstr>
      <vt:lpstr>多发射的问题</vt:lpstr>
      <vt:lpstr>基于VLIW的循环展开</vt:lpstr>
      <vt:lpstr>Trace Scheduling</vt:lpstr>
      <vt:lpstr>HW推断执行(Tomasulo) vs. SW (VLIW) 推断执行</vt:lpstr>
      <vt:lpstr>Superscalar vs. VLIW</vt:lpstr>
      <vt:lpstr>Superscalar 的动态调度（1/2）</vt:lpstr>
      <vt:lpstr>Superscalar 的动态调度（2/2）</vt:lpstr>
      <vt:lpstr>Example</vt:lpstr>
      <vt:lpstr>Performance of Dynamic SS</vt:lpstr>
      <vt:lpstr>PowerPoint 演示文稿</vt:lpstr>
      <vt:lpstr>04/29-review</vt:lpstr>
      <vt:lpstr>Memory Disambiguation                                   </vt:lpstr>
      <vt:lpstr>多发射处理器受到的限制（1/2）</vt:lpstr>
      <vt:lpstr>多发射处理器受到的限制（2/2）</vt:lpstr>
      <vt:lpstr>For most apps, most execution units lie idle in an OoO superscalar</vt:lpstr>
      <vt:lpstr>Superscalar Machine Efficiency</vt:lpstr>
      <vt:lpstr>Multithreading</vt:lpstr>
      <vt:lpstr>Pipeline Hazards</vt:lpstr>
      <vt:lpstr>Multithreading</vt:lpstr>
      <vt:lpstr>PowerPoint 演示文稿</vt:lpstr>
      <vt:lpstr>CDC 6600 Peripheral Processors (Cray, 1964)</vt:lpstr>
      <vt:lpstr>CDC 6600 Architecture</vt:lpstr>
      <vt:lpstr>PowerPoint 演示文稿</vt:lpstr>
      <vt:lpstr>Simple Multithreaded Pipeline</vt:lpstr>
      <vt:lpstr>Multithreading Costs</vt:lpstr>
      <vt:lpstr>Thread Scheduling Policies</vt:lpstr>
      <vt:lpstr>Superscalar Machine Efficiency</vt:lpstr>
      <vt:lpstr>Chip Multiprocessing (CMP)</vt:lpstr>
      <vt:lpstr>Vertical(Coarse-Grain) Multithreading</vt:lpstr>
      <vt:lpstr>Coarse-Grain Multithreading</vt:lpstr>
      <vt:lpstr>CGMT Context swap</vt:lpstr>
      <vt:lpstr>Fine-Grain Multithreading</vt:lpstr>
      <vt:lpstr>Fine-Grain Multithreading</vt:lpstr>
      <vt:lpstr>Ideal Superscalar Multithreading  [Tullsen, Eggers, Levy, UW, 1995]</vt:lpstr>
      <vt:lpstr>Simultaneous Multithreading (SMT) for OoO Superscalars</vt:lpstr>
      <vt:lpstr>O-o-O Simultaneous Multithreading [Tullsen, Eggers, Emer, Levy, Stamm, Lo, DEC/UW, 1996] </vt:lpstr>
      <vt:lpstr>PowerPoint 演示文稿</vt:lpstr>
      <vt:lpstr>PowerPoint 演示文稿</vt:lpstr>
      <vt:lpstr>SMT adaptation to parallelism type </vt:lpstr>
      <vt:lpstr>Performance </vt:lpstr>
      <vt:lpstr>Summary: Multithreaded Categories</vt:lpstr>
      <vt:lpstr>PowerPoint 演示文稿</vt:lpstr>
      <vt:lpstr>PowerPoint 演示文稿</vt:lpstr>
      <vt:lpstr>Acknowledgements</vt:lpstr>
      <vt:lpstr>Denelcor HEP (Burton Smith, 1982)</vt:lpstr>
      <vt:lpstr>Tera MTA (1990-)</vt:lpstr>
      <vt:lpstr>MTA Pipeline</vt:lpstr>
      <vt:lpstr>Coarse-Grain Multithreading</vt:lpstr>
      <vt:lpstr>MIT Alewife (1990)</vt:lpstr>
      <vt:lpstr>IBM PowerPC RS64-IV (2000)</vt:lpstr>
      <vt:lpstr>Oracle/Sun Niagara processors</vt:lpstr>
      <vt:lpstr>Oracle/Sun Niagara-3, “Rainbow Falls” 2009</vt:lpstr>
      <vt:lpstr>IBM Power 4</vt:lpstr>
      <vt:lpstr>PowerPoint 演示文稿</vt:lpstr>
      <vt:lpstr>Power 5 data flow ...</vt:lpstr>
      <vt:lpstr>Changes in Power 5 to support SMT</vt:lpstr>
      <vt:lpstr>Pentium-4 Hyperthreading (2002)</vt:lpstr>
      <vt:lpstr>Initial Performance of SMT</vt:lpstr>
      <vt:lpstr>Upper Limit to ILP: Ideal Machine</vt:lpstr>
      <vt:lpstr>More Realistic HW: Branch Impact</vt:lpstr>
      <vt:lpstr>More Realistic HW: Register Impact (rename regs)</vt:lpstr>
      <vt:lpstr>More Realistic HW: Alias Impact</vt:lpstr>
      <vt:lpstr>Realistic HW for ‘9X: Window Impact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第5章</dc:title>
  <dc:creator>zhou</dc:creator>
  <cp:lastModifiedBy>Yanyong Zhang</cp:lastModifiedBy>
  <cp:revision>300</cp:revision>
  <dcterms:created xsi:type="dcterms:W3CDTF">2018-12-10T01:16:13Z</dcterms:created>
  <dcterms:modified xsi:type="dcterms:W3CDTF">2020-04-02T04:09:51Z</dcterms:modified>
</cp:coreProperties>
</file>